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slides/slide190.xml" ContentType="application/vnd.openxmlformats-officedocument.presentationml.slide+xml"/>
  <Override PartName="/ppt/notesSlides/notesSlide19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9"/>
  </p:notesMasterIdLst>
  <p:sldIdLst>
    <p:sldId id="261" r:id="rId2"/>
    <p:sldId id="264" r:id="rId3"/>
    <p:sldId id="303" r:id="rId4"/>
    <p:sldId id="288" r:id="rId5"/>
    <p:sldId id="295" r:id="rId6"/>
    <p:sldId id="559" r:id="rId7"/>
    <p:sldId id="560" r:id="rId8"/>
    <p:sldId id="543" r:id="rId9"/>
    <p:sldId id="544" r:id="rId10"/>
    <p:sldId id="545" r:id="rId11"/>
    <p:sldId id="546" r:id="rId12"/>
    <p:sldId id="548" r:id="rId13"/>
    <p:sldId id="547" r:id="rId14"/>
    <p:sldId id="549" r:id="rId15"/>
    <p:sldId id="551" r:id="rId16"/>
    <p:sldId id="556" r:id="rId17"/>
    <p:sldId id="557" r:id="rId18"/>
    <p:sldId id="558" r:id="rId19"/>
    <p:sldId id="555" r:id="rId20"/>
    <p:sldId id="292" r:id="rId21"/>
    <p:sldId id="488" r:id="rId22"/>
    <p:sldId id="500" r:id="rId23"/>
    <p:sldId id="566" r:id="rId24"/>
    <p:sldId id="567" r:id="rId25"/>
    <p:sldId id="568" r:id="rId26"/>
    <p:sldId id="569" r:id="rId27"/>
    <p:sldId id="497" r:id="rId28"/>
    <p:sldId id="570" r:id="rId29"/>
    <p:sldId id="525" r:id="rId30"/>
    <p:sldId id="571" r:id="rId31"/>
    <p:sldId id="572" r:id="rId32"/>
    <p:sldId id="531" r:id="rId33"/>
    <p:sldId id="573" r:id="rId34"/>
    <p:sldId id="574" r:id="rId35"/>
    <p:sldId id="510" r:id="rId36"/>
    <p:sldId id="575" r:id="rId37"/>
    <p:sldId id="576" r:id="rId38"/>
    <p:sldId id="577" r:id="rId39"/>
    <p:sldId id="578" r:id="rId40"/>
    <p:sldId id="579" r:id="rId41"/>
    <p:sldId id="539" r:id="rId42"/>
    <p:sldId id="580" r:id="rId43"/>
    <p:sldId id="581" r:id="rId44"/>
    <p:sldId id="540" r:id="rId45"/>
    <p:sldId id="542" r:id="rId46"/>
    <p:sldId id="582" r:id="rId47"/>
    <p:sldId id="583" r:id="rId48"/>
    <p:sldId id="584" r:id="rId49"/>
    <p:sldId id="585" r:id="rId50"/>
    <p:sldId id="586" r:id="rId51"/>
    <p:sldId id="587" r:id="rId52"/>
    <p:sldId id="588" r:id="rId53"/>
    <p:sldId id="513" r:id="rId54"/>
    <p:sldId id="550" r:id="rId55"/>
    <p:sldId id="589" r:id="rId56"/>
    <p:sldId id="552" r:id="rId57"/>
    <p:sldId id="553" r:id="rId58"/>
    <p:sldId id="554" r:id="rId59"/>
    <p:sldId id="590" r:id="rId60"/>
    <p:sldId id="591" r:id="rId61"/>
    <p:sldId id="592" r:id="rId62"/>
    <p:sldId id="593" r:id="rId63"/>
    <p:sldId id="594" r:id="rId64"/>
    <p:sldId id="595" r:id="rId65"/>
    <p:sldId id="596" r:id="rId66"/>
    <p:sldId id="597" r:id="rId67"/>
    <p:sldId id="598" r:id="rId68"/>
    <p:sldId id="599" r:id="rId69"/>
    <p:sldId id="600" r:id="rId70"/>
    <p:sldId id="601" r:id="rId71"/>
    <p:sldId id="602" r:id="rId72"/>
    <p:sldId id="603" r:id="rId73"/>
    <p:sldId id="604" r:id="rId74"/>
    <p:sldId id="605" r:id="rId75"/>
    <p:sldId id="606" r:id="rId76"/>
    <p:sldId id="607" r:id="rId77"/>
    <p:sldId id="608" r:id="rId78"/>
    <p:sldId id="609" r:id="rId79"/>
    <p:sldId id="610" r:id="rId80"/>
    <p:sldId id="611" r:id="rId81"/>
    <p:sldId id="612" r:id="rId82"/>
    <p:sldId id="613" r:id="rId83"/>
    <p:sldId id="471" r:id="rId84"/>
    <p:sldId id="472" r:id="rId85"/>
    <p:sldId id="473" r:id="rId86"/>
    <p:sldId id="505" r:id="rId87"/>
    <p:sldId id="502" r:id="rId88"/>
    <p:sldId id="501" r:id="rId89"/>
    <p:sldId id="517" r:id="rId90"/>
    <p:sldId id="519" r:id="rId91"/>
    <p:sldId id="521" r:id="rId92"/>
    <p:sldId id="526" r:id="rId93"/>
    <p:sldId id="527" r:id="rId94"/>
    <p:sldId id="528" r:id="rId95"/>
    <p:sldId id="529" r:id="rId96"/>
    <p:sldId id="530" r:id="rId97"/>
    <p:sldId id="503" r:id="rId98"/>
    <p:sldId id="504" r:id="rId99"/>
    <p:sldId id="506" r:id="rId100"/>
    <p:sldId id="511" r:id="rId101"/>
    <p:sldId id="532" r:id="rId102"/>
    <p:sldId id="533" r:id="rId103"/>
    <p:sldId id="507" r:id="rId104"/>
    <p:sldId id="508" r:id="rId105"/>
    <p:sldId id="487" r:id="rId106"/>
    <p:sldId id="512" r:id="rId107"/>
    <p:sldId id="514" r:id="rId108"/>
    <p:sldId id="515" r:id="rId109"/>
    <p:sldId id="469" r:id="rId110"/>
    <p:sldId id="477" r:id="rId111"/>
    <p:sldId id="478" r:id="rId112"/>
    <p:sldId id="538" r:id="rId113"/>
    <p:sldId id="480" r:id="rId114"/>
    <p:sldId id="482" r:id="rId115"/>
    <p:sldId id="479" r:id="rId116"/>
    <p:sldId id="481" r:id="rId117"/>
    <p:sldId id="485" r:id="rId118"/>
    <p:sldId id="484" r:id="rId119"/>
    <p:sldId id="483" r:id="rId120"/>
    <p:sldId id="536" r:id="rId121"/>
    <p:sldId id="537" r:id="rId122"/>
    <p:sldId id="534" r:id="rId123"/>
    <p:sldId id="535" r:id="rId124"/>
    <p:sldId id="376" r:id="rId125"/>
    <p:sldId id="305" r:id="rId126"/>
    <p:sldId id="306" r:id="rId127"/>
    <p:sldId id="307" r:id="rId128"/>
    <p:sldId id="308" r:id="rId129"/>
    <p:sldId id="309" r:id="rId130"/>
    <p:sldId id="310" r:id="rId131"/>
    <p:sldId id="312" r:id="rId132"/>
    <p:sldId id="311" r:id="rId133"/>
    <p:sldId id="313" r:id="rId134"/>
    <p:sldId id="314" r:id="rId135"/>
    <p:sldId id="316" r:id="rId136"/>
    <p:sldId id="315" r:id="rId137"/>
    <p:sldId id="317" r:id="rId13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763"/>
    <a:srgbClr val="003399"/>
    <a:srgbClr val="99CC00"/>
    <a:srgbClr val="E4E8EE"/>
    <a:srgbClr val="77FF11"/>
    <a:srgbClr val="21E7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2E7B9C-2C0F-4AAA-B58F-725B0131314F}" v="8" dt="2025-12-17T12:57:12.6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737" autoAdjust="0"/>
  </p:normalViewPr>
  <p:slideViewPr>
    <p:cSldViewPr snapToGrid="0">
      <p:cViewPr varScale="1">
        <p:scale>
          <a:sx n="69" d="100"/>
          <a:sy n="69" d="100"/>
        </p:scale>
        <p:origin x="756" y="48"/>
      </p:cViewPr>
      <p:guideLst/>
    </p:cSldViewPr>
  </p:slid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4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municaciones Politecnico Cohan" userId="28ac88e1-c60d-4188-ac67-671d9a8bc267" providerId="ADAL" clId="{7B750BE5-5446-4451-926E-B0F4034D22D3}"/>
    <pc:docChg chg="custSel addSld delSld modSld sldOrd">
      <pc:chgData name="Comunicaciones Politecnico Cohan" userId="28ac88e1-c60d-4188-ac67-671d9a8bc267" providerId="ADAL" clId="{7B750BE5-5446-4451-926E-B0F4034D22D3}" dt="2025-12-18T16:08:41.916" v="190" actId="47"/>
      <pc:docMkLst>
        <pc:docMk/>
      </pc:docMkLst>
      <pc:sldChg chg="del">
        <pc:chgData name="Comunicaciones Politecnico Cohan" userId="28ac88e1-c60d-4188-ac67-671d9a8bc267" providerId="ADAL" clId="{7B750BE5-5446-4451-926E-B0F4034D22D3}" dt="2025-12-18T16:08:06.216" v="177" actId="47"/>
        <pc:sldMkLst>
          <pc:docMk/>
          <pc:sldMk cId="1339093392" sldId="257"/>
        </pc:sldMkLst>
      </pc:sldChg>
      <pc:sldChg chg="del">
        <pc:chgData name="Comunicaciones Politecnico Cohan" userId="28ac88e1-c60d-4188-ac67-671d9a8bc267" providerId="ADAL" clId="{7B750BE5-5446-4451-926E-B0F4034D22D3}" dt="2025-12-18T16:08:09.661" v="180" actId="47"/>
        <pc:sldMkLst>
          <pc:docMk/>
          <pc:sldMk cId="4026491302" sldId="258"/>
        </pc:sldMkLst>
      </pc:sldChg>
      <pc:sldChg chg="modSp del mod">
        <pc:chgData name="Comunicaciones Politecnico Cohan" userId="28ac88e1-c60d-4188-ac67-671d9a8bc267" providerId="ADAL" clId="{7B750BE5-5446-4451-926E-B0F4034D22D3}" dt="2025-12-18T16:08:10.537" v="181" actId="47"/>
        <pc:sldMkLst>
          <pc:docMk/>
          <pc:sldMk cId="2813124299" sldId="260"/>
        </pc:sldMkLst>
        <pc:picChg chg="mod">
          <ac:chgData name="Comunicaciones Politecnico Cohan" userId="28ac88e1-c60d-4188-ac67-671d9a8bc267" providerId="ADAL" clId="{7B750BE5-5446-4451-926E-B0F4034D22D3}" dt="2025-12-17T13:19:35.121" v="176" actId="1038"/>
          <ac:picMkLst>
            <pc:docMk/>
            <pc:sldMk cId="2813124299" sldId="260"/>
            <ac:picMk id="4" creationId="{0C3A5E73-78B1-7F07-FE90-D1224597A4E9}"/>
          </ac:picMkLst>
        </pc:picChg>
      </pc:sldChg>
      <pc:sldChg chg="modSp del mod">
        <pc:chgData name="Comunicaciones Politecnico Cohan" userId="28ac88e1-c60d-4188-ac67-671d9a8bc267" providerId="ADAL" clId="{7B750BE5-5446-4451-926E-B0F4034D22D3}" dt="2025-12-18T16:08:12.813" v="183" actId="47"/>
        <pc:sldMkLst>
          <pc:docMk/>
          <pc:sldMk cId="2765145213" sldId="262"/>
        </pc:sldMkLst>
        <pc:spChg chg="mod">
          <ac:chgData name="Comunicaciones Politecnico Cohan" userId="28ac88e1-c60d-4188-ac67-671d9a8bc267" providerId="ADAL" clId="{7B750BE5-5446-4451-926E-B0F4034D22D3}" dt="2025-12-17T11:56:21.213" v="163" actId="20577"/>
          <ac:spMkLst>
            <pc:docMk/>
            <pc:sldMk cId="2765145213" sldId="262"/>
            <ac:spMk id="5" creationId="{9C269FB0-4D9F-7C72-3E8D-DAD70694EC71}"/>
          </ac:spMkLst>
        </pc:spChg>
      </pc:sldChg>
      <pc:sldChg chg="del ord">
        <pc:chgData name="Comunicaciones Politecnico Cohan" userId="28ac88e1-c60d-4188-ac67-671d9a8bc267" providerId="ADAL" clId="{7B750BE5-5446-4451-926E-B0F4034D22D3}" dt="2025-12-18T16:08:41.916" v="190" actId="47"/>
        <pc:sldMkLst>
          <pc:docMk/>
          <pc:sldMk cId="1815469923" sldId="284"/>
        </pc:sldMkLst>
      </pc:sldChg>
      <pc:sldChg chg="del">
        <pc:chgData name="Comunicaciones Politecnico Cohan" userId="28ac88e1-c60d-4188-ac67-671d9a8bc267" providerId="ADAL" clId="{7B750BE5-5446-4451-926E-B0F4034D22D3}" dt="2025-12-18T16:08:08.875" v="179" actId="47"/>
        <pc:sldMkLst>
          <pc:docMk/>
          <pc:sldMk cId="540350856" sldId="439"/>
        </pc:sldMkLst>
      </pc:sldChg>
      <pc:sldChg chg="del">
        <pc:chgData name="Comunicaciones Politecnico Cohan" userId="28ac88e1-c60d-4188-ac67-671d9a8bc267" providerId="ADAL" clId="{7B750BE5-5446-4451-926E-B0F4034D22D3}" dt="2025-12-18T16:08:11.327" v="182" actId="47"/>
        <pc:sldMkLst>
          <pc:docMk/>
          <pc:sldMk cId="2077114260" sldId="441"/>
        </pc:sldMkLst>
      </pc:sldChg>
      <pc:sldChg chg="del">
        <pc:chgData name="Comunicaciones Politecnico Cohan" userId="28ac88e1-c60d-4188-ac67-671d9a8bc267" providerId="ADAL" clId="{7B750BE5-5446-4451-926E-B0F4034D22D3}" dt="2025-12-18T16:08:13.617" v="184" actId="47"/>
        <pc:sldMkLst>
          <pc:docMk/>
          <pc:sldMk cId="756327134" sldId="442"/>
        </pc:sldMkLst>
      </pc:sldChg>
      <pc:sldChg chg="add">
        <pc:chgData name="Comunicaciones Politecnico Cohan" userId="28ac88e1-c60d-4188-ac67-671d9a8bc267" providerId="ADAL" clId="{7B750BE5-5446-4451-926E-B0F4034D22D3}" dt="2025-12-17T12:56:19.308" v="165"/>
        <pc:sldMkLst>
          <pc:docMk/>
          <pc:sldMk cId="508264688" sldId="497"/>
        </pc:sldMkLst>
      </pc:sldChg>
      <pc:sldChg chg="add">
        <pc:chgData name="Comunicaciones Politecnico Cohan" userId="28ac88e1-c60d-4188-ac67-671d9a8bc267" providerId="ADAL" clId="{7B750BE5-5446-4451-926E-B0F4034D22D3}" dt="2025-12-17T12:56:19.308" v="165"/>
        <pc:sldMkLst>
          <pc:docMk/>
          <pc:sldMk cId="3271908174" sldId="500"/>
        </pc:sldMkLst>
      </pc:sldChg>
      <pc:sldChg chg="add">
        <pc:chgData name="Comunicaciones Politecnico Cohan" userId="28ac88e1-c60d-4188-ac67-671d9a8bc267" providerId="ADAL" clId="{7B750BE5-5446-4451-926E-B0F4034D22D3}" dt="2025-12-17T12:56:19.308" v="165"/>
        <pc:sldMkLst>
          <pc:docMk/>
          <pc:sldMk cId="1248490345" sldId="510"/>
        </pc:sldMkLst>
      </pc:sldChg>
      <pc:sldChg chg="add">
        <pc:chgData name="Comunicaciones Politecnico Cohan" userId="28ac88e1-c60d-4188-ac67-671d9a8bc267" providerId="ADAL" clId="{7B750BE5-5446-4451-926E-B0F4034D22D3}" dt="2025-12-17T12:56:19.308" v="165"/>
        <pc:sldMkLst>
          <pc:docMk/>
          <pc:sldMk cId="4247377053" sldId="513"/>
        </pc:sldMkLst>
      </pc:sldChg>
      <pc:sldChg chg="add">
        <pc:chgData name="Comunicaciones Politecnico Cohan" userId="28ac88e1-c60d-4188-ac67-671d9a8bc267" providerId="ADAL" clId="{7B750BE5-5446-4451-926E-B0F4034D22D3}" dt="2025-12-17T12:56:19.308" v="165"/>
        <pc:sldMkLst>
          <pc:docMk/>
          <pc:sldMk cId="3999972638" sldId="525"/>
        </pc:sldMkLst>
      </pc:sldChg>
      <pc:sldChg chg="add">
        <pc:chgData name="Comunicaciones Politecnico Cohan" userId="28ac88e1-c60d-4188-ac67-671d9a8bc267" providerId="ADAL" clId="{7B750BE5-5446-4451-926E-B0F4034D22D3}" dt="2025-12-17T12:56:19.308" v="165"/>
        <pc:sldMkLst>
          <pc:docMk/>
          <pc:sldMk cId="4146486170" sldId="531"/>
        </pc:sldMkLst>
      </pc:sldChg>
      <pc:sldChg chg="add">
        <pc:chgData name="Comunicaciones Politecnico Cohan" userId="28ac88e1-c60d-4188-ac67-671d9a8bc267" providerId="ADAL" clId="{7B750BE5-5446-4451-926E-B0F4034D22D3}" dt="2025-12-17T12:56:19.308" v="165"/>
        <pc:sldMkLst>
          <pc:docMk/>
          <pc:sldMk cId="3053067729" sldId="539"/>
        </pc:sldMkLst>
      </pc:sldChg>
      <pc:sldChg chg="add">
        <pc:chgData name="Comunicaciones Politecnico Cohan" userId="28ac88e1-c60d-4188-ac67-671d9a8bc267" providerId="ADAL" clId="{7B750BE5-5446-4451-926E-B0F4034D22D3}" dt="2025-12-17T12:56:19.308" v="165"/>
        <pc:sldMkLst>
          <pc:docMk/>
          <pc:sldMk cId="1498408670" sldId="540"/>
        </pc:sldMkLst>
      </pc:sldChg>
      <pc:sldChg chg="add">
        <pc:chgData name="Comunicaciones Politecnico Cohan" userId="28ac88e1-c60d-4188-ac67-671d9a8bc267" providerId="ADAL" clId="{7B750BE5-5446-4451-926E-B0F4034D22D3}" dt="2025-12-17T12:56:19.308" v="165"/>
        <pc:sldMkLst>
          <pc:docMk/>
          <pc:sldMk cId="514024486" sldId="542"/>
        </pc:sldMkLst>
      </pc:sldChg>
      <pc:sldChg chg="add">
        <pc:chgData name="Comunicaciones Politecnico Cohan" userId="28ac88e1-c60d-4188-ac67-671d9a8bc267" providerId="ADAL" clId="{7B750BE5-5446-4451-926E-B0F4034D22D3}" dt="2025-12-17T12:56:19.308" v="165"/>
        <pc:sldMkLst>
          <pc:docMk/>
          <pc:sldMk cId="3923163495" sldId="550"/>
        </pc:sldMkLst>
      </pc:sldChg>
      <pc:sldChg chg="add">
        <pc:chgData name="Comunicaciones Politecnico Cohan" userId="28ac88e1-c60d-4188-ac67-671d9a8bc267" providerId="ADAL" clId="{7B750BE5-5446-4451-926E-B0F4034D22D3}" dt="2025-12-17T12:56:19.308" v="165"/>
        <pc:sldMkLst>
          <pc:docMk/>
          <pc:sldMk cId="3843573920" sldId="552"/>
        </pc:sldMkLst>
      </pc:sldChg>
      <pc:sldChg chg="add">
        <pc:chgData name="Comunicaciones Politecnico Cohan" userId="28ac88e1-c60d-4188-ac67-671d9a8bc267" providerId="ADAL" clId="{7B750BE5-5446-4451-926E-B0F4034D22D3}" dt="2025-12-17T12:56:19.308" v="165"/>
        <pc:sldMkLst>
          <pc:docMk/>
          <pc:sldMk cId="2151029346" sldId="553"/>
        </pc:sldMkLst>
      </pc:sldChg>
      <pc:sldChg chg="add">
        <pc:chgData name="Comunicaciones Politecnico Cohan" userId="28ac88e1-c60d-4188-ac67-671d9a8bc267" providerId="ADAL" clId="{7B750BE5-5446-4451-926E-B0F4034D22D3}" dt="2025-12-17T12:56:19.308" v="165"/>
        <pc:sldMkLst>
          <pc:docMk/>
          <pc:sldMk cId="356236753" sldId="554"/>
        </pc:sldMkLst>
      </pc:sldChg>
      <pc:sldChg chg="del">
        <pc:chgData name="Comunicaciones Politecnico Cohan" userId="28ac88e1-c60d-4188-ac67-671d9a8bc267" providerId="ADAL" clId="{7B750BE5-5446-4451-926E-B0F4034D22D3}" dt="2025-12-18T16:08:08.125" v="178" actId="47"/>
        <pc:sldMkLst>
          <pc:docMk/>
          <pc:sldMk cId="972615676" sldId="561"/>
        </pc:sldMkLst>
      </pc:sldChg>
      <pc:sldChg chg="addSp delSp modSp new del mod ord">
        <pc:chgData name="Comunicaciones Politecnico Cohan" userId="28ac88e1-c60d-4188-ac67-671d9a8bc267" providerId="ADAL" clId="{7B750BE5-5446-4451-926E-B0F4034D22D3}" dt="2025-12-18T16:08:16.196" v="186" actId="47"/>
        <pc:sldMkLst>
          <pc:docMk/>
          <pc:sldMk cId="301785599" sldId="562"/>
        </pc:sldMkLst>
        <pc:picChg chg="add mod">
          <ac:chgData name="Comunicaciones Politecnico Cohan" userId="28ac88e1-c60d-4188-ac67-671d9a8bc267" providerId="ADAL" clId="{7B750BE5-5446-4451-926E-B0F4034D22D3}" dt="2025-12-16T19:42:34.132" v="11" actId="1076"/>
          <ac:picMkLst>
            <pc:docMk/>
            <pc:sldMk cId="301785599" sldId="562"/>
            <ac:picMk id="5" creationId="{1B2DCB14-3058-3E0C-8B67-94D283606D77}"/>
          </ac:picMkLst>
        </pc:picChg>
      </pc:sldChg>
      <pc:sldChg chg="addSp modSp new del mod ord">
        <pc:chgData name="Comunicaciones Politecnico Cohan" userId="28ac88e1-c60d-4188-ac67-671d9a8bc267" providerId="ADAL" clId="{7B750BE5-5446-4451-926E-B0F4034D22D3}" dt="2025-12-18T16:08:15.251" v="185" actId="47"/>
        <pc:sldMkLst>
          <pc:docMk/>
          <pc:sldMk cId="3500841098" sldId="563"/>
        </pc:sldMkLst>
        <pc:spChg chg="add mod">
          <ac:chgData name="Comunicaciones Politecnico Cohan" userId="28ac88e1-c60d-4188-ac67-671d9a8bc267" providerId="ADAL" clId="{7B750BE5-5446-4451-926E-B0F4034D22D3}" dt="2025-12-16T19:48:07.415" v="97" actId="20577"/>
          <ac:spMkLst>
            <pc:docMk/>
            <pc:sldMk cId="3500841098" sldId="563"/>
            <ac:spMk id="5" creationId="{FB0D5F13-733D-AAC8-0727-9EDFF0996E91}"/>
          </ac:spMkLst>
        </pc:spChg>
        <pc:picChg chg="add mod">
          <ac:chgData name="Comunicaciones Politecnico Cohan" userId="28ac88e1-c60d-4188-ac67-671d9a8bc267" providerId="ADAL" clId="{7B750BE5-5446-4451-926E-B0F4034D22D3}" dt="2025-12-16T19:42:55.201" v="15"/>
          <ac:picMkLst>
            <pc:docMk/>
            <pc:sldMk cId="3500841098" sldId="563"/>
            <ac:picMk id="4" creationId="{6EFC4183-C9B8-5EFB-6CA2-18FE5D71B57E}"/>
          </ac:picMkLst>
        </pc:picChg>
      </pc:sldChg>
      <pc:sldChg chg="addSp delSp modSp new del mod">
        <pc:chgData name="Comunicaciones Politecnico Cohan" userId="28ac88e1-c60d-4188-ac67-671d9a8bc267" providerId="ADAL" clId="{7B750BE5-5446-4451-926E-B0F4034D22D3}" dt="2025-12-18T16:08:39.259" v="189" actId="47"/>
        <pc:sldMkLst>
          <pc:docMk/>
          <pc:sldMk cId="2584201476" sldId="564"/>
        </pc:sldMkLst>
        <pc:spChg chg="add mod">
          <ac:chgData name="Comunicaciones Politecnico Cohan" userId="28ac88e1-c60d-4188-ac67-671d9a8bc267" providerId="ADAL" clId="{7B750BE5-5446-4451-926E-B0F4034D22D3}" dt="2025-12-16T19:47:10.284" v="94"/>
          <ac:spMkLst>
            <pc:docMk/>
            <pc:sldMk cId="2584201476" sldId="564"/>
            <ac:spMk id="8" creationId="{9D28C84D-4F72-3EC7-4AAC-103D026045DE}"/>
          </ac:spMkLst>
        </pc:spChg>
        <pc:spChg chg="add mod ord">
          <ac:chgData name="Comunicaciones Politecnico Cohan" userId="28ac88e1-c60d-4188-ac67-671d9a8bc267" providerId="ADAL" clId="{7B750BE5-5446-4451-926E-B0F4034D22D3}" dt="2025-12-16T19:46:30.924" v="91" actId="208"/>
          <ac:spMkLst>
            <pc:docMk/>
            <pc:sldMk cId="2584201476" sldId="564"/>
            <ac:spMk id="9" creationId="{5332E839-F557-1492-8143-9C0432D398F8}"/>
          </ac:spMkLst>
        </pc:spChg>
        <pc:picChg chg="add mod">
          <ac:chgData name="Comunicaciones Politecnico Cohan" userId="28ac88e1-c60d-4188-ac67-671d9a8bc267" providerId="ADAL" clId="{7B750BE5-5446-4451-926E-B0F4034D22D3}" dt="2025-12-16T19:45:29.690" v="58" actId="1076"/>
          <ac:picMkLst>
            <pc:docMk/>
            <pc:sldMk cId="2584201476" sldId="564"/>
            <ac:picMk id="7" creationId="{DBA62899-2CCD-B9C3-6FA8-369AFCD42439}"/>
          </ac:picMkLst>
        </pc:picChg>
      </pc:sldChg>
      <pc:sldChg chg="new del">
        <pc:chgData name="Comunicaciones Politecnico Cohan" userId="28ac88e1-c60d-4188-ac67-671d9a8bc267" providerId="ADAL" clId="{7B750BE5-5446-4451-926E-B0F4034D22D3}" dt="2025-12-17T12:56:23.700" v="166" actId="47"/>
        <pc:sldMkLst>
          <pc:docMk/>
          <pc:sldMk cId="2170627880" sldId="565"/>
        </pc:sldMkLst>
      </pc:sldChg>
      <pc:sldChg chg="add">
        <pc:chgData name="Comunicaciones Politecnico Cohan" userId="28ac88e1-c60d-4188-ac67-671d9a8bc267" providerId="ADAL" clId="{7B750BE5-5446-4451-926E-B0F4034D22D3}" dt="2025-12-17T12:56:19.308" v="165"/>
        <pc:sldMkLst>
          <pc:docMk/>
          <pc:sldMk cId="2435707519" sldId="566"/>
        </pc:sldMkLst>
      </pc:sldChg>
      <pc:sldChg chg="add">
        <pc:chgData name="Comunicaciones Politecnico Cohan" userId="28ac88e1-c60d-4188-ac67-671d9a8bc267" providerId="ADAL" clId="{7B750BE5-5446-4451-926E-B0F4034D22D3}" dt="2025-12-17T12:56:19.308" v="165"/>
        <pc:sldMkLst>
          <pc:docMk/>
          <pc:sldMk cId="2305633294" sldId="567"/>
        </pc:sldMkLst>
      </pc:sldChg>
      <pc:sldChg chg="add">
        <pc:chgData name="Comunicaciones Politecnico Cohan" userId="28ac88e1-c60d-4188-ac67-671d9a8bc267" providerId="ADAL" clId="{7B750BE5-5446-4451-926E-B0F4034D22D3}" dt="2025-12-17T12:56:19.308" v="165"/>
        <pc:sldMkLst>
          <pc:docMk/>
          <pc:sldMk cId="1243518269" sldId="568"/>
        </pc:sldMkLst>
      </pc:sldChg>
      <pc:sldChg chg="add">
        <pc:chgData name="Comunicaciones Politecnico Cohan" userId="28ac88e1-c60d-4188-ac67-671d9a8bc267" providerId="ADAL" clId="{7B750BE5-5446-4451-926E-B0F4034D22D3}" dt="2025-12-17T12:56:19.308" v="165"/>
        <pc:sldMkLst>
          <pc:docMk/>
          <pc:sldMk cId="2139034764" sldId="569"/>
        </pc:sldMkLst>
      </pc:sldChg>
      <pc:sldChg chg="add">
        <pc:chgData name="Comunicaciones Politecnico Cohan" userId="28ac88e1-c60d-4188-ac67-671d9a8bc267" providerId="ADAL" clId="{7B750BE5-5446-4451-926E-B0F4034D22D3}" dt="2025-12-17T12:56:19.308" v="165"/>
        <pc:sldMkLst>
          <pc:docMk/>
          <pc:sldMk cId="3623634253" sldId="570"/>
        </pc:sldMkLst>
      </pc:sldChg>
      <pc:sldChg chg="add">
        <pc:chgData name="Comunicaciones Politecnico Cohan" userId="28ac88e1-c60d-4188-ac67-671d9a8bc267" providerId="ADAL" clId="{7B750BE5-5446-4451-926E-B0F4034D22D3}" dt="2025-12-17T12:56:19.308" v="165"/>
        <pc:sldMkLst>
          <pc:docMk/>
          <pc:sldMk cId="2714309255" sldId="571"/>
        </pc:sldMkLst>
      </pc:sldChg>
      <pc:sldChg chg="add">
        <pc:chgData name="Comunicaciones Politecnico Cohan" userId="28ac88e1-c60d-4188-ac67-671d9a8bc267" providerId="ADAL" clId="{7B750BE5-5446-4451-926E-B0F4034D22D3}" dt="2025-12-17T12:56:19.308" v="165"/>
        <pc:sldMkLst>
          <pc:docMk/>
          <pc:sldMk cId="761449711" sldId="572"/>
        </pc:sldMkLst>
      </pc:sldChg>
      <pc:sldChg chg="add">
        <pc:chgData name="Comunicaciones Politecnico Cohan" userId="28ac88e1-c60d-4188-ac67-671d9a8bc267" providerId="ADAL" clId="{7B750BE5-5446-4451-926E-B0F4034D22D3}" dt="2025-12-17T12:56:19.308" v="165"/>
        <pc:sldMkLst>
          <pc:docMk/>
          <pc:sldMk cId="3868949209" sldId="573"/>
        </pc:sldMkLst>
      </pc:sldChg>
      <pc:sldChg chg="add">
        <pc:chgData name="Comunicaciones Politecnico Cohan" userId="28ac88e1-c60d-4188-ac67-671d9a8bc267" providerId="ADAL" clId="{7B750BE5-5446-4451-926E-B0F4034D22D3}" dt="2025-12-17T12:56:19.308" v="165"/>
        <pc:sldMkLst>
          <pc:docMk/>
          <pc:sldMk cId="1708369665" sldId="574"/>
        </pc:sldMkLst>
      </pc:sldChg>
      <pc:sldChg chg="add">
        <pc:chgData name="Comunicaciones Politecnico Cohan" userId="28ac88e1-c60d-4188-ac67-671d9a8bc267" providerId="ADAL" clId="{7B750BE5-5446-4451-926E-B0F4034D22D3}" dt="2025-12-17T12:56:19.308" v="165"/>
        <pc:sldMkLst>
          <pc:docMk/>
          <pc:sldMk cId="585927075" sldId="575"/>
        </pc:sldMkLst>
      </pc:sldChg>
      <pc:sldChg chg="add">
        <pc:chgData name="Comunicaciones Politecnico Cohan" userId="28ac88e1-c60d-4188-ac67-671d9a8bc267" providerId="ADAL" clId="{7B750BE5-5446-4451-926E-B0F4034D22D3}" dt="2025-12-17T12:56:19.308" v="165"/>
        <pc:sldMkLst>
          <pc:docMk/>
          <pc:sldMk cId="2401268066" sldId="576"/>
        </pc:sldMkLst>
      </pc:sldChg>
      <pc:sldChg chg="add">
        <pc:chgData name="Comunicaciones Politecnico Cohan" userId="28ac88e1-c60d-4188-ac67-671d9a8bc267" providerId="ADAL" clId="{7B750BE5-5446-4451-926E-B0F4034D22D3}" dt="2025-12-17T12:56:19.308" v="165"/>
        <pc:sldMkLst>
          <pc:docMk/>
          <pc:sldMk cId="815921537" sldId="577"/>
        </pc:sldMkLst>
      </pc:sldChg>
      <pc:sldChg chg="add">
        <pc:chgData name="Comunicaciones Politecnico Cohan" userId="28ac88e1-c60d-4188-ac67-671d9a8bc267" providerId="ADAL" clId="{7B750BE5-5446-4451-926E-B0F4034D22D3}" dt="2025-12-17T12:56:19.308" v="165"/>
        <pc:sldMkLst>
          <pc:docMk/>
          <pc:sldMk cId="2327603487" sldId="578"/>
        </pc:sldMkLst>
      </pc:sldChg>
      <pc:sldChg chg="add">
        <pc:chgData name="Comunicaciones Politecnico Cohan" userId="28ac88e1-c60d-4188-ac67-671d9a8bc267" providerId="ADAL" clId="{7B750BE5-5446-4451-926E-B0F4034D22D3}" dt="2025-12-17T12:56:19.308" v="165"/>
        <pc:sldMkLst>
          <pc:docMk/>
          <pc:sldMk cId="1243006561" sldId="579"/>
        </pc:sldMkLst>
      </pc:sldChg>
      <pc:sldChg chg="add">
        <pc:chgData name="Comunicaciones Politecnico Cohan" userId="28ac88e1-c60d-4188-ac67-671d9a8bc267" providerId="ADAL" clId="{7B750BE5-5446-4451-926E-B0F4034D22D3}" dt="2025-12-17T12:56:19.308" v="165"/>
        <pc:sldMkLst>
          <pc:docMk/>
          <pc:sldMk cId="3844756862" sldId="580"/>
        </pc:sldMkLst>
      </pc:sldChg>
      <pc:sldChg chg="add">
        <pc:chgData name="Comunicaciones Politecnico Cohan" userId="28ac88e1-c60d-4188-ac67-671d9a8bc267" providerId="ADAL" clId="{7B750BE5-5446-4451-926E-B0F4034D22D3}" dt="2025-12-17T12:56:19.308" v="165"/>
        <pc:sldMkLst>
          <pc:docMk/>
          <pc:sldMk cId="675898755" sldId="581"/>
        </pc:sldMkLst>
      </pc:sldChg>
      <pc:sldChg chg="add">
        <pc:chgData name="Comunicaciones Politecnico Cohan" userId="28ac88e1-c60d-4188-ac67-671d9a8bc267" providerId="ADAL" clId="{7B750BE5-5446-4451-926E-B0F4034D22D3}" dt="2025-12-17T12:56:19.308" v="165"/>
        <pc:sldMkLst>
          <pc:docMk/>
          <pc:sldMk cId="1254604181" sldId="582"/>
        </pc:sldMkLst>
      </pc:sldChg>
      <pc:sldChg chg="add">
        <pc:chgData name="Comunicaciones Politecnico Cohan" userId="28ac88e1-c60d-4188-ac67-671d9a8bc267" providerId="ADAL" clId="{7B750BE5-5446-4451-926E-B0F4034D22D3}" dt="2025-12-17T12:56:19.308" v="165"/>
        <pc:sldMkLst>
          <pc:docMk/>
          <pc:sldMk cId="2671676185" sldId="583"/>
        </pc:sldMkLst>
      </pc:sldChg>
      <pc:sldChg chg="add">
        <pc:chgData name="Comunicaciones Politecnico Cohan" userId="28ac88e1-c60d-4188-ac67-671d9a8bc267" providerId="ADAL" clId="{7B750BE5-5446-4451-926E-B0F4034D22D3}" dt="2025-12-17T12:56:19.308" v="165"/>
        <pc:sldMkLst>
          <pc:docMk/>
          <pc:sldMk cId="1700450650" sldId="584"/>
        </pc:sldMkLst>
      </pc:sldChg>
      <pc:sldChg chg="add">
        <pc:chgData name="Comunicaciones Politecnico Cohan" userId="28ac88e1-c60d-4188-ac67-671d9a8bc267" providerId="ADAL" clId="{7B750BE5-5446-4451-926E-B0F4034D22D3}" dt="2025-12-17T12:56:19.308" v="165"/>
        <pc:sldMkLst>
          <pc:docMk/>
          <pc:sldMk cId="2855226890" sldId="585"/>
        </pc:sldMkLst>
      </pc:sldChg>
      <pc:sldChg chg="add">
        <pc:chgData name="Comunicaciones Politecnico Cohan" userId="28ac88e1-c60d-4188-ac67-671d9a8bc267" providerId="ADAL" clId="{7B750BE5-5446-4451-926E-B0F4034D22D3}" dt="2025-12-17T12:56:19.308" v="165"/>
        <pc:sldMkLst>
          <pc:docMk/>
          <pc:sldMk cId="1695084584" sldId="586"/>
        </pc:sldMkLst>
      </pc:sldChg>
      <pc:sldChg chg="add">
        <pc:chgData name="Comunicaciones Politecnico Cohan" userId="28ac88e1-c60d-4188-ac67-671d9a8bc267" providerId="ADAL" clId="{7B750BE5-5446-4451-926E-B0F4034D22D3}" dt="2025-12-17T12:56:19.308" v="165"/>
        <pc:sldMkLst>
          <pc:docMk/>
          <pc:sldMk cId="2936879531" sldId="587"/>
        </pc:sldMkLst>
      </pc:sldChg>
      <pc:sldChg chg="add">
        <pc:chgData name="Comunicaciones Politecnico Cohan" userId="28ac88e1-c60d-4188-ac67-671d9a8bc267" providerId="ADAL" clId="{7B750BE5-5446-4451-926E-B0F4034D22D3}" dt="2025-12-17T12:56:19.308" v="165"/>
        <pc:sldMkLst>
          <pc:docMk/>
          <pc:sldMk cId="1462530381" sldId="588"/>
        </pc:sldMkLst>
      </pc:sldChg>
      <pc:sldChg chg="add">
        <pc:chgData name="Comunicaciones Politecnico Cohan" userId="28ac88e1-c60d-4188-ac67-671d9a8bc267" providerId="ADAL" clId="{7B750BE5-5446-4451-926E-B0F4034D22D3}" dt="2025-12-17T12:56:19.308" v="165"/>
        <pc:sldMkLst>
          <pc:docMk/>
          <pc:sldMk cId="1014088481" sldId="589"/>
        </pc:sldMkLst>
      </pc:sldChg>
      <pc:sldChg chg="add">
        <pc:chgData name="Comunicaciones Politecnico Cohan" userId="28ac88e1-c60d-4188-ac67-671d9a8bc267" providerId="ADAL" clId="{7B750BE5-5446-4451-926E-B0F4034D22D3}" dt="2025-12-17T12:56:19.308" v="165"/>
        <pc:sldMkLst>
          <pc:docMk/>
          <pc:sldMk cId="570905855" sldId="590"/>
        </pc:sldMkLst>
      </pc:sldChg>
      <pc:sldChg chg="add">
        <pc:chgData name="Comunicaciones Politecnico Cohan" userId="28ac88e1-c60d-4188-ac67-671d9a8bc267" providerId="ADAL" clId="{7B750BE5-5446-4451-926E-B0F4034D22D3}" dt="2025-12-17T12:56:19.308" v="165"/>
        <pc:sldMkLst>
          <pc:docMk/>
          <pc:sldMk cId="3436118193" sldId="591"/>
        </pc:sldMkLst>
      </pc:sldChg>
      <pc:sldChg chg="add">
        <pc:chgData name="Comunicaciones Politecnico Cohan" userId="28ac88e1-c60d-4188-ac67-671d9a8bc267" providerId="ADAL" clId="{7B750BE5-5446-4451-926E-B0F4034D22D3}" dt="2025-12-17T12:56:19.308" v="165"/>
        <pc:sldMkLst>
          <pc:docMk/>
          <pc:sldMk cId="1513554031" sldId="592"/>
        </pc:sldMkLst>
      </pc:sldChg>
      <pc:sldChg chg="add">
        <pc:chgData name="Comunicaciones Politecnico Cohan" userId="28ac88e1-c60d-4188-ac67-671d9a8bc267" providerId="ADAL" clId="{7B750BE5-5446-4451-926E-B0F4034D22D3}" dt="2025-12-17T12:56:19.308" v="165"/>
        <pc:sldMkLst>
          <pc:docMk/>
          <pc:sldMk cId="781435173" sldId="593"/>
        </pc:sldMkLst>
      </pc:sldChg>
      <pc:sldChg chg="add">
        <pc:chgData name="Comunicaciones Politecnico Cohan" userId="28ac88e1-c60d-4188-ac67-671d9a8bc267" providerId="ADAL" clId="{7B750BE5-5446-4451-926E-B0F4034D22D3}" dt="2025-12-17T12:56:19.308" v="165"/>
        <pc:sldMkLst>
          <pc:docMk/>
          <pc:sldMk cId="3241514466" sldId="594"/>
        </pc:sldMkLst>
      </pc:sldChg>
      <pc:sldChg chg="add">
        <pc:chgData name="Comunicaciones Politecnico Cohan" userId="28ac88e1-c60d-4188-ac67-671d9a8bc267" providerId="ADAL" clId="{7B750BE5-5446-4451-926E-B0F4034D22D3}" dt="2025-12-17T12:56:19.308" v="165"/>
        <pc:sldMkLst>
          <pc:docMk/>
          <pc:sldMk cId="1918797510" sldId="595"/>
        </pc:sldMkLst>
      </pc:sldChg>
      <pc:sldChg chg="add">
        <pc:chgData name="Comunicaciones Politecnico Cohan" userId="28ac88e1-c60d-4188-ac67-671d9a8bc267" providerId="ADAL" clId="{7B750BE5-5446-4451-926E-B0F4034D22D3}" dt="2025-12-17T12:56:19.308" v="165"/>
        <pc:sldMkLst>
          <pc:docMk/>
          <pc:sldMk cId="1500801903" sldId="596"/>
        </pc:sldMkLst>
      </pc:sldChg>
      <pc:sldChg chg="add">
        <pc:chgData name="Comunicaciones Politecnico Cohan" userId="28ac88e1-c60d-4188-ac67-671d9a8bc267" providerId="ADAL" clId="{7B750BE5-5446-4451-926E-B0F4034D22D3}" dt="2025-12-17T12:56:19.308" v="165"/>
        <pc:sldMkLst>
          <pc:docMk/>
          <pc:sldMk cId="2757590132" sldId="597"/>
        </pc:sldMkLst>
      </pc:sldChg>
      <pc:sldChg chg="add">
        <pc:chgData name="Comunicaciones Politecnico Cohan" userId="28ac88e1-c60d-4188-ac67-671d9a8bc267" providerId="ADAL" clId="{7B750BE5-5446-4451-926E-B0F4034D22D3}" dt="2025-12-17T12:56:19.308" v="165"/>
        <pc:sldMkLst>
          <pc:docMk/>
          <pc:sldMk cId="4221904276" sldId="598"/>
        </pc:sldMkLst>
      </pc:sldChg>
      <pc:sldChg chg="add">
        <pc:chgData name="Comunicaciones Politecnico Cohan" userId="28ac88e1-c60d-4188-ac67-671d9a8bc267" providerId="ADAL" clId="{7B750BE5-5446-4451-926E-B0F4034D22D3}" dt="2025-12-17T12:56:19.308" v="165"/>
        <pc:sldMkLst>
          <pc:docMk/>
          <pc:sldMk cId="2506817721" sldId="599"/>
        </pc:sldMkLst>
      </pc:sldChg>
      <pc:sldChg chg="add">
        <pc:chgData name="Comunicaciones Politecnico Cohan" userId="28ac88e1-c60d-4188-ac67-671d9a8bc267" providerId="ADAL" clId="{7B750BE5-5446-4451-926E-B0F4034D22D3}" dt="2025-12-17T12:56:19.308" v="165"/>
        <pc:sldMkLst>
          <pc:docMk/>
          <pc:sldMk cId="1769973881" sldId="600"/>
        </pc:sldMkLst>
      </pc:sldChg>
      <pc:sldChg chg="add">
        <pc:chgData name="Comunicaciones Politecnico Cohan" userId="28ac88e1-c60d-4188-ac67-671d9a8bc267" providerId="ADAL" clId="{7B750BE5-5446-4451-926E-B0F4034D22D3}" dt="2025-12-17T12:56:19.308" v="165"/>
        <pc:sldMkLst>
          <pc:docMk/>
          <pc:sldMk cId="4181916073" sldId="601"/>
        </pc:sldMkLst>
      </pc:sldChg>
      <pc:sldChg chg="add">
        <pc:chgData name="Comunicaciones Politecnico Cohan" userId="28ac88e1-c60d-4188-ac67-671d9a8bc267" providerId="ADAL" clId="{7B750BE5-5446-4451-926E-B0F4034D22D3}" dt="2025-12-17T12:56:19.308" v="165"/>
        <pc:sldMkLst>
          <pc:docMk/>
          <pc:sldMk cId="985242974" sldId="602"/>
        </pc:sldMkLst>
      </pc:sldChg>
      <pc:sldChg chg="add">
        <pc:chgData name="Comunicaciones Politecnico Cohan" userId="28ac88e1-c60d-4188-ac67-671d9a8bc267" providerId="ADAL" clId="{7B750BE5-5446-4451-926E-B0F4034D22D3}" dt="2025-12-17T12:56:19.308" v="165"/>
        <pc:sldMkLst>
          <pc:docMk/>
          <pc:sldMk cId="1300926382" sldId="603"/>
        </pc:sldMkLst>
      </pc:sldChg>
      <pc:sldChg chg="add">
        <pc:chgData name="Comunicaciones Politecnico Cohan" userId="28ac88e1-c60d-4188-ac67-671d9a8bc267" providerId="ADAL" clId="{7B750BE5-5446-4451-926E-B0F4034D22D3}" dt="2025-12-17T12:56:19.308" v="165"/>
        <pc:sldMkLst>
          <pc:docMk/>
          <pc:sldMk cId="3576063108" sldId="604"/>
        </pc:sldMkLst>
      </pc:sldChg>
      <pc:sldChg chg="add">
        <pc:chgData name="Comunicaciones Politecnico Cohan" userId="28ac88e1-c60d-4188-ac67-671d9a8bc267" providerId="ADAL" clId="{7B750BE5-5446-4451-926E-B0F4034D22D3}" dt="2025-12-17T12:56:19.308" v="165"/>
        <pc:sldMkLst>
          <pc:docMk/>
          <pc:sldMk cId="3905845158" sldId="605"/>
        </pc:sldMkLst>
      </pc:sldChg>
      <pc:sldChg chg="add">
        <pc:chgData name="Comunicaciones Politecnico Cohan" userId="28ac88e1-c60d-4188-ac67-671d9a8bc267" providerId="ADAL" clId="{7B750BE5-5446-4451-926E-B0F4034D22D3}" dt="2025-12-17T12:56:19.308" v="165"/>
        <pc:sldMkLst>
          <pc:docMk/>
          <pc:sldMk cId="3537036967" sldId="606"/>
        </pc:sldMkLst>
      </pc:sldChg>
      <pc:sldChg chg="add">
        <pc:chgData name="Comunicaciones Politecnico Cohan" userId="28ac88e1-c60d-4188-ac67-671d9a8bc267" providerId="ADAL" clId="{7B750BE5-5446-4451-926E-B0F4034D22D3}" dt="2025-12-17T12:56:19.308" v="165"/>
        <pc:sldMkLst>
          <pc:docMk/>
          <pc:sldMk cId="3307594650" sldId="607"/>
        </pc:sldMkLst>
      </pc:sldChg>
      <pc:sldChg chg="add">
        <pc:chgData name="Comunicaciones Politecnico Cohan" userId="28ac88e1-c60d-4188-ac67-671d9a8bc267" providerId="ADAL" clId="{7B750BE5-5446-4451-926E-B0F4034D22D3}" dt="2025-12-17T12:56:19.308" v="165"/>
        <pc:sldMkLst>
          <pc:docMk/>
          <pc:sldMk cId="2822063403" sldId="608"/>
        </pc:sldMkLst>
      </pc:sldChg>
      <pc:sldChg chg="add">
        <pc:chgData name="Comunicaciones Politecnico Cohan" userId="28ac88e1-c60d-4188-ac67-671d9a8bc267" providerId="ADAL" clId="{7B750BE5-5446-4451-926E-B0F4034D22D3}" dt="2025-12-17T12:56:19.308" v="165"/>
        <pc:sldMkLst>
          <pc:docMk/>
          <pc:sldMk cId="572711234" sldId="609"/>
        </pc:sldMkLst>
      </pc:sldChg>
      <pc:sldChg chg="add">
        <pc:chgData name="Comunicaciones Politecnico Cohan" userId="28ac88e1-c60d-4188-ac67-671d9a8bc267" providerId="ADAL" clId="{7B750BE5-5446-4451-926E-B0F4034D22D3}" dt="2025-12-17T12:56:19.308" v="165"/>
        <pc:sldMkLst>
          <pc:docMk/>
          <pc:sldMk cId="2920618546" sldId="610"/>
        </pc:sldMkLst>
      </pc:sldChg>
      <pc:sldChg chg="add">
        <pc:chgData name="Comunicaciones Politecnico Cohan" userId="28ac88e1-c60d-4188-ac67-671d9a8bc267" providerId="ADAL" clId="{7B750BE5-5446-4451-926E-B0F4034D22D3}" dt="2025-12-17T12:56:19.308" v="165"/>
        <pc:sldMkLst>
          <pc:docMk/>
          <pc:sldMk cId="2307881267" sldId="611"/>
        </pc:sldMkLst>
      </pc:sldChg>
      <pc:sldChg chg="add">
        <pc:chgData name="Comunicaciones Politecnico Cohan" userId="28ac88e1-c60d-4188-ac67-671d9a8bc267" providerId="ADAL" clId="{7B750BE5-5446-4451-926E-B0F4034D22D3}" dt="2025-12-17T12:56:19.308" v="165"/>
        <pc:sldMkLst>
          <pc:docMk/>
          <pc:sldMk cId="3906678061" sldId="612"/>
        </pc:sldMkLst>
      </pc:sldChg>
      <pc:sldChg chg="add">
        <pc:chgData name="Comunicaciones Politecnico Cohan" userId="28ac88e1-c60d-4188-ac67-671d9a8bc267" providerId="ADAL" clId="{7B750BE5-5446-4451-926E-B0F4034D22D3}" dt="2025-12-17T12:56:19.308" v="165"/>
        <pc:sldMkLst>
          <pc:docMk/>
          <pc:sldMk cId="1715838884" sldId="613"/>
        </pc:sldMkLst>
      </pc:sldChg>
      <pc:sldChg chg="new del">
        <pc:chgData name="Comunicaciones Politecnico Cohan" userId="28ac88e1-c60d-4188-ac67-671d9a8bc267" providerId="ADAL" clId="{7B750BE5-5446-4451-926E-B0F4034D22D3}" dt="2025-12-17T12:57:14.215" v="171" actId="47"/>
        <pc:sldMkLst>
          <pc:docMk/>
          <pc:sldMk cId="4023535084" sldId="614"/>
        </pc:sldMkLst>
      </pc:sldChg>
      <pc:sldChg chg="add del">
        <pc:chgData name="Comunicaciones Politecnico Cohan" userId="28ac88e1-c60d-4188-ac67-671d9a8bc267" providerId="ADAL" clId="{7B750BE5-5446-4451-926E-B0F4034D22D3}" dt="2025-12-18T16:08:26.510" v="187" actId="47"/>
        <pc:sldMkLst>
          <pc:docMk/>
          <pc:sldMk cId="2228217452" sldId="615"/>
        </pc:sldMkLst>
      </pc:sldChg>
      <pc:sldChg chg="add del">
        <pc:chgData name="Comunicaciones Politecnico Cohan" userId="28ac88e1-c60d-4188-ac67-671d9a8bc267" providerId="ADAL" clId="{7B750BE5-5446-4451-926E-B0F4034D22D3}" dt="2025-12-18T16:08:27.507" v="188" actId="47"/>
        <pc:sldMkLst>
          <pc:docMk/>
          <pc:sldMk cId="2712200858" sldId="616"/>
        </pc:sldMkLst>
      </pc:sldChg>
      <pc:sldChg chg="new del">
        <pc:chgData name="Comunicaciones Politecnico Cohan" userId="28ac88e1-c60d-4188-ac67-671d9a8bc267" providerId="ADAL" clId="{7B750BE5-5446-4451-926E-B0F4034D22D3}" dt="2025-12-17T13:19:10.869" v="173" actId="47"/>
        <pc:sldMkLst>
          <pc:docMk/>
          <pc:sldMk cId="965442759" sldId="6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4D3BFE-C6CA-4C97-953A-61180AECCF49}" type="datetimeFigureOut">
              <a:rPr lang="es-CO" smtClean="0"/>
              <a:t>18/12/2025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125D38-2695-49AF-936B-AE12A207DFCE}" type="slidenum">
              <a:rPr lang="es-CO" smtClean="0"/>
              <a:t>‹Nº›</a:t>
            </a:fld>
            <a:endParaRPr lang="es-CO"/>
          </a:p>
        </p:txBody>
      </p:sp>
    </p:spTree>
    <p:extLst>
      <p:ext uri="{BB962C8B-B14F-4D97-AF65-F5344CB8AC3E}">
        <p14:creationId xmlns:p14="http://schemas.microsoft.com/office/powerpoint/2010/main" val="2882221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3</a:t>
            </a:fld>
            <a:endParaRPr lang="es-CO"/>
          </a:p>
        </p:txBody>
      </p:sp>
    </p:spTree>
    <p:extLst>
      <p:ext uri="{BB962C8B-B14F-4D97-AF65-F5344CB8AC3E}">
        <p14:creationId xmlns:p14="http://schemas.microsoft.com/office/powerpoint/2010/main" val="3075077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12</a:t>
            </a:fld>
            <a:endParaRPr lang="es-CO"/>
          </a:p>
        </p:txBody>
      </p:sp>
    </p:spTree>
    <p:extLst>
      <p:ext uri="{BB962C8B-B14F-4D97-AF65-F5344CB8AC3E}">
        <p14:creationId xmlns:p14="http://schemas.microsoft.com/office/powerpoint/2010/main" val="1350859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13</a:t>
            </a:fld>
            <a:endParaRPr lang="es-CO"/>
          </a:p>
        </p:txBody>
      </p:sp>
    </p:spTree>
    <p:extLst>
      <p:ext uri="{BB962C8B-B14F-4D97-AF65-F5344CB8AC3E}">
        <p14:creationId xmlns:p14="http://schemas.microsoft.com/office/powerpoint/2010/main" val="1389643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14</a:t>
            </a:fld>
            <a:endParaRPr lang="es-CO"/>
          </a:p>
        </p:txBody>
      </p:sp>
    </p:spTree>
    <p:extLst>
      <p:ext uri="{BB962C8B-B14F-4D97-AF65-F5344CB8AC3E}">
        <p14:creationId xmlns:p14="http://schemas.microsoft.com/office/powerpoint/2010/main" val="3625539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15</a:t>
            </a:fld>
            <a:endParaRPr lang="es-CO"/>
          </a:p>
        </p:txBody>
      </p:sp>
    </p:spTree>
    <p:extLst>
      <p:ext uri="{BB962C8B-B14F-4D97-AF65-F5344CB8AC3E}">
        <p14:creationId xmlns:p14="http://schemas.microsoft.com/office/powerpoint/2010/main" val="2291585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16</a:t>
            </a:fld>
            <a:endParaRPr lang="es-CO"/>
          </a:p>
        </p:txBody>
      </p:sp>
    </p:spTree>
    <p:extLst>
      <p:ext uri="{BB962C8B-B14F-4D97-AF65-F5344CB8AC3E}">
        <p14:creationId xmlns:p14="http://schemas.microsoft.com/office/powerpoint/2010/main" val="1158501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17</a:t>
            </a:fld>
            <a:endParaRPr lang="es-CO"/>
          </a:p>
        </p:txBody>
      </p:sp>
    </p:spTree>
    <p:extLst>
      <p:ext uri="{BB962C8B-B14F-4D97-AF65-F5344CB8AC3E}">
        <p14:creationId xmlns:p14="http://schemas.microsoft.com/office/powerpoint/2010/main" val="3177037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18</a:t>
            </a:fld>
            <a:endParaRPr lang="es-CO"/>
          </a:p>
        </p:txBody>
      </p:sp>
    </p:spTree>
    <p:extLst>
      <p:ext uri="{BB962C8B-B14F-4D97-AF65-F5344CB8AC3E}">
        <p14:creationId xmlns:p14="http://schemas.microsoft.com/office/powerpoint/2010/main" val="4229394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19</a:t>
            </a:fld>
            <a:endParaRPr lang="es-CO"/>
          </a:p>
        </p:txBody>
      </p:sp>
    </p:spTree>
    <p:extLst>
      <p:ext uri="{BB962C8B-B14F-4D97-AF65-F5344CB8AC3E}">
        <p14:creationId xmlns:p14="http://schemas.microsoft.com/office/powerpoint/2010/main" val="4081949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125</a:t>
            </a:fld>
            <a:endParaRPr lang="es-CO"/>
          </a:p>
        </p:txBody>
      </p:sp>
    </p:spTree>
    <p:extLst>
      <p:ext uri="{BB962C8B-B14F-4D97-AF65-F5344CB8AC3E}">
        <p14:creationId xmlns:p14="http://schemas.microsoft.com/office/powerpoint/2010/main" val="1442034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126</a:t>
            </a:fld>
            <a:endParaRPr lang="es-CO"/>
          </a:p>
        </p:txBody>
      </p:sp>
    </p:spTree>
    <p:extLst>
      <p:ext uri="{BB962C8B-B14F-4D97-AF65-F5344CB8AC3E}">
        <p14:creationId xmlns:p14="http://schemas.microsoft.com/office/powerpoint/2010/main" val="147570624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19</a:t>
            </a:fld>
            <a:endParaRPr lang="es-CO"/>
          </a:p>
        </p:txBody>
      </p:sp>
    </p:spTree>
    <p:extLst>
      <p:ext uri="{BB962C8B-B14F-4D97-AF65-F5344CB8AC3E}">
        <p14:creationId xmlns:p14="http://schemas.microsoft.com/office/powerpoint/2010/main" val="1618163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4</a:t>
            </a:fld>
            <a:endParaRPr lang="es-CO"/>
          </a:p>
        </p:txBody>
      </p:sp>
    </p:spTree>
    <p:extLst>
      <p:ext uri="{BB962C8B-B14F-4D97-AF65-F5344CB8AC3E}">
        <p14:creationId xmlns:p14="http://schemas.microsoft.com/office/powerpoint/2010/main" val="3966620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127</a:t>
            </a:fld>
            <a:endParaRPr lang="es-CO"/>
          </a:p>
        </p:txBody>
      </p:sp>
    </p:spTree>
    <p:extLst>
      <p:ext uri="{BB962C8B-B14F-4D97-AF65-F5344CB8AC3E}">
        <p14:creationId xmlns:p14="http://schemas.microsoft.com/office/powerpoint/2010/main" val="524665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128</a:t>
            </a:fld>
            <a:endParaRPr lang="es-CO"/>
          </a:p>
        </p:txBody>
      </p:sp>
    </p:spTree>
    <p:extLst>
      <p:ext uri="{BB962C8B-B14F-4D97-AF65-F5344CB8AC3E}">
        <p14:creationId xmlns:p14="http://schemas.microsoft.com/office/powerpoint/2010/main" val="2990620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129</a:t>
            </a:fld>
            <a:endParaRPr lang="es-CO"/>
          </a:p>
        </p:txBody>
      </p:sp>
    </p:spTree>
    <p:extLst>
      <p:ext uri="{BB962C8B-B14F-4D97-AF65-F5344CB8AC3E}">
        <p14:creationId xmlns:p14="http://schemas.microsoft.com/office/powerpoint/2010/main" val="2102718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130</a:t>
            </a:fld>
            <a:endParaRPr lang="es-CO"/>
          </a:p>
        </p:txBody>
      </p:sp>
    </p:spTree>
    <p:extLst>
      <p:ext uri="{BB962C8B-B14F-4D97-AF65-F5344CB8AC3E}">
        <p14:creationId xmlns:p14="http://schemas.microsoft.com/office/powerpoint/2010/main" val="2034845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131</a:t>
            </a:fld>
            <a:endParaRPr lang="es-CO"/>
          </a:p>
        </p:txBody>
      </p:sp>
    </p:spTree>
    <p:extLst>
      <p:ext uri="{BB962C8B-B14F-4D97-AF65-F5344CB8AC3E}">
        <p14:creationId xmlns:p14="http://schemas.microsoft.com/office/powerpoint/2010/main" val="2609427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132</a:t>
            </a:fld>
            <a:endParaRPr lang="es-CO"/>
          </a:p>
        </p:txBody>
      </p:sp>
    </p:spTree>
    <p:extLst>
      <p:ext uri="{BB962C8B-B14F-4D97-AF65-F5344CB8AC3E}">
        <p14:creationId xmlns:p14="http://schemas.microsoft.com/office/powerpoint/2010/main" val="2057049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133</a:t>
            </a:fld>
            <a:endParaRPr lang="es-CO"/>
          </a:p>
        </p:txBody>
      </p:sp>
    </p:spTree>
    <p:extLst>
      <p:ext uri="{BB962C8B-B14F-4D97-AF65-F5344CB8AC3E}">
        <p14:creationId xmlns:p14="http://schemas.microsoft.com/office/powerpoint/2010/main" val="1739566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134</a:t>
            </a:fld>
            <a:endParaRPr lang="es-CO"/>
          </a:p>
        </p:txBody>
      </p:sp>
    </p:spTree>
    <p:extLst>
      <p:ext uri="{BB962C8B-B14F-4D97-AF65-F5344CB8AC3E}">
        <p14:creationId xmlns:p14="http://schemas.microsoft.com/office/powerpoint/2010/main" val="132966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135</a:t>
            </a:fld>
            <a:endParaRPr lang="es-CO"/>
          </a:p>
        </p:txBody>
      </p:sp>
    </p:spTree>
    <p:extLst>
      <p:ext uri="{BB962C8B-B14F-4D97-AF65-F5344CB8AC3E}">
        <p14:creationId xmlns:p14="http://schemas.microsoft.com/office/powerpoint/2010/main" val="2868454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136</a:t>
            </a:fld>
            <a:endParaRPr lang="es-CO"/>
          </a:p>
        </p:txBody>
      </p:sp>
    </p:spTree>
    <p:extLst>
      <p:ext uri="{BB962C8B-B14F-4D97-AF65-F5344CB8AC3E}">
        <p14:creationId xmlns:p14="http://schemas.microsoft.com/office/powerpoint/2010/main" val="2876634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5</a:t>
            </a:fld>
            <a:endParaRPr lang="es-CO"/>
          </a:p>
        </p:txBody>
      </p:sp>
    </p:spTree>
    <p:extLst>
      <p:ext uri="{BB962C8B-B14F-4D97-AF65-F5344CB8AC3E}">
        <p14:creationId xmlns:p14="http://schemas.microsoft.com/office/powerpoint/2010/main" val="283471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137</a:t>
            </a:fld>
            <a:endParaRPr lang="es-CO"/>
          </a:p>
        </p:txBody>
      </p:sp>
    </p:spTree>
    <p:extLst>
      <p:ext uri="{BB962C8B-B14F-4D97-AF65-F5344CB8AC3E}">
        <p14:creationId xmlns:p14="http://schemas.microsoft.com/office/powerpoint/2010/main" val="500925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6</a:t>
            </a:fld>
            <a:endParaRPr lang="es-CO"/>
          </a:p>
        </p:txBody>
      </p:sp>
    </p:spTree>
    <p:extLst>
      <p:ext uri="{BB962C8B-B14F-4D97-AF65-F5344CB8AC3E}">
        <p14:creationId xmlns:p14="http://schemas.microsoft.com/office/powerpoint/2010/main" val="1089200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7</a:t>
            </a:fld>
            <a:endParaRPr lang="es-CO"/>
          </a:p>
        </p:txBody>
      </p:sp>
    </p:spTree>
    <p:extLst>
      <p:ext uri="{BB962C8B-B14F-4D97-AF65-F5344CB8AC3E}">
        <p14:creationId xmlns:p14="http://schemas.microsoft.com/office/powerpoint/2010/main" val="2541418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8</a:t>
            </a:fld>
            <a:endParaRPr lang="es-CO"/>
          </a:p>
        </p:txBody>
      </p:sp>
    </p:spTree>
    <p:extLst>
      <p:ext uri="{BB962C8B-B14F-4D97-AF65-F5344CB8AC3E}">
        <p14:creationId xmlns:p14="http://schemas.microsoft.com/office/powerpoint/2010/main" val="2289287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9</a:t>
            </a:fld>
            <a:endParaRPr lang="es-CO"/>
          </a:p>
        </p:txBody>
      </p:sp>
    </p:spTree>
    <p:extLst>
      <p:ext uri="{BB962C8B-B14F-4D97-AF65-F5344CB8AC3E}">
        <p14:creationId xmlns:p14="http://schemas.microsoft.com/office/powerpoint/2010/main" val="2861072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10</a:t>
            </a:fld>
            <a:endParaRPr lang="es-CO"/>
          </a:p>
        </p:txBody>
      </p:sp>
    </p:spTree>
    <p:extLst>
      <p:ext uri="{BB962C8B-B14F-4D97-AF65-F5344CB8AC3E}">
        <p14:creationId xmlns:p14="http://schemas.microsoft.com/office/powerpoint/2010/main" val="3485916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4125D38-2695-49AF-936B-AE12A207DFCE}" type="slidenum">
              <a:rPr lang="es-CO" smtClean="0"/>
              <a:t>11</a:t>
            </a:fld>
            <a:endParaRPr lang="es-CO"/>
          </a:p>
        </p:txBody>
      </p:sp>
    </p:spTree>
    <p:extLst>
      <p:ext uri="{BB962C8B-B14F-4D97-AF65-F5344CB8AC3E}">
        <p14:creationId xmlns:p14="http://schemas.microsoft.com/office/powerpoint/2010/main" val="3190718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1FE345-6BA2-383B-6A67-965677768BEC}"/>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O"/>
          </a:p>
        </p:txBody>
      </p:sp>
      <p:sp>
        <p:nvSpPr>
          <p:cNvPr id="3" name="Subtítulo 2">
            <a:extLst>
              <a:ext uri="{FF2B5EF4-FFF2-40B4-BE49-F238E27FC236}">
                <a16:creationId xmlns:a16="http://schemas.microsoft.com/office/drawing/2014/main" id="{CF96DB17-4896-514A-AB46-941D2CCCFF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4" name="Marcador de fecha 3">
            <a:extLst>
              <a:ext uri="{FF2B5EF4-FFF2-40B4-BE49-F238E27FC236}">
                <a16:creationId xmlns:a16="http://schemas.microsoft.com/office/drawing/2014/main" id="{E460D96E-5E38-23E8-22E7-A919D57CAE46}"/>
              </a:ext>
            </a:extLst>
          </p:cNvPr>
          <p:cNvSpPr>
            <a:spLocks noGrp="1"/>
          </p:cNvSpPr>
          <p:nvPr>
            <p:ph type="dt" sz="half" idx="10"/>
          </p:nvPr>
        </p:nvSpPr>
        <p:spPr/>
        <p:txBody>
          <a:bodyPr/>
          <a:lstStyle/>
          <a:p>
            <a:fld id="{37C1EDED-35F1-EE47-BF15-26F2D305320B}" type="datetimeFigureOut">
              <a:rPr lang="es-CO" smtClean="0"/>
              <a:t>18/12/2025</a:t>
            </a:fld>
            <a:endParaRPr lang="es-CO"/>
          </a:p>
        </p:txBody>
      </p:sp>
      <p:sp>
        <p:nvSpPr>
          <p:cNvPr id="5" name="Marcador de pie de página 4">
            <a:extLst>
              <a:ext uri="{FF2B5EF4-FFF2-40B4-BE49-F238E27FC236}">
                <a16:creationId xmlns:a16="http://schemas.microsoft.com/office/drawing/2014/main" id="{FA3649D1-0EC9-A437-F2B5-566FFD5982C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41E3EE9-A3EF-F0D3-FFE6-4BBB6F7E5D13}"/>
              </a:ext>
            </a:extLst>
          </p:cNvPr>
          <p:cNvSpPr>
            <a:spLocks noGrp="1"/>
          </p:cNvSpPr>
          <p:nvPr>
            <p:ph type="sldNum" sz="quarter" idx="12"/>
          </p:nvPr>
        </p:nvSpPr>
        <p:spPr/>
        <p:txBody>
          <a:bodyPr/>
          <a:lstStyle/>
          <a:p>
            <a:fld id="{42E078EF-B33C-2548-9940-AA7B057F355D}" type="slidenum">
              <a:rPr lang="es-CO" smtClean="0"/>
              <a:t>‹Nº›</a:t>
            </a:fld>
            <a:endParaRPr lang="es-CO"/>
          </a:p>
        </p:txBody>
      </p:sp>
    </p:spTree>
    <p:extLst>
      <p:ext uri="{BB962C8B-B14F-4D97-AF65-F5344CB8AC3E}">
        <p14:creationId xmlns:p14="http://schemas.microsoft.com/office/powerpoint/2010/main" val="460363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5EA277-5490-3505-BB67-2F9C8E4CD736}"/>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9223444E-613C-BEBD-69A9-3FDB7654B892}"/>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47214B85-CDEE-5BB3-C87A-D0A9EA6A2A6C}"/>
              </a:ext>
            </a:extLst>
          </p:cNvPr>
          <p:cNvSpPr>
            <a:spLocks noGrp="1"/>
          </p:cNvSpPr>
          <p:nvPr>
            <p:ph type="dt" sz="half" idx="10"/>
          </p:nvPr>
        </p:nvSpPr>
        <p:spPr/>
        <p:txBody>
          <a:bodyPr/>
          <a:lstStyle/>
          <a:p>
            <a:fld id="{37C1EDED-35F1-EE47-BF15-26F2D305320B}" type="datetimeFigureOut">
              <a:rPr lang="es-CO" smtClean="0"/>
              <a:t>18/12/2025</a:t>
            </a:fld>
            <a:endParaRPr lang="es-CO"/>
          </a:p>
        </p:txBody>
      </p:sp>
      <p:sp>
        <p:nvSpPr>
          <p:cNvPr id="5" name="Marcador de pie de página 4">
            <a:extLst>
              <a:ext uri="{FF2B5EF4-FFF2-40B4-BE49-F238E27FC236}">
                <a16:creationId xmlns:a16="http://schemas.microsoft.com/office/drawing/2014/main" id="{090680E1-9FD6-7077-65EE-269103C6C3A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96732E1-2862-4982-4938-3D0885E9D768}"/>
              </a:ext>
            </a:extLst>
          </p:cNvPr>
          <p:cNvSpPr>
            <a:spLocks noGrp="1"/>
          </p:cNvSpPr>
          <p:nvPr>
            <p:ph type="sldNum" sz="quarter" idx="12"/>
          </p:nvPr>
        </p:nvSpPr>
        <p:spPr/>
        <p:txBody>
          <a:bodyPr/>
          <a:lstStyle/>
          <a:p>
            <a:fld id="{42E078EF-B33C-2548-9940-AA7B057F355D}" type="slidenum">
              <a:rPr lang="es-CO" smtClean="0"/>
              <a:t>‹Nº›</a:t>
            </a:fld>
            <a:endParaRPr lang="es-CO"/>
          </a:p>
        </p:txBody>
      </p:sp>
    </p:spTree>
    <p:extLst>
      <p:ext uri="{BB962C8B-B14F-4D97-AF65-F5344CB8AC3E}">
        <p14:creationId xmlns:p14="http://schemas.microsoft.com/office/powerpoint/2010/main" val="2949096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85CB594-2E12-6678-ACED-0619A9578D64}"/>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375FD8F7-2C45-26CE-A5EB-88F86F304932}"/>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CE2E3879-12F6-3F1A-27E0-9A17075EA11D}"/>
              </a:ext>
            </a:extLst>
          </p:cNvPr>
          <p:cNvSpPr>
            <a:spLocks noGrp="1"/>
          </p:cNvSpPr>
          <p:nvPr>
            <p:ph type="dt" sz="half" idx="10"/>
          </p:nvPr>
        </p:nvSpPr>
        <p:spPr/>
        <p:txBody>
          <a:bodyPr/>
          <a:lstStyle/>
          <a:p>
            <a:fld id="{37C1EDED-35F1-EE47-BF15-26F2D305320B}" type="datetimeFigureOut">
              <a:rPr lang="es-CO" smtClean="0"/>
              <a:t>18/12/2025</a:t>
            </a:fld>
            <a:endParaRPr lang="es-CO"/>
          </a:p>
        </p:txBody>
      </p:sp>
      <p:sp>
        <p:nvSpPr>
          <p:cNvPr id="5" name="Marcador de pie de página 4">
            <a:extLst>
              <a:ext uri="{FF2B5EF4-FFF2-40B4-BE49-F238E27FC236}">
                <a16:creationId xmlns:a16="http://schemas.microsoft.com/office/drawing/2014/main" id="{63343893-153B-F302-E42C-6345EF2C5B8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54CF6E6-57A2-BD38-C2BC-92DE35D10AF1}"/>
              </a:ext>
            </a:extLst>
          </p:cNvPr>
          <p:cNvSpPr>
            <a:spLocks noGrp="1"/>
          </p:cNvSpPr>
          <p:nvPr>
            <p:ph type="sldNum" sz="quarter" idx="12"/>
          </p:nvPr>
        </p:nvSpPr>
        <p:spPr/>
        <p:txBody>
          <a:bodyPr/>
          <a:lstStyle/>
          <a:p>
            <a:fld id="{42E078EF-B33C-2548-9940-AA7B057F355D}" type="slidenum">
              <a:rPr lang="es-CO" smtClean="0"/>
              <a:t>‹Nº›</a:t>
            </a:fld>
            <a:endParaRPr lang="es-CO"/>
          </a:p>
        </p:txBody>
      </p:sp>
    </p:spTree>
    <p:extLst>
      <p:ext uri="{BB962C8B-B14F-4D97-AF65-F5344CB8AC3E}">
        <p14:creationId xmlns:p14="http://schemas.microsoft.com/office/powerpoint/2010/main" val="2507177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944081-FA94-2077-5AC1-F79AFAD8D7BF}"/>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C6E7B787-179C-1760-733C-541C37BBE7BE}"/>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FB95B9FF-2571-2E5B-8872-02B6429DE628}"/>
              </a:ext>
            </a:extLst>
          </p:cNvPr>
          <p:cNvSpPr>
            <a:spLocks noGrp="1"/>
          </p:cNvSpPr>
          <p:nvPr>
            <p:ph type="dt" sz="half" idx="10"/>
          </p:nvPr>
        </p:nvSpPr>
        <p:spPr/>
        <p:txBody>
          <a:bodyPr/>
          <a:lstStyle/>
          <a:p>
            <a:fld id="{37C1EDED-35F1-EE47-BF15-26F2D305320B}" type="datetimeFigureOut">
              <a:rPr lang="es-CO" smtClean="0"/>
              <a:t>18/12/2025</a:t>
            </a:fld>
            <a:endParaRPr lang="es-CO"/>
          </a:p>
        </p:txBody>
      </p:sp>
      <p:sp>
        <p:nvSpPr>
          <p:cNvPr id="5" name="Marcador de pie de página 4">
            <a:extLst>
              <a:ext uri="{FF2B5EF4-FFF2-40B4-BE49-F238E27FC236}">
                <a16:creationId xmlns:a16="http://schemas.microsoft.com/office/drawing/2014/main" id="{BAA25F14-9A10-E3D5-EDA7-AA407DDE4C2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3157DC0-895F-5637-3298-CBC22CFFC470}"/>
              </a:ext>
            </a:extLst>
          </p:cNvPr>
          <p:cNvSpPr>
            <a:spLocks noGrp="1"/>
          </p:cNvSpPr>
          <p:nvPr>
            <p:ph type="sldNum" sz="quarter" idx="12"/>
          </p:nvPr>
        </p:nvSpPr>
        <p:spPr/>
        <p:txBody>
          <a:bodyPr/>
          <a:lstStyle/>
          <a:p>
            <a:fld id="{42E078EF-B33C-2548-9940-AA7B057F355D}" type="slidenum">
              <a:rPr lang="es-CO" smtClean="0"/>
              <a:t>‹Nº›</a:t>
            </a:fld>
            <a:endParaRPr lang="es-CO"/>
          </a:p>
        </p:txBody>
      </p:sp>
    </p:spTree>
    <p:extLst>
      <p:ext uri="{BB962C8B-B14F-4D97-AF65-F5344CB8AC3E}">
        <p14:creationId xmlns:p14="http://schemas.microsoft.com/office/powerpoint/2010/main" val="902422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603574-9698-7373-897B-41621734DCC4}"/>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540AFEE3-51F6-9228-CDAE-16853B77B4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8BB4F7F6-1803-6424-EF7C-80B0303D1A4C}"/>
              </a:ext>
            </a:extLst>
          </p:cNvPr>
          <p:cNvSpPr>
            <a:spLocks noGrp="1"/>
          </p:cNvSpPr>
          <p:nvPr>
            <p:ph type="dt" sz="half" idx="10"/>
          </p:nvPr>
        </p:nvSpPr>
        <p:spPr/>
        <p:txBody>
          <a:bodyPr/>
          <a:lstStyle/>
          <a:p>
            <a:fld id="{37C1EDED-35F1-EE47-BF15-26F2D305320B}" type="datetimeFigureOut">
              <a:rPr lang="es-CO" smtClean="0"/>
              <a:t>18/12/2025</a:t>
            </a:fld>
            <a:endParaRPr lang="es-CO"/>
          </a:p>
        </p:txBody>
      </p:sp>
      <p:sp>
        <p:nvSpPr>
          <p:cNvPr id="5" name="Marcador de pie de página 4">
            <a:extLst>
              <a:ext uri="{FF2B5EF4-FFF2-40B4-BE49-F238E27FC236}">
                <a16:creationId xmlns:a16="http://schemas.microsoft.com/office/drawing/2014/main" id="{B96F7F0E-C7C0-7A43-3E54-1F5D9D472BB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1926CA1-E928-E0DE-A50F-1FE6CA00D4D2}"/>
              </a:ext>
            </a:extLst>
          </p:cNvPr>
          <p:cNvSpPr>
            <a:spLocks noGrp="1"/>
          </p:cNvSpPr>
          <p:nvPr>
            <p:ph type="sldNum" sz="quarter" idx="12"/>
          </p:nvPr>
        </p:nvSpPr>
        <p:spPr/>
        <p:txBody>
          <a:bodyPr/>
          <a:lstStyle/>
          <a:p>
            <a:fld id="{42E078EF-B33C-2548-9940-AA7B057F355D}" type="slidenum">
              <a:rPr lang="es-CO" smtClean="0"/>
              <a:t>‹Nº›</a:t>
            </a:fld>
            <a:endParaRPr lang="es-CO"/>
          </a:p>
        </p:txBody>
      </p:sp>
    </p:spTree>
    <p:extLst>
      <p:ext uri="{BB962C8B-B14F-4D97-AF65-F5344CB8AC3E}">
        <p14:creationId xmlns:p14="http://schemas.microsoft.com/office/powerpoint/2010/main" val="2291795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2C53A8-919C-14CC-EFAE-302090291FB1}"/>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CB16B8A8-1D4D-F305-7632-B065607BC702}"/>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contenido 3">
            <a:extLst>
              <a:ext uri="{FF2B5EF4-FFF2-40B4-BE49-F238E27FC236}">
                <a16:creationId xmlns:a16="http://schemas.microsoft.com/office/drawing/2014/main" id="{665A87CC-A907-0347-46AA-768CC24EF29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fecha 4">
            <a:extLst>
              <a:ext uri="{FF2B5EF4-FFF2-40B4-BE49-F238E27FC236}">
                <a16:creationId xmlns:a16="http://schemas.microsoft.com/office/drawing/2014/main" id="{90D63F5E-A9F3-88AE-220B-7E87C7B52CB6}"/>
              </a:ext>
            </a:extLst>
          </p:cNvPr>
          <p:cNvSpPr>
            <a:spLocks noGrp="1"/>
          </p:cNvSpPr>
          <p:nvPr>
            <p:ph type="dt" sz="half" idx="10"/>
          </p:nvPr>
        </p:nvSpPr>
        <p:spPr/>
        <p:txBody>
          <a:bodyPr/>
          <a:lstStyle/>
          <a:p>
            <a:fld id="{37C1EDED-35F1-EE47-BF15-26F2D305320B}" type="datetimeFigureOut">
              <a:rPr lang="es-CO" smtClean="0"/>
              <a:t>18/12/2025</a:t>
            </a:fld>
            <a:endParaRPr lang="es-CO"/>
          </a:p>
        </p:txBody>
      </p:sp>
      <p:sp>
        <p:nvSpPr>
          <p:cNvPr id="6" name="Marcador de pie de página 5">
            <a:extLst>
              <a:ext uri="{FF2B5EF4-FFF2-40B4-BE49-F238E27FC236}">
                <a16:creationId xmlns:a16="http://schemas.microsoft.com/office/drawing/2014/main" id="{BF444F8D-0B05-7681-580D-0F817B5028B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6A2118BA-AB86-BEDD-BA63-D1BA6839BB9E}"/>
              </a:ext>
            </a:extLst>
          </p:cNvPr>
          <p:cNvSpPr>
            <a:spLocks noGrp="1"/>
          </p:cNvSpPr>
          <p:nvPr>
            <p:ph type="sldNum" sz="quarter" idx="12"/>
          </p:nvPr>
        </p:nvSpPr>
        <p:spPr/>
        <p:txBody>
          <a:bodyPr/>
          <a:lstStyle/>
          <a:p>
            <a:fld id="{42E078EF-B33C-2548-9940-AA7B057F355D}" type="slidenum">
              <a:rPr lang="es-CO" smtClean="0"/>
              <a:t>‹Nº›</a:t>
            </a:fld>
            <a:endParaRPr lang="es-CO"/>
          </a:p>
        </p:txBody>
      </p:sp>
    </p:spTree>
    <p:extLst>
      <p:ext uri="{BB962C8B-B14F-4D97-AF65-F5344CB8AC3E}">
        <p14:creationId xmlns:p14="http://schemas.microsoft.com/office/powerpoint/2010/main" val="3994128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BAF47F-18D0-FCA7-B638-EE052FDA0D02}"/>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9E45E179-04CD-B161-3881-17B7378FFE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80E0E2E8-884C-8271-7BE1-9D41EF5F0D6C}"/>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texto 4">
            <a:extLst>
              <a:ext uri="{FF2B5EF4-FFF2-40B4-BE49-F238E27FC236}">
                <a16:creationId xmlns:a16="http://schemas.microsoft.com/office/drawing/2014/main" id="{796A25B3-8340-749F-0AA0-EAE29AAA7B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7F6855DD-F47E-A88D-AB67-F23665E1BFA1}"/>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7" name="Marcador de fecha 6">
            <a:extLst>
              <a:ext uri="{FF2B5EF4-FFF2-40B4-BE49-F238E27FC236}">
                <a16:creationId xmlns:a16="http://schemas.microsoft.com/office/drawing/2014/main" id="{521D7E95-B983-4D42-D725-358B834CA319}"/>
              </a:ext>
            </a:extLst>
          </p:cNvPr>
          <p:cNvSpPr>
            <a:spLocks noGrp="1"/>
          </p:cNvSpPr>
          <p:nvPr>
            <p:ph type="dt" sz="half" idx="10"/>
          </p:nvPr>
        </p:nvSpPr>
        <p:spPr/>
        <p:txBody>
          <a:bodyPr/>
          <a:lstStyle/>
          <a:p>
            <a:fld id="{37C1EDED-35F1-EE47-BF15-26F2D305320B}" type="datetimeFigureOut">
              <a:rPr lang="es-CO" smtClean="0"/>
              <a:t>18/12/2025</a:t>
            </a:fld>
            <a:endParaRPr lang="es-CO"/>
          </a:p>
        </p:txBody>
      </p:sp>
      <p:sp>
        <p:nvSpPr>
          <p:cNvPr id="8" name="Marcador de pie de página 7">
            <a:extLst>
              <a:ext uri="{FF2B5EF4-FFF2-40B4-BE49-F238E27FC236}">
                <a16:creationId xmlns:a16="http://schemas.microsoft.com/office/drawing/2014/main" id="{B991DED2-E85B-8FA2-4F55-D2D1B131AB45}"/>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0C556214-8BC7-4090-8AB8-8211EB73C59B}"/>
              </a:ext>
            </a:extLst>
          </p:cNvPr>
          <p:cNvSpPr>
            <a:spLocks noGrp="1"/>
          </p:cNvSpPr>
          <p:nvPr>
            <p:ph type="sldNum" sz="quarter" idx="12"/>
          </p:nvPr>
        </p:nvSpPr>
        <p:spPr/>
        <p:txBody>
          <a:bodyPr/>
          <a:lstStyle/>
          <a:p>
            <a:fld id="{42E078EF-B33C-2548-9940-AA7B057F355D}" type="slidenum">
              <a:rPr lang="es-CO" smtClean="0"/>
              <a:t>‹Nº›</a:t>
            </a:fld>
            <a:endParaRPr lang="es-CO"/>
          </a:p>
        </p:txBody>
      </p:sp>
    </p:spTree>
    <p:extLst>
      <p:ext uri="{BB962C8B-B14F-4D97-AF65-F5344CB8AC3E}">
        <p14:creationId xmlns:p14="http://schemas.microsoft.com/office/powerpoint/2010/main" val="1151667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9F82AA-060C-74E6-2223-3790B15825FF}"/>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fecha 2">
            <a:extLst>
              <a:ext uri="{FF2B5EF4-FFF2-40B4-BE49-F238E27FC236}">
                <a16:creationId xmlns:a16="http://schemas.microsoft.com/office/drawing/2014/main" id="{EE431130-7FCA-563B-ECC6-F458E526F8A2}"/>
              </a:ext>
            </a:extLst>
          </p:cNvPr>
          <p:cNvSpPr>
            <a:spLocks noGrp="1"/>
          </p:cNvSpPr>
          <p:nvPr>
            <p:ph type="dt" sz="half" idx="10"/>
          </p:nvPr>
        </p:nvSpPr>
        <p:spPr/>
        <p:txBody>
          <a:bodyPr/>
          <a:lstStyle/>
          <a:p>
            <a:fld id="{37C1EDED-35F1-EE47-BF15-26F2D305320B}" type="datetimeFigureOut">
              <a:rPr lang="es-CO" smtClean="0"/>
              <a:t>18/12/2025</a:t>
            </a:fld>
            <a:endParaRPr lang="es-CO"/>
          </a:p>
        </p:txBody>
      </p:sp>
      <p:sp>
        <p:nvSpPr>
          <p:cNvPr id="4" name="Marcador de pie de página 3">
            <a:extLst>
              <a:ext uri="{FF2B5EF4-FFF2-40B4-BE49-F238E27FC236}">
                <a16:creationId xmlns:a16="http://schemas.microsoft.com/office/drawing/2014/main" id="{61D4367E-F9A6-2EBA-B71A-0CA7548E0C5F}"/>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C112EE6D-342F-5E91-B3BA-3CA2DB74B3C1}"/>
              </a:ext>
            </a:extLst>
          </p:cNvPr>
          <p:cNvSpPr>
            <a:spLocks noGrp="1"/>
          </p:cNvSpPr>
          <p:nvPr>
            <p:ph type="sldNum" sz="quarter" idx="12"/>
          </p:nvPr>
        </p:nvSpPr>
        <p:spPr/>
        <p:txBody>
          <a:bodyPr/>
          <a:lstStyle/>
          <a:p>
            <a:fld id="{42E078EF-B33C-2548-9940-AA7B057F355D}" type="slidenum">
              <a:rPr lang="es-CO" smtClean="0"/>
              <a:t>‹Nº›</a:t>
            </a:fld>
            <a:endParaRPr lang="es-CO"/>
          </a:p>
        </p:txBody>
      </p:sp>
    </p:spTree>
    <p:extLst>
      <p:ext uri="{BB962C8B-B14F-4D97-AF65-F5344CB8AC3E}">
        <p14:creationId xmlns:p14="http://schemas.microsoft.com/office/powerpoint/2010/main" val="2534858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451893D-1B3E-47D4-6A4D-3520F4E7BEE7}"/>
              </a:ext>
            </a:extLst>
          </p:cNvPr>
          <p:cNvSpPr>
            <a:spLocks noGrp="1"/>
          </p:cNvSpPr>
          <p:nvPr>
            <p:ph type="dt" sz="half" idx="10"/>
          </p:nvPr>
        </p:nvSpPr>
        <p:spPr/>
        <p:txBody>
          <a:bodyPr/>
          <a:lstStyle/>
          <a:p>
            <a:fld id="{37C1EDED-35F1-EE47-BF15-26F2D305320B}" type="datetimeFigureOut">
              <a:rPr lang="es-CO" smtClean="0"/>
              <a:t>18/12/2025</a:t>
            </a:fld>
            <a:endParaRPr lang="es-CO"/>
          </a:p>
        </p:txBody>
      </p:sp>
      <p:sp>
        <p:nvSpPr>
          <p:cNvPr id="3" name="Marcador de pie de página 2">
            <a:extLst>
              <a:ext uri="{FF2B5EF4-FFF2-40B4-BE49-F238E27FC236}">
                <a16:creationId xmlns:a16="http://schemas.microsoft.com/office/drawing/2014/main" id="{6829CF57-43E9-3400-EAAE-4FB8500A1E14}"/>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CFCEB44F-1748-6095-518C-89991C0E2A3C}"/>
              </a:ext>
            </a:extLst>
          </p:cNvPr>
          <p:cNvSpPr>
            <a:spLocks noGrp="1"/>
          </p:cNvSpPr>
          <p:nvPr>
            <p:ph type="sldNum" sz="quarter" idx="12"/>
          </p:nvPr>
        </p:nvSpPr>
        <p:spPr/>
        <p:txBody>
          <a:bodyPr/>
          <a:lstStyle/>
          <a:p>
            <a:fld id="{42E078EF-B33C-2548-9940-AA7B057F355D}" type="slidenum">
              <a:rPr lang="es-CO" smtClean="0"/>
              <a:t>‹Nº›</a:t>
            </a:fld>
            <a:endParaRPr lang="es-CO"/>
          </a:p>
        </p:txBody>
      </p:sp>
    </p:spTree>
    <p:extLst>
      <p:ext uri="{BB962C8B-B14F-4D97-AF65-F5344CB8AC3E}">
        <p14:creationId xmlns:p14="http://schemas.microsoft.com/office/powerpoint/2010/main" val="3911513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48D4D1-B410-F903-A796-AE984D510BB4}"/>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8CEDE84E-EDD0-A61C-BB8B-2AB622F1A4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texto 3">
            <a:extLst>
              <a:ext uri="{FF2B5EF4-FFF2-40B4-BE49-F238E27FC236}">
                <a16:creationId xmlns:a16="http://schemas.microsoft.com/office/drawing/2014/main" id="{99F598F6-8E72-ECD0-C9AB-E651D7D6E0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CEC2E84F-375D-2550-4082-DFCA3AB286D3}"/>
              </a:ext>
            </a:extLst>
          </p:cNvPr>
          <p:cNvSpPr>
            <a:spLocks noGrp="1"/>
          </p:cNvSpPr>
          <p:nvPr>
            <p:ph type="dt" sz="half" idx="10"/>
          </p:nvPr>
        </p:nvSpPr>
        <p:spPr/>
        <p:txBody>
          <a:bodyPr/>
          <a:lstStyle/>
          <a:p>
            <a:fld id="{37C1EDED-35F1-EE47-BF15-26F2D305320B}" type="datetimeFigureOut">
              <a:rPr lang="es-CO" smtClean="0"/>
              <a:t>18/12/2025</a:t>
            </a:fld>
            <a:endParaRPr lang="es-CO"/>
          </a:p>
        </p:txBody>
      </p:sp>
      <p:sp>
        <p:nvSpPr>
          <p:cNvPr id="6" name="Marcador de pie de página 5">
            <a:extLst>
              <a:ext uri="{FF2B5EF4-FFF2-40B4-BE49-F238E27FC236}">
                <a16:creationId xmlns:a16="http://schemas.microsoft.com/office/drawing/2014/main" id="{2DB9FB9C-0B37-D1E7-7206-EFC72161A685}"/>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B59EE06-E6C2-525C-5A45-35BA1557667C}"/>
              </a:ext>
            </a:extLst>
          </p:cNvPr>
          <p:cNvSpPr>
            <a:spLocks noGrp="1"/>
          </p:cNvSpPr>
          <p:nvPr>
            <p:ph type="sldNum" sz="quarter" idx="12"/>
          </p:nvPr>
        </p:nvSpPr>
        <p:spPr/>
        <p:txBody>
          <a:bodyPr/>
          <a:lstStyle/>
          <a:p>
            <a:fld id="{42E078EF-B33C-2548-9940-AA7B057F355D}" type="slidenum">
              <a:rPr lang="es-CO" smtClean="0"/>
              <a:t>‹Nº›</a:t>
            </a:fld>
            <a:endParaRPr lang="es-CO"/>
          </a:p>
        </p:txBody>
      </p:sp>
    </p:spTree>
    <p:extLst>
      <p:ext uri="{BB962C8B-B14F-4D97-AF65-F5344CB8AC3E}">
        <p14:creationId xmlns:p14="http://schemas.microsoft.com/office/powerpoint/2010/main" val="4155485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B3F372-8506-C0C4-1765-C5317EEA5571}"/>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posición de imagen 2">
            <a:extLst>
              <a:ext uri="{FF2B5EF4-FFF2-40B4-BE49-F238E27FC236}">
                <a16:creationId xmlns:a16="http://schemas.microsoft.com/office/drawing/2014/main" id="{5068919D-9290-BD20-666D-3B20A696C4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2444FD62-8243-3332-D265-41D021405D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CB1232A-77E0-A775-19BE-01FAFF149459}"/>
              </a:ext>
            </a:extLst>
          </p:cNvPr>
          <p:cNvSpPr>
            <a:spLocks noGrp="1"/>
          </p:cNvSpPr>
          <p:nvPr>
            <p:ph type="dt" sz="half" idx="10"/>
          </p:nvPr>
        </p:nvSpPr>
        <p:spPr/>
        <p:txBody>
          <a:bodyPr/>
          <a:lstStyle/>
          <a:p>
            <a:fld id="{37C1EDED-35F1-EE47-BF15-26F2D305320B}" type="datetimeFigureOut">
              <a:rPr lang="es-CO" smtClean="0"/>
              <a:t>18/12/2025</a:t>
            </a:fld>
            <a:endParaRPr lang="es-CO"/>
          </a:p>
        </p:txBody>
      </p:sp>
      <p:sp>
        <p:nvSpPr>
          <p:cNvPr id="6" name="Marcador de pie de página 5">
            <a:extLst>
              <a:ext uri="{FF2B5EF4-FFF2-40B4-BE49-F238E27FC236}">
                <a16:creationId xmlns:a16="http://schemas.microsoft.com/office/drawing/2014/main" id="{7ED34A03-281B-B552-F52A-A33DA74A4A77}"/>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EEF77F7E-DF04-AECC-4C92-42B2334E3026}"/>
              </a:ext>
            </a:extLst>
          </p:cNvPr>
          <p:cNvSpPr>
            <a:spLocks noGrp="1"/>
          </p:cNvSpPr>
          <p:nvPr>
            <p:ph type="sldNum" sz="quarter" idx="12"/>
          </p:nvPr>
        </p:nvSpPr>
        <p:spPr/>
        <p:txBody>
          <a:bodyPr/>
          <a:lstStyle/>
          <a:p>
            <a:fld id="{42E078EF-B33C-2548-9940-AA7B057F355D}" type="slidenum">
              <a:rPr lang="es-CO" smtClean="0"/>
              <a:t>‹Nº›</a:t>
            </a:fld>
            <a:endParaRPr lang="es-CO"/>
          </a:p>
        </p:txBody>
      </p:sp>
    </p:spTree>
    <p:extLst>
      <p:ext uri="{BB962C8B-B14F-4D97-AF65-F5344CB8AC3E}">
        <p14:creationId xmlns:p14="http://schemas.microsoft.com/office/powerpoint/2010/main" val="540297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879A989-2055-2D61-3124-4721BF2F98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658067E9-EB1A-43A2-782E-F1311F30CA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0A2E2924-F98A-2321-0B4B-8E5F5312EE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C1EDED-35F1-EE47-BF15-26F2D305320B}" type="datetimeFigureOut">
              <a:rPr lang="es-CO" smtClean="0"/>
              <a:t>18/12/2025</a:t>
            </a:fld>
            <a:endParaRPr lang="es-CO"/>
          </a:p>
        </p:txBody>
      </p:sp>
      <p:sp>
        <p:nvSpPr>
          <p:cNvPr id="5" name="Marcador de pie de página 4">
            <a:extLst>
              <a:ext uri="{FF2B5EF4-FFF2-40B4-BE49-F238E27FC236}">
                <a16:creationId xmlns:a16="http://schemas.microsoft.com/office/drawing/2014/main" id="{5BF335C9-8D44-D705-5DC9-E03A4C33C3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09B72F23-1D57-A02D-6201-84DB3B90F4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E078EF-B33C-2548-9940-AA7B057F355D}" type="slidenum">
              <a:rPr lang="es-CO" smtClean="0"/>
              <a:t>‹Nº›</a:t>
            </a:fld>
            <a:endParaRPr lang="es-CO"/>
          </a:p>
        </p:txBody>
      </p:sp>
    </p:spTree>
    <p:extLst>
      <p:ext uri="{BB962C8B-B14F-4D97-AF65-F5344CB8AC3E}">
        <p14:creationId xmlns:p14="http://schemas.microsoft.com/office/powerpoint/2010/main" val="1746955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slide" Target="slide190.xml"/><Relationship Id="rId5" Type="http://schemas.openxmlformats.org/officeDocument/2006/relationships/image" Target="../media/image26.png"/><Relationship Id="rId4" Type="http://schemas.openxmlformats.org/officeDocument/2006/relationships/image" Target="../media/image25.png"/></Relationships>
</file>

<file path=ppt/slides/_rels/slide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49AB73-0DF7-B284-4F65-B31C229D352B}"/>
              </a:ext>
            </a:extLst>
          </p:cNvPr>
          <p:cNvSpPr>
            <a:spLocks noGrp="1"/>
          </p:cNvSpPr>
          <p:nvPr>
            <p:ph type="title"/>
          </p:nvPr>
        </p:nvSpPr>
        <p:spPr/>
        <p:txBody>
          <a:bodyPr/>
          <a:lstStyle/>
          <a:p>
            <a:endParaRPr lang="es-CO"/>
          </a:p>
        </p:txBody>
      </p:sp>
      <p:pic>
        <p:nvPicPr>
          <p:cNvPr id="5" name="Marcador de contenido 4" descr="Interfaz de usuario gráfica, Sitio web&#10;&#10;El contenido generado por IA puede ser incorrecto.">
            <a:extLst>
              <a:ext uri="{FF2B5EF4-FFF2-40B4-BE49-F238E27FC236}">
                <a16:creationId xmlns:a16="http://schemas.microsoft.com/office/drawing/2014/main" id="{D84C18F6-DFED-1E08-FAA8-750449B0E2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505289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82000">
              <a:schemeClr val="bg1"/>
            </a:gs>
            <a:gs pos="94907">
              <a:srgbClr val="99CC00">
                <a:shade val="67500"/>
                <a:satMod val="115000"/>
              </a:srgbClr>
            </a:gs>
            <a:gs pos="88000">
              <a:srgbClr val="99CC00">
                <a:shade val="67500"/>
                <a:satMod val="115000"/>
              </a:srgbClr>
            </a:gs>
          </a:gsLst>
          <a:path path="circle">
            <a:fillToRect l="100000" b="100000"/>
          </a:path>
        </a:gradFill>
        <a:effectLst/>
      </p:bgPr>
    </p:bg>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8649149" y="39199"/>
            <a:ext cx="3298122" cy="789894"/>
          </a:xfrm>
          <a:prstGeom prst="rect">
            <a:avLst/>
          </a:prstGeom>
        </p:spPr>
      </p:pic>
      <p:sp>
        <p:nvSpPr>
          <p:cNvPr id="11" name="Elipse 10">
            <a:extLst>
              <a:ext uri="{FF2B5EF4-FFF2-40B4-BE49-F238E27FC236}">
                <a16:creationId xmlns:a16="http://schemas.microsoft.com/office/drawing/2014/main" id="{4331669E-0B0C-0AC4-2F79-68489935961B}"/>
              </a:ext>
            </a:extLst>
          </p:cNvPr>
          <p:cNvSpPr/>
          <p:nvPr/>
        </p:nvSpPr>
        <p:spPr>
          <a:xfrm>
            <a:off x="244729" y="150339"/>
            <a:ext cx="2767412" cy="1066892"/>
          </a:xfrm>
          <a:prstGeom prst="ellipse">
            <a:avLst/>
          </a:prstGeom>
          <a:gradFill>
            <a:gsLst>
              <a:gs pos="82000">
                <a:schemeClr val="bg1"/>
              </a:gs>
              <a:gs pos="94907">
                <a:srgbClr val="99CC00">
                  <a:shade val="67500"/>
                  <a:satMod val="115000"/>
                </a:srgbClr>
              </a:gs>
              <a:gs pos="36000">
                <a:srgbClr val="99CC00">
                  <a:shade val="67500"/>
                  <a:satMod val="115000"/>
                </a:srgbClr>
              </a:gs>
            </a:gsLst>
            <a:path path="circle">
              <a:fillToRect l="100000" b="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TEMARIO</a:t>
            </a:r>
          </a:p>
        </p:txBody>
      </p:sp>
      <p:sp>
        <p:nvSpPr>
          <p:cNvPr id="3" name="CuadroTexto 2">
            <a:extLst>
              <a:ext uri="{FF2B5EF4-FFF2-40B4-BE49-F238E27FC236}">
                <a16:creationId xmlns:a16="http://schemas.microsoft.com/office/drawing/2014/main" id="{BAB06F80-19A3-EA84-2BB1-588A25115299}"/>
              </a:ext>
            </a:extLst>
          </p:cNvPr>
          <p:cNvSpPr txBox="1"/>
          <p:nvPr/>
        </p:nvSpPr>
        <p:spPr>
          <a:xfrm>
            <a:off x="2005780" y="2274838"/>
            <a:ext cx="9242323" cy="2862322"/>
          </a:xfrm>
          <a:prstGeom prst="rect">
            <a:avLst/>
          </a:prstGeom>
          <a:noFill/>
        </p:spPr>
        <p:txBody>
          <a:bodyPr wrap="square">
            <a:spAutoFit/>
          </a:bodyPr>
          <a:lstStyle/>
          <a:p>
            <a:pPr marL="342900" indent="-342900" algn="just">
              <a:buClr>
                <a:srgbClr val="003399"/>
              </a:buClr>
              <a:buSzPct val="116000"/>
              <a:buFont typeface="Wingdings" panose="05000000000000000000" pitchFamily="2" charset="2"/>
              <a:buChar char="q"/>
            </a:pPr>
            <a:r>
              <a:rPr lang="es-ES" sz="2000" dirty="0"/>
              <a:t>La Ley 2466 obliga a llevar un registro detallado de las horas suplementarias: nombre del trabajador, actividad, cuántas horas, si son diurnas o nocturnas.  </a:t>
            </a:r>
          </a:p>
          <a:p>
            <a:pPr algn="just"/>
            <a:endParaRPr lang="es-ES" sz="2000" dirty="0"/>
          </a:p>
          <a:p>
            <a:pPr marL="342900" indent="-342900" algn="just">
              <a:buClr>
                <a:srgbClr val="003399"/>
              </a:buClr>
              <a:buSzPct val="115000"/>
              <a:buFont typeface="Wingdings" panose="05000000000000000000" pitchFamily="2" charset="2"/>
              <a:buChar char="q"/>
            </a:pPr>
            <a:r>
              <a:rPr lang="es-ES" sz="2000" dirty="0"/>
              <a:t>Aunque la Ley 2466 establece un límite general para horas extra (máximo 2 horas diarias y 12 semanales), se exceptúa al sector salud: la ley no aplica ese límite para salud.  </a:t>
            </a:r>
          </a:p>
          <a:p>
            <a:pPr algn="just"/>
            <a:endParaRPr lang="es-ES" sz="2000" dirty="0"/>
          </a:p>
          <a:p>
            <a:pPr marL="342900" indent="-342900" algn="just">
              <a:buClr>
                <a:srgbClr val="003399"/>
              </a:buClr>
              <a:buSzPct val="115000"/>
              <a:buFont typeface="Wingdings" panose="05000000000000000000" pitchFamily="2" charset="2"/>
              <a:buChar char="q"/>
            </a:pPr>
            <a:r>
              <a:rPr lang="es-ES" sz="2000" dirty="0"/>
              <a:t>Esto significa que, para trabajadores de salud, las horas extra pueden seguir siendo más altas que en otros sectores normales.</a:t>
            </a:r>
            <a:endParaRPr lang="es-CO" sz="2000" dirty="0"/>
          </a:p>
        </p:txBody>
      </p:sp>
      <p:sp>
        <p:nvSpPr>
          <p:cNvPr id="7" name="CuadroTexto 6">
            <a:extLst>
              <a:ext uri="{FF2B5EF4-FFF2-40B4-BE49-F238E27FC236}">
                <a16:creationId xmlns:a16="http://schemas.microsoft.com/office/drawing/2014/main" id="{0D8ADE11-8534-6135-B40C-8DC24C260265}"/>
              </a:ext>
            </a:extLst>
          </p:cNvPr>
          <p:cNvSpPr txBox="1"/>
          <p:nvPr/>
        </p:nvSpPr>
        <p:spPr>
          <a:xfrm>
            <a:off x="3012141" y="1217231"/>
            <a:ext cx="71873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003399"/>
                </a:solidFill>
                <a:uLnTx/>
                <a:uFillTx/>
                <a:latin typeface="Calibri" panose="020F0502020204030204"/>
                <a:ea typeface="+mn-ea"/>
                <a:cs typeface="+mn-cs"/>
              </a:rPr>
              <a:t>Registro y horas suplementarias (“horas extra”) </a:t>
            </a:r>
          </a:p>
        </p:txBody>
      </p:sp>
    </p:spTree>
    <p:extLst>
      <p:ext uri="{BB962C8B-B14F-4D97-AF65-F5344CB8AC3E}">
        <p14:creationId xmlns:p14="http://schemas.microsoft.com/office/powerpoint/2010/main" val="30878089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7914968" y="340342"/>
            <a:ext cx="3184489" cy="784879"/>
          </a:xfrm>
          <a:prstGeom prst="rect">
            <a:avLst/>
          </a:prstGeom>
        </p:spPr>
      </p:pic>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3"/>
          <a:stretch>
            <a:fillRect/>
          </a:stretch>
        </p:blipFill>
        <p:spPr>
          <a:xfrm rot="10800000">
            <a:off x="-2" y="-1"/>
            <a:ext cx="678425" cy="6858001"/>
          </a:xfrm>
          <a:prstGeom prst="rect">
            <a:avLst/>
          </a:prstGeom>
        </p:spPr>
      </p:pic>
      <p:graphicFrame>
        <p:nvGraphicFramePr>
          <p:cNvPr id="4" name="Tabla 3">
            <a:extLst>
              <a:ext uri="{FF2B5EF4-FFF2-40B4-BE49-F238E27FC236}">
                <a16:creationId xmlns:a16="http://schemas.microsoft.com/office/drawing/2014/main" id="{EA2A2C87-E96E-D462-5026-EA591C23ED39}"/>
              </a:ext>
            </a:extLst>
          </p:cNvPr>
          <p:cNvGraphicFramePr>
            <a:graphicFrameLocks noGrp="1"/>
          </p:cNvGraphicFramePr>
          <p:nvPr/>
        </p:nvGraphicFramePr>
        <p:xfrm>
          <a:off x="678424" y="1498185"/>
          <a:ext cx="10353372" cy="4779710"/>
        </p:xfrm>
        <a:graphic>
          <a:graphicData uri="http://schemas.openxmlformats.org/drawingml/2006/table">
            <a:tbl>
              <a:tblPr firstRow="1" firstCol="1" bandRow="1"/>
              <a:tblGrid>
                <a:gridCol w="2588343">
                  <a:extLst>
                    <a:ext uri="{9D8B030D-6E8A-4147-A177-3AD203B41FA5}">
                      <a16:colId xmlns:a16="http://schemas.microsoft.com/office/drawing/2014/main" val="1425596554"/>
                    </a:ext>
                  </a:extLst>
                </a:gridCol>
                <a:gridCol w="2588343">
                  <a:extLst>
                    <a:ext uri="{9D8B030D-6E8A-4147-A177-3AD203B41FA5}">
                      <a16:colId xmlns:a16="http://schemas.microsoft.com/office/drawing/2014/main" val="2166744240"/>
                    </a:ext>
                  </a:extLst>
                </a:gridCol>
                <a:gridCol w="2588343">
                  <a:extLst>
                    <a:ext uri="{9D8B030D-6E8A-4147-A177-3AD203B41FA5}">
                      <a16:colId xmlns:a16="http://schemas.microsoft.com/office/drawing/2014/main" val="1838350915"/>
                    </a:ext>
                  </a:extLst>
                </a:gridCol>
                <a:gridCol w="2588343">
                  <a:extLst>
                    <a:ext uri="{9D8B030D-6E8A-4147-A177-3AD203B41FA5}">
                      <a16:colId xmlns:a16="http://schemas.microsoft.com/office/drawing/2014/main" val="4117076788"/>
                    </a:ext>
                  </a:extLst>
                </a:gridCol>
              </a:tblGrid>
              <a:tr h="533815">
                <a:tc>
                  <a:txBody>
                    <a:bodyPr/>
                    <a:lstStyle/>
                    <a:p>
                      <a:pPr algn="ct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Modalidad</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O" sz="1600" b="1" kern="0" dirty="0">
                          <a:effectLst/>
                          <a:latin typeface="+mn-lt"/>
                          <a:ea typeface="Times New Roman" panose="02020603050405020304" pitchFamily="18" charset="0"/>
                          <a:cs typeface="Times New Roman" panose="02020603050405020304" pitchFamily="18" charset="0"/>
                        </a:rPr>
                        <a:t>Tipo de vínculo</a:t>
                      </a:r>
                      <a:endParaRPr lang="es-CO" sz="1400" b="1" kern="100" dirty="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¿Es laboral?</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Uso permitido</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8014823"/>
                  </a:ext>
                </a:extLst>
              </a:tr>
              <a:tr h="599963">
                <a:tc>
                  <a:txBody>
                    <a:bodyPr/>
                    <a:lstStyle/>
                    <a:p>
                      <a:pP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Empleado público</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Legal–reglamentario</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O" sz="1600" b="1" kern="0" dirty="0">
                          <a:effectLst/>
                          <a:latin typeface="+mn-lt"/>
                          <a:ea typeface="Times New Roman" panose="02020603050405020304" pitchFamily="18" charset="0"/>
                          <a:cs typeface="Segoe UI Emoji" panose="020B0502040204020203" pitchFamily="34" charset="0"/>
                        </a:rPr>
                        <a:t>❌</a:t>
                      </a:r>
                      <a:endParaRPr lang="es-CO" sz="1400" b="1" kern="100" dirty="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Dirección y administración</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9041281"/>
                  </a:ext>
                </a:extLst>
              </a:tr>
              <a:tr h="599963">
                <a:tc>
                  <a:txBody>
                    <a:bodyPr/>
                    <a:lstStyle/>
                    <a:p>
                      <a:pP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Trabajador oficial</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600" b="1" kern="0" dirty="0">
                          <a:effectLst/>
                          <a:latin typeface="+mn-lt"/>
                          <a:ea typeface="Times New Roman" panose="02020603050405020304" pitchFamily="18" charset="0"/>
                          <a:cs typeface="Times New Roman" panose="02020603050405020304" pitchFamily="18" charset="0"/>
                        </a:rPr>
                        <a:t>Contrato laboral</a:t>
                      </a:r>
                      <a:endParaRPr lang="es-CO" sz="1400" b="1" kern="100" dirty="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O" sz="1600" b="1" kern="0" dirty="0">
                          <a:effectLst/>
                          <a:latin typeface="+mn-lt"/>
                          <a:ea typeface="Times New Roman" panose="02020603050405020304" pitchFamily="18" charset="0"/>
                          <a:cs typeface="Segoe UI Emoji" panose="020B0502040204020203" pitchFamily="34" charset="0"/>
                        </a:rPr>
                        <a:t>✅</a:t>
                      </a:r>
                      <a:endParaRPr lang="es-CO" sz="1400" b="1" kern="100" dirty="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Operativo, asistencial, apoyo</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8233889"/>
                  </a:ext>
                </a:extLst>
              </a:tr>
              <a:tr h="623040">
                <a:tc>
                  <a:txBody>
                    <a:bodyPr/>
                    <a:lstStyle/>
                    <a:p>
                      <a:pP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Planta asistencial</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Laboral / legal</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O" sz="1600" b="1" kern="0" dirty="0">
                          <a:effectLst/>
                          <a:latin typeface="+mn-lt"/>
                          <a:ea typeface="Times New Roman" panose="02020603050405020304" pitchFamily="18" charset="0"/>
                          <a:cs typeface="Segoe UI Emoji" panose="020B0502040204020203" pitchFamily="34" charset="0"/>
                        </a:rPr>
                        <a:t>✅</a:t>
                      </a:r>
                      <a:endParaRPr lang="es-CO" sz="1400" b="1" kern="100" dirty="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600" b="1" kern="0" dirty="0">
                          <a:effectLst/>
                          <a:latin typeface="+mn-lt"/>
                          <a:ea typeface="Times New Roman" panose="02020603050405020304" pitchFamily="18" charset="0"/>
                          <a:cs typeface="Times New Roman" panose="02020603050405020304" pitchFamily="18" charset="0"/>
                        </a:rPr>
                        <a:t>Funciones misionales</a:t>
                      </a:r>
                      <a:endParaRPr lang="es-CO" sz="1400" b="1" kern="100" dirty="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0680090"/>
                  </a:ext>
                </a:extLst>
              </a:tr>
              <a:tr h="599963">
                <a:tc>
                  <a:txBody>
                    <a:bodyPr/>
                    <a:lstStyle/>
                    <a:p>
                      <a:pP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OPS</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Civil</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O" sz="1600" b="1" kern="0" dirty="0">
                          <a:effectLst/>
                          <a:latin typeface="+mn-lt"/>
                          <a:ea typeface="Times New Roman" panose="02020603050405020304" pitchFamily="18" charset="0"/>
                          <a:cs typeface="Segoe UI Emoji" panose="020B0502040204020203" pitchFamily="34" charset="0"/>
                        </a:rPr>
                        <a:t>❌</a:t>
                      </a:r>
                      <a:endParaRPr lang="es-CO" sz="1400" b="1" kern="100" dirty="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Temporal y especializado</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6807663"/>
                  </a:ext>
                </a:extLst>
              </a:tr>
              <a:tr h="599963">
                <a:tc>
                  <a:txBody>
                    <a:bodyPr/>
                    <a:lstStyle/>
                    <a:p>
                      <a:pP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Cooperativas</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Asociativo</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O" sz="1600" b="1" kern="0" dirty="0">
                          <a:effectLst/>
                          <a:latin typeface="+mn-lt"/>
                          <a:ea typeface="Times New Roman" panose="02020603050405020304" pitchFamily="18" charset="0"/>
                          <a:cs typeface="Segoe UI Emoji" panose="020B0502040204020203" pitchFamily="34" charset="0"/>
                        </a:rPr>
                        <a:t>⚠️</a:t>
                      </a:r>
                      <a:endParaRPr lang="es-CO" sz="1400" b="1" kern="100" dirty="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Muy restringido</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3261240"/>
                  </a:ext>
                </a:extLst>
              </a:tr>
              <a:tr h="599963">
                <a:tc>
                  <a:txBody>
                    <a:bodyPr/>
                    <a:lstStyle/>
                    <a:p>
                      <a:pP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EST (misión)</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Laboral indirecto</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O" sz="1600" b="1" kern="0" dirty="0">
                          <a:effectLst/>
                          <a:latin typeface="+mn-lt"/>
                          <a:ea typeface="Times New Roman" panose="02020603050405020304" pitchFamily="18" charset="0"/>
                          <a:cs typeface="Segoe UI Emoji" panose="020B0502040204020203" pitchFamily="34" charset="0"/>
                        </a:rPr>
                        <a:t>⚠️</a:t>
                      </a:r>
                      <a:endParaRPr lang="es-CO" sz="1400" b="1" kern="100" dirty="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Temporal y excepcional</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8929842"/>
                  </a:ext>
                </a:extLst>
              </a:tr>
              <a:tr h="623040">
                <a:tc>
                  <a:txBody>
                    <a:bodyPr/>
                    <a:lstStyle/>
                    <a:p>
                      <a:pP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Aprendices</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600" b="1" kern="0">
                          <a:effectLst/>
                          <a:latin typeface="+mn-lt"/>
                          <a:ea typeface="Times New Roman" panose="02020603050405020304" pitchFamily="18" charset="0"/>
                          <a:cs typeface="Times New Roman" panose="02020603050405020304" pitchFamily="18" charset="0"/>
                        </a:rPr>
                        <a:t>Formativo</a:t>
                      </a:r>
                      <a:endParaRPr lang="es-CO" sz="1400" b="1" kern="10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O" sz="1600" b="1" kern="0" dirty="0">
                          <a:effectLst/>
                          <a:latin typeface="+mn-lt"/>
                          <a:ea typeface="Times New Roman" panose="02020603050405020304" pitchFamily="18" charset="0"/>
                          <a:cs typeface="Segoe UI Emoji" panose="020B0502040204020203" pitchFamily="34" charset="0"/>
                        </a:rPr>
                        <a:t>❌</a:t>
                      </a:r>
                      <a:endParaRPr lang="es-CO" sz="1400" b="1" kern="100" dirty="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600" b="1" kern="0" dirty="0">
                          <a:effectLst/>
                          <a:latin typeface="+mn-lt"/>
                          <a:ea typeface="Times New Roman" panose="02020603050405020304" pitchFamily="18" charset="0"/>
                          <a:cs typeface="Times New Roman" panose="02020603050405020304" pitchFamily="18" charset="0"/>
                        </a:rPr>
                        <a:t>Apoyo educativo</a:t>
                      </a:r>
                      <a:endParaRPr lang="es-CO" sz="1400" b="1" kern="100" dirty="0">
                        <a:effectLst/>
                        <a:latin typeface="+mn-lt"/>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8030095"/>
                  </a:ext>
                </a:extLst>
              </a:tr>
            </a:tbl>
          </a:graphicData>
        </a:graphic>
      </p:graphicFrame>
      <p:sp>
        <p:nvSpPr>
          <p:cNvPr id="8" name="CuadroTexto 7">
            <a:extLst>
              <a:ext uri="{FF2B5EF4-FFF2-40B4-BE49-F238E27FC236}">
                <a16:creationId xmlns:a16="http://schemas.microsoft.com/office/drawing/2014/main" id="{30B66496-F197-06EF-A60D-0F34A6DE1673}"/>
              </a:ext>
            </a:extLst>
          </p:cNvPr>
          <p:cNvSpPr txBox="1"/>
          <p:nvPr/>
        </p:nvSpPr>
        <p:spPr>
          <a:xfrm>
            <a:off x="1150374" y="580103"/>
            <a:ext cx="6492483" cy="523220"/>
          </a:xfrm>
          <a:prstGeom prst="rect">
            <a:avLst/>
          </a:prstGeom>
          <a:noFill/>
        </p:spPr>
        <p:txBody>
          <a:bodyPr wrap="none" rtlCol="0">
            <a:spAutoFit/>
          </a:bodyPr>
          <a:lstStyle/>
          <a:p>
            <a:r>
              <a:rPr lang="es-CO" sz="2800" b="1" dirty="0">
                <a:solidFill>
                  <a:srgbClr val="003399"/>
                </a:solidFill>
                <a:latin typeface="Comic Sans MS" panose="030F0702030302020204" pitchFamily="66" charset="0"/>
              </a:rPr>
              <a:t>Resumen Modalidades de Vinculación</a:t>
            </a:r>
          </a:p>
        </p:txBody>
      </p:sp>
    </p:spTree>
    <p:extLst>
      <p:ext uri="{BB962C8B-B14F-4D97-AF65-F5344CB8AC3E}">
        <p14:creationId xmlns:p14="http://schemas.microsoft.com/office/powerpoint/2010/main" val="13582416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2"/>
          <a:stretch>
            <a:fillRect/>
          </a:stretch>
        </p:blipFill>
        <p:spPr>
          <a:xfrm rot="10800000">
            <a:off x="-2" y="-1"/>
            <a:ext cx="678425" cy="6858001"/>
          </a:xfrm>
          <a:prstGeom prst="rect">
            <a:avLst/>
          </a:prstGeom>
        </p:spPr>
      </p:pic>
      <p:pic>
        <p:nvPicPr>
          <p:cNvPr id="16" name="Imagen 15">
            <a:extLst>
              <a:ext uri="{FF2B5EF4-FFF2-40B4-BE49-F238E27FC236}">
                <a16:creationId xmlns:a16="http://schemas.microsoft.com/office/drawing/2014/main" id="{6EA237E2-7428-D256-BB38-AECB16DFD29D}"/>
              </a:ext>
            </a:extLst>
          </p:cNvPr>
          <p:cNvPicPr>
            <a:picLocks noChangeAspect="1"/>
          </p:cNvPicPr>
          <p:nvPr/>
        </p:nvPicPr>
        <p:blipFill>
          <a:blip r:embed="rId3"/>
          <a:stretch>
            <a:fillRect/>
          </a:stretch>
        </p:blipFill>
        <p:spPr>
          <a:xfrm>
            <a:off x="9603959" y="108906"/>
            <a:ext cx="2194750" cy="780356"/>
          </a:xfrm>
          <a:prstGeom prst="rect">
            <a:avLst/>
          </a:prstGeom>
        </p:spPr>
      </p:pic>
      <p:sp>
        <p:nvSpPr>
          <p:cNvPr id="3" name="CuadroTexto 2">
            <a:extLst>
              <a:ext uri="{FF2B5EF4-FFF2-40B4-BE49-F238E27FC236}">
                <a16:creationId xmlns:a16="http://schemas.microsoft.com/office/drawing/2014/main" id="{75560E8E-CFB8-327C-BA0E-9F0FD1002D1B}"/>
              </a:ext>
            </a:extLst>
          </p:cNvPr>
          <p:cNvSpPr txBox="1"/>
          <p:nvPr/>
        </p:nvSpPr>
        <p:spPr>
          <a:xfrm>
            <a:off x="860322" y="1131670"/>
            <a:ext cx="10205883" cy="4594656"/>
          </a:xfrm>
          <a:prstGeom prst="rect">
            <a:avLst/>
          </a:prstGeom>
          <a:noFill/>
        </p:spPr>
        <p:txBody>
          <a:bodyPr wrap="square">
            <a:spAutoFit/>
          </a:bodyPr>
          <a:lstStyle/>
          <a:p>
            <a:pPr marL="342900" lvl="0" indent="-342900" algn="just">
              <a:lnSpc>
                <a:spcPts val="2100"/>
              </a:lnSpc>
              <a:spcAft>
                <a:spcPts val="800"/>
              </a:spcAft>
              <a:tabLst>
                <a:tab pos="457200" algn="l"/>
              </a:tabLst>
            </a:pPr>
            <a:endParaRPr lang="es-CO" sz="24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ts val="2100"/>
              </a:lnSpc>
              <a:spcAft>
                <a:spcPts val="800"/>
              </a:spcAft>
              <a:buClr>
                <a:srgbClr val="003399"/>
              </a:buClr>
              <a:buSzPct val="129000"/>
              <a:buFont typeface="Wingdings" panose="05000000000000000000" pitchFamily="2" charset="2"/>
              <a:buChar char="q"/>
              <a:tabLst>
                <a:tab pos="457200" algn="l"/>
              </a:tabLst>
            </a:pPr>
            <a:r>
              <a:rPr lang="es-CO" sz="2400" b="1" kern="0" dirty="0">
                <a:solidFill>
                  <a:srgbClr val="0F1115"/>
                </a:solidFill>
                <a:latin typeface="Calibri" panose="020F0502020204030204" pitchFamily="34" charset="0"/>
                <a:ea typeface="Times New Roman" panose="02020603050405020304" pitchFamily="18" charset="0"/>
                <a:cs typeface="Calibri" panose="020F0502020204030204" pitchFamily="34" charset="0"/>
              </a:rPr>
              <a:t> </a:t>
            </a:r>
            <a:r>
              <a:rPr lang="es-CO" sz="24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Desigualdad Salarial y Prestacional:</a:t>
            </a:r>
            <a:r>
              <a:rPr lang="es-CO" sz="24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Dos profesionales haciendo la misma labor en el mismo hospital pueden tener remuneraciones y beneficios radicalmente diferentes (un estatutario con prima de vacaciones vs. un  "cooperado" sin prima).</a:t>
            </a:r>
          </a:p>
          <a:p>
            <a:pPr marL="342900" lvl="0" indent="-342900" algn="just">
              <a:lnSpc>
                <a:spcPts val="2100"/>
              </a:lnSpc>
              <a:spcAft>
                <a:spcPts val="800"/>
              </a:spcAft>
              <a:buClr>
                <a:srgbClr val="003399"/>
              </a:buClr>
              <a:buSzPct val="129000"/>
              <a:buFont typeface="Wingdings" panose="05000000000000000000" pitchFamily="2" charset="2"/>
              <a:buChar char="q"/>
              <a:tabLst>
                <a:tab pos="457200" algn="l"/>
              </a:tabLst>
            </a:pPr>
            <a:endParaRPr lang="es-CO"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2100"/>
              </a:lnSpc>
              <a:spcAft>
                <a:spcPts val="800"/>
              </a:spcAft>
              <a:buClr>
                <a:srgbClr val="003399"/>
              </a:buClr>
              <a:buSzPct val="129000"/>
              <a:buFont typeface="Wingdings" panose="05000000000000000000" pitchFamily="2" charset="2"/>
              <a:buChar char="q"/>
              <a:tabLst>
                <a:tab pos="457200" algn="l"/>
              </a:tabLst>
            </a:pPr>
            <a:r>
              <a:rPr lang="es-CO" sz="24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Inseguridad Jurídica:</a:t>
            </a:r>
            <a:r>
              <a:rPr lang="es-CO" sz="24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Constantemente se presentan demandas de reconexión laboral, tutelas y procesos para definir el verdadero vínculo.</a:t>
            </a:r>
            <a:r>
              <a:rPr lang="es-CO" kern="1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gn="just">
              <a:lnSpc>
                <a:spcPts val="2100"/>
              </a:lnSpc>
              <a:spcAft>
                <a:spcPts val="800"/>
              </a:spcAft>
              <a:buClr>
                <a:srgbClr val="003399"/>
              </a:buClr>
              <a:buSzPct val="129000"/>
              <a:buFont typeface="Wingdings" panose="05000000000000000000" pitchFamily="2" charset="2"/>
              <a:buChar char="q"/>
              <a:tabLst>
                <a:tab pos="457200" algn="l"/>
              </a:tabLst>
            </a:pPr>
            <a:endParaRPr lang="es-CO"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2100"/>
              </a:lnSpc>
              <a:spcAft>
                <a:spcPts val="800"/>
              </a:spcAft>
              <a:buClr>
                <a:srgbClr val="003399"/>
              </a:buClr>
              <a:buSzPct val="129000"/>
              <a:buFont typeface="Wingdings" panose="05000000000000000000" pitchFamily="2" charset="2"/>
              <a:buChar char="q"/>
              <a:tabLst>
                <a:tab pos="457200" algn="l"/>
              </a:tabLst>
            </a:pPr>
            <a:r>
              <a:rPr lang="es-CO" sz="24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Erosión de la Calidad del Servicio:</a:t>
            </a:r>
            <a:r>
              <a:rPr lang="es-CO" sz="24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La alta rotación y la precariedad laboral afectan la continuidad en la atención y la experiencia del personal.</a:t>
            </a:r>
          </a:p>
          <a:p>
            <a:pPr marL="342900" lvl="0" indent="-342900" algn="just">
              <a:lnSpc>
                <a:spcPts val="2100"/>
              </a:lnSpc>
              <a:spcAft>
                <a:spcPts val="800"/>
              </a:spcAft>
              <a:buClr>
                <a:srgbClr val="003399"/>
              </a:buClr>
              <a:buSzPct val="129000"/>
              <a:buFont typeface="Wingdings" panose="05000000000000000000" pitchFamily="2" charset="2"/>
              <a:buChar char="q"/>
              <a:tabLst>
                <a:tab pos="457200" algn="l"/>
              </a:tabLst>
            </a:pPr>
            <a:endParaRPr lang="es-CO" sz="24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ts val="2100"/>
              </a:lnSpc>
              <a:spcAft>
                <a:spcPts val="800"/>
              </a:spcAft>
              <a:buClr>
                <a:srgbClr val="003399"/>
              </a:buClr>
              <a:buSzPct val="129000"/>
              <a:buFont typeface="Wingdings" panose="05000000000000000000" pitchFamily="2" charset="2"/>
              <a:buChar char="q"/>
              <a:tabLst>
                <a:tab pos="457200" algn="l"/>
              </a:tabLst>
            </a:pPr>
            <a:r>
              <a:rPr lang="es-CO" sz="24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Debilitamiento del Derecho Colectivo:</a:t>
            </a:r>
            <a:r>
              <a:rPr lang="es-CO" sz="24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La dispersión de regímenes hace muy difícil la organización sindical y la defensa de derechos comunes.</a:t>
            </a:r>
            <a:endParaRPr lang="es-CO"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9E3BA8A0-E949-851B-0AC6-5B5D6C394E6A}"/>
              </a:ext>
            </a:extLst>
          </p:cNvPr>
          <p:cNvSpPr txBox="1"/>
          <p:nvPr/>
        </p:nvSpPr>
        <p:spPr>
          <a:xfrm>
            <a:off x="1360689" y="528515"/>
            <a:ext cx="6096000" cy="408317"/>
          </a:xfrm>
          <a:prstGeom prst="rect">
            <a:avLst/>
          </a:prstGeom>
          <a:noFill/>
        </p:spPr>
        <p:txBody>
          <a:bodyPr wrap="square">
            <a:spAutoFit/>
          </a:bodyPr>
          <a:lstStyle/>
          <a:p>
            <a:pPr marL="0" marR="0" lvl="0" indent="0" algn="just" defTabSz="914400" rtl="0" eaLnBrk="1" fontAlgn="auto" latinLnBrk="0" hangingPunct="1">
              <a:lnSpc>
                <a:spcPts val="2250"/>
              </a:lnSpc>
              <a:spcBef>
                <a:spcPts val="2400"/>
              </a:spcBef>
              <a:spcAft>
                <a:spcPts val="1200"/>
              </a:spcAft>
              <a:buClrTx/>
              <a:buSzTx/>
              <a:buFontTx/>
              <a:buNone/>
              <a:tabLst/>
              <a:defRPr/>
            </a:pPr>
            <a:r>
              <a:rPr kumimoji="0" lang="es-CO" sz="2800" b="1" i="0" u="none" strike="noStrike" kern="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rPr>
              <a:t>Consecuencias de Esta Fragmentación</a:t>
            </a:r>
            <a:endParaRPr kumimoji="0" lang="es-CO" sz="2000" b="0" i="0" u="none" strike="noStrike" kern="100" cap="none" spc="0" normalizeH="0" baseline="0" noProof="0" dirty="0">
              <a:ln>
                <a:noFill/>
              </a:ln>
              <a:solidFill>
                <a:srgbClr val="00339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48216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2"/>
          <a:stretch>
            <a:fillRect/>
          </a:stretch>
        </p:blipFill>
        <p:spPr>
          <a:xfrm rot="10800000">
            <a:off x="-2" y="-1"/>
            <a:ext cx="678425" cy="6858001"/>
          </a:xfrm>
          <a:prstGeom prst="rect">
            <a:avLst/>
          </a:prstGeom>
        </p:spPr>
      </p:pic>
      <p:pic>
        <p:nvPicPr>
          <p:cNvPr id="16" name="Imagen 15">
            <a:extLst>
              <a:ext uri="{FF2B5EF4-FFF2-40B4-BE49-F238E27FC236}">
                <a16:creationId xmlns:a16="http://schemas.microsoft.com/office/drawing/2014/main" id="{6EA237E2-7428-D256-BB38-AECB16DFD29D}"/>
              </a:ext>
            </a:extLst>
          </p:cNvPr>
          <p:cNvPicPr>
            <a:picLocks noChangeAspect="1"/>
          </p:cNvPicPr>
          <p:nvPr/>
        </p:nvPicPr>
        <p:blipFill>
          <a:blip r:embed="rId3"/>
          <a:stretch>
            <a:fillRect/>
          </a:stretch>
        </p:blipFill>
        <p:spPr>
          <a:xfrm>
            <a:off x="9603959" y="108906"/>
            <a:ext cx="2194750" cy="780356"/>
          </a:xfrm>
          <a:prstGeom prst="rect">
            <a:avLst/>
          </a:prstGeom>
        </p:spPr>
      </p:pic>
      <p:sp>
        <p:nvSpPr>
          <p:cNvPr id="3" name="CuadroTexto 2">
            <a:extLst>
              <a:ext uri="{FF2B5EF4-FFF2-40B4-BE49-F238E27FC236}">
                <a16:creationId xmlns:a16="http://schemas.microsoft.com/office/drawing/2014/main" id="{F27B9C0C-BDEA-1B76-E929-9E228AC575F4}"/>
              </a:ext>
            </a:extLst>
          </p:cNvPr>
          <p:cNvSpPr txBox="1"/>
          <p:nvPr/>
        </p:nvSpPr>
        <p:spPr>
          <a:xfrm>
            <a:off x="1091381" y="1461244"/>
            <a:ext cx="10009238" cy="4145815"/>
          </a:xfrm>
          <a:prstGeom prst="rect">
            <a:avLst/>
          </a:prstGeom>
          <a:noFill/>
        </p:spPr>
        <p:txBody>
          <a:bodyPr wrap="square">
            <a:spAutoFit/>
          </a:bodyPr>
          <a:lstStyle/>
          <a:p>
            <a:pPr algn="just">
              <a:lnSpc>
                <a:spcPts val="2100"/>
              </a:lnSpc>
              <a:spcBef>
                <a:spcPts val="1200"/>
              </a:spcBef>
              <a:spcAft>
                <a:spcPts val="1200"/>
              </a:spcAft>
            </a:pPr>
            <a:r>
              <a:rPr lang="es-CO" sz="24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La reforma busca </a:t>
            </a:r>
            <a:r>
              <a:rPr lang="es-CO" sz="24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atacar directamente la tercerización abusiva</a:t>
            </a:r>
            <a:r>
              <a:rPr lang="es-CO" sz="24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(OPS y EST) mediante:</a:t>
            </a:r>
          </a:p>
          <a:p>
            <a:pPr algn="just">
              <a:lnSpc>
                <a:spcPts val="2100"/>
              </a:lnSpc>
              <a:spcBef>
                <a:spcPts val="1200"/>
              </a:spcBef>
              <a:spcAft>
                <a:spcPts val="1200"/>
              </a:spcAft>
            </a:pPr>
            <a:endParaRPr lang="es-CO"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2100"/>
              </a:lnSpc>
              <a:spcAft>
                <a:spcPts val="800"/>
              </a:spcAft>
              <a:buClr>
                <a:srgbClr val="003399"/>
              </a:buClr>
              <a:buSzPct val="110000"/>
              <a:buFont typeface="Wingdings" panose="05000000000000000000" pitchFamily="2" charset="2"/>
              <a:buChar char="q"/>
              <a:tabLst>
                <a:tab pos="457200" algn="l"/>
              </a:tabLst>
            </a:pPr>
            <a:r>
              <a:rPr lang="es-CO" sz="24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Presunciones legales de laboralidad</a:t>
            </a:r>
            <a:r>
              <a:rPr lang="es-CO" sz="24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a favor del trabajador.</a:t>
            </a:r>
          </a:p>
          <a:p>
            <a:pPr lvl="0" algn="just">
              <a:lnSpc>
                <a:spcPts val="2100"/>
              </a:lnSpc>
              <a:spcAft>
                <a:spcPts val="800"/>
              </a:spcAft>
              <a:buClr>
                <a:srgbClr val="003399"/>
              </a:buClr>
              <a:buSzPct val="33000"/>
              <a:tabLst>
                <a:tab pos="457200" algn="l"/>
              </a:tabLst>
            </a:pPr>
            <a:endParaRPr lang="es-CO"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2100"/>
              </a:lnSpc>
              <a:spcAft>
                <a:spcPts val="800"/>
              </a:spcAft>
              <a:buClr>
                <a:srgbClr val="003399"/>
              </a:buClr>
              <a:buSzPct val="110000"/>
              <a:buFont typeface="Wingdings" panose="05000000000000000000" pitchFamily="2" charset="2"/>
              <a:buChar char="q"/>
              <a:tabLst>
                <a:tab pos="457200" algn="l"/>
              </a:tabLst>
            </a:pPr>
            <a:r>
              <a:rPr lang="es-CO" sz="24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Responsabilidad solidaria y directa</a:t>
            </a:r>
            <a:r>
              <a:rPr lang="es-CO" sz="24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de la ESE usuaria.</a:t>
            </a:r>
          </a:p>
          <a:p>
            <a:pPr lvl="0" algn="just">
              <a:lnSpc>
                <a:spcPts val="2100"/>
              </a:lnSpc>
              <a:spcAft>
                <a:spcPts val="800"/>
              </a:spcAft>
              <a:buSzPts val="1000"/>
              <a:tabLst>
                <a:tab pos="457200" algn="l"/>
              </a:tabLst>
            </a:pPr>
            <a:endParaRPr lang="es-CO"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2100"/>
              </a:lnSpc>
              <a:spcAft>
                <a:spcPts val="800"/>
              </a:spcAft>
              <a:buClr>
                <a:srgbClr val="003399"/>
              </a:buClr>
              <a:buSzPct val="110000"/>
              <a:buFont typeface="Wingdings" panose="05000000000000000000" pitchFamily="2" charset="2"/>
              <a:buChar char="q"/>
              <a:tabLst>
                <a:tab pos="457200" algn="l"/>
              </a:tabLst>
            </a:pPr>
            <a:r>
              <a:rPr lang="es-CO" sz="24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Limitación estricta</a:t>
            </a:r>
            <a:r>
              <a:rPr lang="es-CO" sz="24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del uso de EST para labores misionales y permanentes.</a:t>
            </a:r>
          </a:p>
          <a:p>
            <a:pPr lvl="0" algn="just">
              <a:lnSpc>
                <a:spcPts val="2100"/>
              </a:lnSpc>
              <a:spcAft>
                <a:spcPts val="800"/>
              </a:spcAft>
              <a:buSzPts val="1000"/>
              <a:tabLst>
                <a:tab pos="457200" algn="l"/>
              </a:tabLst>
            </a:pPr>
            <a:endParaRPr lang="es-CO"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2100"/>
              </a:lnSpc>
              <a:spcAft>
                <a:spcPts val="800"/>
              </a:spcAft>
              <a:buClr>
                <a:srgbClr val="003399"/>
              </a:buClr>
              <a:buSzPct val="110000"/>
              <a:buFont typeface="Wingdings" panose="05000000000000000000" pitchFamily="2" charset="2"/>
              <a:buChar char="q"/>
              <a:tabLst>
                <a:tab pos="457200" algn="l"/>
              </a:tabLst>
            </a:pPr>
            <a:r>
              <a:rPr lang="es-CO" sz="24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Fortalecimiento de la inspección, vigilancia y control</a:t>
            </a:r>
            <a:r>
              <a:rPr lang="es-CO" sz="24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sobre estas modalidades.</a:t>
            </a:r>
            <a:endParaRPr lang="es-CO" sz="1400"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497EF754-078E-60F5-1B8F-CA9F16654373}"/>
              </a:ext>
            </a:extLst>
          </p:cNvPr>
          <p:cNvSpPr txBox="1"/>
          <p:nvPr/>
        </p:nvSpPr>
        <p:spPr>
          <a:xfrm>
            <a:off x="1192462" y="480945"/>
            <a:ext cx="6096000" cy="408317"/>
          </a:xfrm>
          <a:prstGeom prst="rect">
            <a:avLst/>
          </a:prstGeom>
          <a:noFill/>
        </p:spPr>
        <p:txBody>
          <a:bodyPr wrap="square">
            <a:spAutoFit/>
          </a:bodyPr>
          <a:lstStyle/>
          <a:p>
            <a:pPr algn="just">
              <a:lnSpc>
                <a:spcPts val="2250"/>
              </a:lnSpc>
              <a:spcBef>
                <a:spcPts val="2400"/>
              </a:spcBef>
              <a:spcAft>
                <a:spcPts val="1200"/>
              </a:spcAft>
            </a:pPr>
            <a:r>
              <a:rPr lang="es-CO" sz="2800" b="1" kern="0"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El Impacto de la Ley 2466 de 2025</a:t>
            </a:r>
            <a:endParaRPr lang="es-CO" sz="2000" kern="1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3535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9000">
              <a:srgbClr val="99CC00"/>
            </a:gs>
            <a:gs pos="63000">
              <a:schemeClr val="bg1"/>
            </a:gs>
          </a:gsLst>
          <a:path path="circle">
            <a:fillToRect l="100000" b="100000"/>
          </a:path>
        </a:gra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8013290" y="5855097"/>
            <a:ext cx="3184489" cy="784879"/>
          </a:xfrm>
          <a:prstGeom prst="rect">
            <a:avLst/>
          </a:prstGeom>
        </p:spPr>
      </p:pic>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3"/>
          <a:stretch>
            <a:fillRect/>
          </a:stretch>
        </p:blipFill>
        <p:spPr>
          <a:xfrm rot="10800000">
            <a:off x="-2" y="-1"/>
            <a:ext cx="678425" cy="6858001"/>
          </a:xfrm>
          <a:prstGeom prst="rect">
            <a:avLst/>
          </a:prstGeom>
        </p:spPr>
      </p:pic>
      <p:sp>
        <p:nvSpPr>
          <p:cNvPr id="4" name="CuadroTexto 3">
            <a:extLst>
              <a:ext uri="{FF2B5EF4-FFF2-40B4-BE49-F238E27FC236}">
                <a16:creationId xmlns:a16="http://schemas.microsoft.com/office/drawing/2014/main" id="{84E2D2CC-BD68-9078-5BCA-54B3759398AD}"/>
              </a:ext>
            </a:extLst>
          </p:cNvPr>
          <p:cNvSpPr txBox="1"/>
          <p:nvPr/>
        </p:nvSpPr>
        <p:spPr>
          <a:xfrm>
            <a:off x="886063" y="331015"/>
            <a:ext cx="8238271" cy="6001643"/>
          </a:xfrm>
          <a:prstGeom prst="rect">
            <a:avLst/>
          </a:prstGeom>
          <a:noFill/>
        </p:spPr>
        <p:txBody>
          <a:bodyPr wrap="square">
            <a:spAutoFit/>
          </a:bodyPr>
          <a:lstStyle/>
          <a:p>
            <a:r>
              <a:rPr lang="es-ES" sz="2400" b="1" dirty="0">
                <a:solidFill>
                  <a:srgbClr val="003399"/>
                </a:solidFill>
              </a:rPr>
              <a:t>4- Contratos de Prestación de Servicios (OPS) </a:t>
            </a:r>
            <a:r>
              <a:rPr lang="es-ES" sz="2000" b="1" dirty="0">
                <a:solidFill>
                  <a:srgbClr val="003399"/>
                </a:solidFill>
              </a:rPr>
              <a:t>❗</a:t>
            </a:r>
          </a:p>
          <a:p>
            <a:endParaRPr lang="es-ES" sz="2000" b="1" dirty="0">
              <a:solidFill>
                <a:srgbClr val="003399"/>
              </a:solidFill>
            </a:endParaRPr>
          </a:p>
          <a:p>
            <a:r>
              <a:rPr lang="es-ES" sz="2400" b="1" dirty="0">
                <a:solidFill>
                  <a:srgbClr val="003399"/>
                </a:solidFill>
              </a:rPr>
              <a:t>No es una forma de vinculación laboral, sino contractual civil.</a:t>
            </a:r>
          </a:p>
          <a:p>
            <a:endParaRPr lang="es-ES" sz="2400" b="1" dirty="0">
              <a:solidFill>
                <a:srgbClr val="003399"/>
              </a:solidFill>
            </a:endParaRPr>
          </a:p>
          <a:p>
            <a:r>
              <a:rPr lang="es-ES" sz="2400" b="1" dirty="0">
                <a:solidFill>
                  <a:srgbClr val="003399"/>
                </a:solidFill>
              </a:rPr>
              <a:t>Marco normativo:</a:t>
            </a:r>
          </a:p>
          <a:p>
            <a:pPr>
              <a:buFont typeface="Arial" panose="020B0604020202020204" pitchFamily="34" charset="0"/>
              <a:buChar char="•"/>
            </a:pPr>
            <a:r>
              <a:rPr lang="es-ES" sz="2000" dirty="0"/>
              <a:t>Ley 80 de 1993</a:t>
            </a:r>
          </a:p>
          <a:p>
            <a:pPr>
              <a:buFont typeface="Arial" panose="020B0604020202020204" pitchFamily="34" charset="0"/>
              <a:buChar char="•"/>
            </a:pPr>
            <a:r>
              <a:rPr lang="es-ES" sz="2000" dirty="0"/>
              <a:t>Ley 1150 de 2007</a:t>
            </a:r>
          </a:p>
          <a:p>
            <a:endParaRPr lang="es-ES" sz="2000" b="1" dirty="0"/>
          </a:p>
          <a:p>
            <a:r>
              <a:rPr lang="es-ES" sz="2400" b="1" dirty="0">
                <a:solidFill>
                  <a:srgbClr val="003399"/>
                </a:solidFill>
              </a:rPr>
              <a:t>Características:</a:t>
            </a:r>
          </a:p>
          <a:p>
            <a:pPr>
              <a:buFont typeface="Arial" panose="020B0604020202020204" pitchFamily="34" charset="0"/>
              <a:buChar char="•"/>
            </a:pPr>
            <a:r>
              <a:rPr lang="es-ES" sz="2000" dirty="0"/>
              <a:t>Sin subordinación.</a:t>
            </a:r>
          </a:p>
          <a:p>
            <a:pPr>
              <a:buFont typeface="Arial" panose="020B0604020202020204" pitchFamily="34" charset="0"/>
              <a:buChar char="•"/>
            </a:pPr>
            <a:r>
              <a:rPr lang="es-ES" sz="2000" dirty="0"/>
              <a:t>Sin horario.</a:t>
            </a:r>
          </a:p>
          <a:p>
            <a:pPr>
              <a:buFont typeface="Arial" panose="020B0604020202020204" pitchFamily="34" charset="0"/>
              <a:buChar char="•"/>
            </a:pPr>
            <a:r>
              <a:rPr lang="es-ES" sz="2000" dirty="0"/>
              <a:t>Sin continuidad.</a:t>
            </a:r>
          </a:p>
          <a:p>
            <a:pPr>
              <a:buFont typeface="Arial" panose="020B0604020202020204" pitchFamily="34" charset="0"/>
              <a:buChar char="•"/>
            </a:pPr>
            <a:r>
              <a:rPr lang="es-ES" sz="2000" dirty="0"/>
              <a:t>Para labores </a:t>
            </a:r>
            <a:r>
              <a:rPr lang="es-ES" sz="2000" b="1" dirty="0"/>
              <a:t>temporales o especializadas</a:t>
            </a:r>
            <a:r>
              <a:rPr lang="es-ES" sz="2000" dirty="0"/>
              <a:t>.</a:t>
            </a:r>
          </a:p>
          <a:p>
            <a:endParaRPr lang="es-ES" sz="2000" b="1" dirty="0"/>
          </a:p>
          <a:p>
            <a:r>
              <a:rPr lang="es-ES" sz="2400" b="1" dirty="0">
                <a:solidFill>
                  <a:srgbClr val="003399"/>
                </a:solidFill>
              </a:rPr>
              <a:t>En salud, solo debería usarse para:</a:t>
            </a:r>
            <a:endParaRPr lang="es-ES" sz="2400" dirty="0">
              <a:solidFill>
                <a:srgbClr val="003399"/>
              </a:solidFill>
            </a:endParaRPr>
          </a:p>
          <a:p>
            <a:pPr>
              <a:buFont typeface="Arial" panose="020B0604020202020204" pitchFamily="34" charset="0"/>
              <a:buChar char="•"/>
            </a:pPr>
            <a:r>
              <a:rPr lang="es-ES" sz="2000" dirty="0"/>
              <a:t>Cirugías especializadas puntuales</a:t>
            </a:r>
          </a:p>
          <a:p>
            <a:pPr>
              <a:buFont typeface="Arial" panose="020B0604020202020204" pitchFamily="34" charset="0"/>
              <a:buChar char="•"/>
            </a:pPr>
            <a:r>
              <a:rPr lang="es-ES" sz="2000" dirty="0"/>
              <a:t>Asesorías técnicas</a:t>
            </a:r>
          </a:p>
          <a:p>
            <a:pPr>
              <a:buFont typeface="Arial" panose="020B0604020202020204" pitchFamily="34" charset="0"/>
              <a:buChar char="•"/>
            </a:pPr>
            <a:r>
              <a:rPr lang="es-ES" sz="2000" dirty="0"/>
              <a:t>Proyectos específicos</a:t>
            </a:r>
          </a:p>
        </p:txBody>
      </p:sp>
      <p:sp>
        <p:nvSpPr>
          <p:cNvPr id="9" name="CuadroTexto 8">
            <a:extLst>
              <a:ext uri="{FF2B5EF4-FFF2-40B4-BE49-F238E27FC236}">
                <a16:creationId xmlns:a16="http://schemas.microsoft.com/office/drawing/2014/main" id="{D58556D8-6FD0-003C-9F48-8F2EE0F691AE}"/>
              </a:ext>
            </a:extLst>
          </p:cNvPr>
          <p:cNvSpPr txBox="1"/>
          <p:nvPr/>
        </p:nvSpPr>
        <p:spPr>
          <a:xfrm>
            <a:off x="5565058" y="1876302"/>
            <a:ext cx="5042788" cy="1938992"/>
          </a:xfrm>
          <a:prstGeom prst="rect">
            <a:avLst/>
          </a:prstGeom>
          <a:solidFill>
            <a:schemeClr val="accent6">
              <a:lumMod val="20000"/>
              <a:lumOff val="80000"/>
            </a:schemeClr>
          </a:solidFill>
          <a:ln w="38100">
            <a:solidFill>
              <a:srgbClr val="FF0000"/>
            </a:solidFill>
          </a:ln>
          <a:scene3d>
            <a:camera prst="orthographicFront"/>
            <a:lightRig rig="threePt" dir="t"/>
          </a:scene3d>
          <a:sp3d>
            <a:bevelT w="101600" prst="riblet"/>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FF0000"/>
                </a:solidFill>
                <a:effectLst/>
                <a:uLnTx/>
                <a:uFillTx/>
                <a:latin typeface="Calibri" panose="020F0502020204030204"/>
                <a:ea typeface="+mn-ea"/>
                <a:cs typeface="+mn-cs"/>
              </a:rPr>
              <a:t>Prohibido (y sancionable):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srgbClr val="003399"/>
                </a:solidFill>
                <a:effectLst/>
                <a:uLnTx/>
                <a:uFillTx/>
                <a:latin typeface="Calibri" panose="020F0502020204030204"/>
                <a:ea typeface="+mn-ea"/>
                <a:cs typeface="+mn-cs"/>
              </a:rPr>
              <a:t>OPS para turnos.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srgbClr val="003399"/>
                </a:solidFill>
                <a:effectLst/>
                <a:uLnTx/>
                <a:uFillTx/>
                <a:latin typeface="Calibri" panose="020F0502020204030204"/>
                <a:ea typeface="+mn-ea"/>
                <a:cs typeface="+mn-cs"/>
              </a:rPr>
              <a:t>OPS para cargos misionales permanentes.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srgbClr val="003399"/>
                </a:solidFill>
                <a:effectLst/>
                <a:uLnTx/>
                <a:uFillTx/>
                <a:latin typeface="Calibri" panose="020F0502020204030204"/>
                <a:ea typeface="+mn-ea"/>
                <a:cs typeface="+mn-cs"/>
              </a:rPr>
              <a:t>OPS con jefes, horarios y funciones continuas.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3399"/>
                </a:solidFill>
                <a:effectLst/>
                <a:uLnTx/>
                <a:uFillTx/>
                <a:latin typeface="Calibri" panose="020F0502020204030204"/>
                <a:ea typeface="+mn-ea"/>
                <a:cs typeface="+mn-cs"/>
              </a:rPr>
              <a:t>Esto da lugar a contrato realidad.</a:t>
            </a:r>
          </a:p>
        </p:txBody>
      </p:sp>
    </p:spTree>
    <p:extLst>
      <p:ext uri="{BB962C8B-B14F-4D97-AF65-F5344CB8AC3E}">
        <p14:creationId xmlns:p14="http://schemas.microsoft.com/office/powerpoint/2010/main" val="36685118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a:gsLst>
            <a:gs pos="9000">
              <a:srgbClr val="99CC00"/>
            </a:gs>
            <a:gs pos="63000">
              <a:schemeClr val="bg1"/>
            </a:gs>
          </a:gsLst>
          <a:path path="circle">
            <a:fillToRect l="100000" b="100000"/>
          </a:path>
        </a:gra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8013290" y="5855097"/>
            <a:ext cx="3184489" cy="784879"/>
          </a:xfrm>
          <a:prstGeom prst="rect">
            <a:avLst/>
          </a:prstGeom>
        </p:spPr>
      </p:pic>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3"/>
          <a:stretch>
            <a:fillRect/>
          </a:stretch>
        </p:blipFill>
        <p:spPr>
          <a:xfrm rot="10800000">
            <a:off x="-2" y="-1"/>
            <a:ext cx="678425" cy="6858001"/>
          </a:xfrm>
          <a:prstGeom prst="rect">
            <a:avLst/>
          </a:prstGeom>
        </p:spPr>
      </p:pic>
      <p:sp>
        <p:nvSpPr>
          <p:cNvPr id="3" name="CuadroTexto 2">
            <a:extLst>
              <a:ext uri="{FF2B5EF4-FFF2-40B4-BE49-F238E27FC236}">
                <a16:creationId xmlns:a16="http://schemas.microsoft.com/office/drawing/2014/main" id="{9FA936E5-B18E-3B41-90BE-4868A8499843}"/>
              </a:ext>
            </a:extLst>
          </p:cNvPr>
          <p:cNvSpPr txBox="1"/>
          <p:nvPr/>
        </p:nvSpPr>
        <p:spPr>
          <a:xfrm>
            <a:off x="1071716" y="561396"/>
            <a:ext cx="9222658" cy="5262979"/>
          </a:xfrm>
          <a:prstGeom prst="rect">
            <a:avLst/>
          </a:prstGeom>
          <a:noFill/>
        </p:spPr>
        <p:txBody>
          <a:bodyPr wrap="square">
            <a:spAutoFit/>
          </a:bodyPr>
          <a:lstStyle/>
          <a:p>
            <a:r>
              <a:rPr lang="es-ES" sz="2400" b="1" dirty="0">
                <a:solidFill>
                  <a:srgbClr val="003399"/>
                </a:solidFill>
              </a:rPr>
              <a:t>5- Cooperativas de trabajo asociado (CTA) ⚠️ </a:t>
            </a:r>
            <a:r>
              <a:rPr lang="es-ES" sz="2000" dirty="0"/>
              <a:t>Figura </a:t>
            </a:r>
            <a:r>
              <a:rPr lang="es-ES" sz="2000" b="1" dirty="0"/>
              <a:t>fuertemente restringida</a:t>
            </a:r>
            <a:r>
              <a:rPr lang="es-ES" sz="2000" dirty="0"/>
              <a:t>.</a:t>
            </a:r>
          </a:p>
          <a:p>
            <a:endParaRPr lang="es-ES" sz="2000" b="1" dirty="0"/>
          </a:p>
          <a:p>
            <a:r>
              <a:rPr lang="es-ES" sz="2400" b="1" dirty="0">
                <a:solidFill>
                  <a:srgbClr val="003399"/>
                </a:solidFill>
              </a:rPr>
              <a:t>Marco normativo:</a:t>
            </a:r>
          </a:p>
          <a:p>
            <a:pPr>
              <a:buFont typeface="Arial" panose="020B0604020202020204" pitchFamily="34" charset="0"/>
              <a:buChar char="•"/>
            </a:pPr>
            <a:r>
              <a:rPr lang="es-ES" sz="2000" dirty="0"/>
              <a:t>Ley 1233 de 2008</a:t>
            </a:r>
          </a:p>
          <a:p>
            <a:pPr>
              <a:buFont typeface="Arial" panose="020B0604020202020204" pitchFamily="34" charset="0"/>
              <a:buChar char="•"/>
            </a:pPr>
            <a:r>
              <a:rPr lang="es-ES" sz="2000" dirty="0"/>
              <a:t>Decreto 4588 de 2006</a:t>
            </a:r>
          </a:p>
          <a:p>
            <a:endParaRPr lang="es-ES" sz="2000" b="1" dirty="0"/>
          </a:p>
          <a:p>
            <a:r>
              <a:rPr lang="es-ES" sz="2400" b="1" dirty="0">
                <a:solidFill>
                  <a:srgbClr val="003399"/>
                </a:solidFill>
              </a:rPr>
              <a:t>Situación actual:</a:t>
            </a:r>
          </a:p>
          <a:p>
            <a:pPr>
              <a:buFont typeface="Arial" panose="020B0604020202020204" pitchFamily="34" charset="0"/>
              <a:buChar char="•"/>
            </a:pPr>
            <a:r>
              <a:rPr lang="es-ES" sz="2000" dirty="0"/>
              <a:t>No pueden intermediar mano de obra.</a:t>
            </a:r>
          </a:p>
          <a:p>
            <a:pPr>
              <a:buFont typeface="Arial" panose="020B0604020202020204" pitchFamily="34" charset="0"/>
              <a:buChar char="•"/>
            </a:pPr>
            <a:r>
              <a:rPr lang="es-ES" sz="2000" dirty="0"/>
              <a:t>No pueden suministrar personal para funciones misionales permanentes.</a:t>
            </a:r>
          </a:p>
          <a:p>
            <a:pPr>
              <a:buFont typeface="Arial" panose="020B0604020202020204" pitchFamily="34" charset="0"/>
              <a:buChar char="•"/>
            </a:pPr>
            <a:r>
              <a:rPr lang="es-ES" sz="2000" dirty="0"/>
              <a:t>En salud, su uso es </a:t>
            </a:r>
            <a:r>
              <a:rPr lang="es-ES" sz="2000" b="1" dirty="0"/>
              <a:t>altamente cuestionado</a:t>
            </a:r>
            <a:r>
              <a:rPr lang="es-ES" sz="2000" dirty="0"/>
              <a:t>.</a:t>
            </a:r>
          </a:p>
          <a:p>
            <a:endParaRPr lang="es-ES" sz="2000" dirty="0"/>
          </a:p>
          <a:p>
            <a:r>
              <a:rPr lang="es-ES" sz="2400" b="1" dirty="0">
                <a:solidFill>
                  <a:srgbClr val="003399"/>
                </a:solidFill>
              </a:rPr>
              <a:t>Hoy son foco de:</a:t>
            </a:r>
          </a:p>
          <a:p>
            <a:pPr>
              <a:buFont typeface="Arial" panose="020B0604020202020204" pitchFamily="34" charset="0"/>
              <a:buChar char="•"/>
            </a:pPr>
            <a:r>
              <a:rPr lang="es-ES" sz="2000" dirty="0"/>
              <a:t>Ministerio del Trabajo</a:t>
            </a:r>
          </a:p>
          <a:p>
            <a:pPr>
              <a:buFont typeface="Arial" panose="020B0604020202020204" pitchFamily="34" charset="0"/>
              <a:buChar char="•"/>
            </a:pPr>
            <a:r>
              <a:rPr lang="es-ES" sz="2000" dirty="0"/>
              <a:t>Procuraduría</a:t>
            </a:r>
          </a:p>
          <a:p>
            <a:pPr>
              <a:buFont typeface="Arial" panose="020B0604020202020204" pitchFamily="34" charset="0"/>
              <a:buChar char="•"/>
            </a:pPr>
            <a:r>
              <a:rPr lang="es-ES" sz="2000" dirty="0"/>
              <a:t>Jueces laborales</a:t>
            </a:r>
            <a:endParaRPr lang="es-ES" dirty="0"/>
          </a:p>
        </p:txBody>
      </p:sp>
    </p:spTree>
    <p:extLst>
      <p:ext uri="{BB962C8B-B14F-4D97-AF65-F5344CB8AC3E}">
        <p14:creationId xmlns:p14="http://schemas.microsoft.com/office/powerpoint/2010/main" val="27490957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8008374" y="5796947"/>
            <a:ext cx="2821858"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7" name="CuadroTexto 6">
            <a:extLst>
              <a:ext uri="{FF2B5EF4-FFF2-40B4-BE49-F238E27FC236}">
                <a16:creationId xmlns:a16="http://schemas.microsoft.com/office/drawing/2014/main" id="{35B62FFB-3CA5-3615-3894-F3930550B76B}"/>
              </a:ext>
            </a:extLst>
          </p:cNvPr>
          <p:cNvSpPr txBox="1"/>
          <p:nvPr/>
        </p:nvSpPr>
        <p:spPr>
          <a:xfrm>
            <a:off x="993057" y="114436"/>
            <a:ext cx="10776156" cy="830997"/>
          </a:xfrm>
          <a:prstGeom prst="rect">
            <a:avLst/>
          </a:prstGeom>
          <a:noFill/>
        </p:spPr>
        <p:txBody>
          <a:bodyPr wrap="square">
            <a:spAutoFit/>
          </a:bodyPr>
          <a:lstStyle/>
          <a:p>
            <a:pPr algn="ctr"/>
            <a:r>
              <a:rPr lang="es-ES" sz="2400" b="1" dirty="0">
                <a:solidFill>
                  <a:srgbClr val="003399"/>
                </a:solidFill>
              </a:rPr>
              <a:t>los mayores focos de riesgo jurídico para hospitales, clínicas y ESE </a:t>
            </a:r>
          </a:p>
          <a:p>
            <a:pPr algn="ctr"/>
            <a:r>
              <a:rPr lang="es-ES" sz="2400" b="1" dirty="0">
                <a:solidFill>
                  <a:srgbClr val="003399"/>
                </a:solidFill>
              </a:rPr>
              <a:t>tras la Reforma Laboral – Ley 2466 de 2025.</a:t>
            </a:r>
            <a:endParaRPr lang="es-CO" sz="2400" b="1" dirty="0">
              <a:solidFill>
                <a:srgbClr val="003399"/>
              </a:solidFill>
            </a:endParaRPr>
          </a:p>
        </p:txBody>
      </p:sp>
      <p:sp>
        <p:nvSpPr>
          <p:cNvPr id="9" name="CuadroTexto 8">
            <a:extLst>
              <a:ext uri="{FF2B5EF4-FFF2-40B4-BE49-F238E27FC236}">
                <a16:creationId xmlns:a16="http://schemas.microsoft.com/office/drawing/2014/main" id="{DD2C319E-0B31-3B09-7277-CABDA3009920}"/>
              </a:ext>
            </a:extLst>
          </p:cNvPr>
          <p:cNvSpPr txBox="1"/>
          <p:nvPr/>
        </p:nvSpPr>
        <p:spPr>
          <a:xfrm>
            <a:off x="1129480" y="1059243"/>
            <a:ext cx="10294375" cy="707886"/>
          </a:xfrm>
          <a:prstGeom prst="rect">
            <a:avLst/>
          </a:prstGeom>
          <a:noFill/>
        </p:spPr>
        <p:txBody>
          <a:bodyPr wrap="square">
            <a:spAutoFit/>
          </a:bodyPr>
          <a:lstStyle/>
          <a:p>
            <a:pPr algn="ctr"/>
            <a:r>
              <a:rPr lang="es-ES" sz="2000" b="1" dirty="0"/>
              <a:t>Qué cargos SÍ y cuáles NO pueden ser suministrados</a:t>
            </a:r>
            <a:r>
              <a:rPr lang="es-ES" sz="2000" dirty="0"/>
              <a:t> por </a:t>
            </a:r>
            <a:r>
              <a:rPr lang="es-ES" sz="2000" b="1" dirty="0"/>
              <a:t>cooperativas</a:t>
            </a:r>
            <a:r>
              <a:rPr lang="es-ES" sz="2000" dirty="0"/>
              <a:t> y por </a:t>
            </a:r>
            <a:r>
              <a:rPr lang="es-ES" sz="2000" b="1" dirty="0"/>
              <a:t>Empresas de Servicios Temporales (EST)</a:t>
            </a:r>
            <a:r>
              <a:rPr lang="es-ES" sz="2000" dirty="0"/>
              <a:t> en el </a:t>
            </a:r>
            <a:r>
              <a:rPr lang="es-ES" sz="2000" b="1" dirty="0"/>
              <a:t>sector salud</a:t>
            </a:r>
            <a:endParaRPr lang="es-CO" sz="2000" dirty="0"/>
          </a:p>
        </p:txBody>
      </p:sp>
      <p:sp>
        <p:nvSpPr>
          <p:cNvPr id="11" name="CuadroTexto 10">
            <a:extLst>
              <a:ext uri="{FF2B5EF4-FFF2-40B4-BE49-F238E27FC236}">
                <a16:creationId xmlns:a16="http://schemas.microsoft.com/office/drawing/2014/main" id="{8E7A8EEF-5EF5-9837-7C4A-24D216BBE322}"/>
              </a:ext>
            </a:extLst>
          </p:cNvPr>
          <p:cNvSpPr txBox="1"/>
          <p:nvPr/>
        </p:nvSpPr>
        <p:spPr>
          <a:xfrm>
            <a:off x="1129480" y="1819384"/>
            <a:ext cx="10022758" cy="4739759"/>
          </a:xfrm>
          <a:prstGeom prst="rect">
            <a:avLst/>
          </a:prstGeom>
          <a:noFill/>
        </p:spPr>
        <p:txBody>
          <a:bodyPr wrap="square">
            <a:spAutoFit/>
          </a:bodyPr>
          <a:lstStyle/>
          <a:p>
            <a:r>
              <a:rPr lang="es-ES" sz="2000" b="1" dirty="0"/>
              <a:t>1- Cooperativas de Trabajo Asociado (CTA) – Sector Salud Regla general (muy importante)</a:t>
            </a:r>
          </a:p>
          <a:p>
            <a:r>
              <a:rPr lang="es-ES" sz="2000" b="1" dirty="0">
                <a:solidFill>
                  <a:srgbClr val="003399"/>
                </a:solidFill>
              </a:rPr>
              <a:t>Las cooperativas NO pueden suministrar personal para cubrir cargos misionales permanentes ni operar como intermediarias laborales.</a:t>
            </a:r>
          </a:p>
          <a:p>
            <a:endParaRPr lang="es-ES" sz="2000" b="1" dirty="0"/>
          </a:p>
          <a:p>
            <a:r>
              <a:rPr lang="es-ES" sz="2000" b="1" dirty="0"/>
              <a:t>Normas clave:</a:t>
            </a:r>
            <a:endParaRPr lang="es-ES" sz="2000" dirty="0"/>
          </a:p>
          <a:p>
            <a:pPr>
              <a:buFont typeface="Arial" panose="020B0604020202020204" pitchFamily="34" charset="0"/>
              <a:buChar char="•"/>
            </a:pPr>
            <a:r>
              <a:rPr lang="es-ES" sz="2000" dirty="0"/>
              <a:t>Decreto 4588 de 2006</a:t>
            </a:r>
          </a:p>
          <a:p>
            <a:pPr>
              <a:buFont typeface="Arial" panose="020B0604020202020204" pitchFamily="34" charset="0"/>
              <a:buChar char="•"/>
            </a:pPr>
            <a:r>
              <a:rPr lang="es-ES" sz="2000" dirty="0"/>
              <a:t>Ley 1233 de 2008</a:t>
            </a:r>
          </a:p>
          <a:p>
            <a:pPr>
              <a:buFont typeface="Arial" panose="020B0604020202020204" pitchFamily="34" charset="0"/>
              <a:buChar char="•"/>
            </a:pPr>
            <a:r>
              <a:rPr lang="es-ES" sz="2000" dirty="0"/>
              <a:t>Jurisprudencia Corte Constitucional y Consejo de Estado</a:t>
            </a:r>
          </a:p>
          <a:p>
            <a:r>
              <a:rPr lang="es-ES" sz="2000" b="1" dirty="0"/>
              <a:t>Si la cooperativa:</a:t>
            </a:r>
          </a:p>
          <a:p>
            <a:pPr>
              <a:buFont typeface="Arial" panose="020B0604020202020204" pitchFamily="34" charset="0"/>
              <a:buChar char="•"/>
            </a:pPr>
            <a:r>
              <a:rPr lang="es-ES" sz="2000" dirty="0"/>
              <a:t>asigna turnos,</a:t>
            </a:r>
          </a:p>
          <a:p>
            <a:pPr>
              <a:buFont typeface="Arial" panose="020B0604020202020204" pitchFamily="34" charset="0"/>
              <a:buChar char="•"/>
            </a:pPr>
            <a:r>
              <a:rPr lang="es-ES" sz="2000" dirty="0"/>
              <a:t>controla horarios,</a:t>
            </a:r>
          </a:p>
          <a:p>
            <a:pPr>
              <a:buFont typeface="Arial" panose="020B0604020202020204" pitchFamily="34" charset="0"/>
              <a:buChar char="•"/>
            </a:pPr>
            <a:r>
              <a:rPr lang="es-ES" sz="2000" dirty="0"/>
              <a:t>reemplaza nómina,</a:t>
            </a:r>
          </a:p>
          <a:p>
            <a:pPr>
              <a:buFont typeface="Arial" panose="020B0604020202020204" pitchFamily="34" charset="0"/>
              <a:buChar char="•"/>
            </a:pPr>
            <a:r>
              <a:rPr lang="es-ES" sz="2000" dirty="0"/>
              <a:t>recibe órdenes del hospital.</a:t>
            </a:r>
            <a:r>
              <a:rPr lang="es-ES" dirty="0"/>
              <a:t> </a:t>
            </a:r>
          </a:p>
          <a:p>
            <a:pPr>
              <a:buFont typeface="Arial" panose="020B0604020202020204" pitchFamily="34" charset="0"/>
              <a:buChar char="•"/>
            </a:pPr>
            <a:endParaRPr lang="es-ES" dirty="0"/>
          </a:p>
          <a:p>
            <a:r>
              <a:rPr lang="es-ES" sz="2400" b="1" dirty="0">
                <a:solidFill>
                  <a:srgbClr val="003399"/>
                </a:solidFill>
                <a:effectLst>
                  <a:outerShdw blurRad="38100" dist="38100" dir="2700000" algn="tl">
                    <a:srgbClr val="000000">
                      <a:alpha val="43137"/>
                    </a:srgbClr>
                  </a:outerShdw>
                </a:effectLst>
              </a:rPr>
              <a:t>se presume intermediación ilegal.</a:t>
            </a:r>
          </a:p>
        </p:txBody>
      </p:sp>
    </p:spTree>
    <p:extLst>
      <p:ext uri="{BB962C8B-B14F-4D97-AF65-F5344CB8AC3E}">
        <p14:creationId xmlns:p14="http://schemas.microsoft.com/office/powerpoint/2010/main" val="4995977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8008374" y="5796947"/>
            <a:ext cx="2821858"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7" name="CuadroTexto 6">
            <a:extLst>
              <a:ext uri="{FF2B5EF4-FFF2-40B4-BE49-F238E27FC236}">
                <a16:creationId xmlns:a16="http://schemas.microsoft.com/office/drawing/2014/main" id="{35B62FFB-3CA5-3615-3894-F3930550B76B}"/>
              </a:ext>
            </a:extLst>
          </p:cNvPr>
          <p:cNvSpPr txBox="1"/>
          <p:nvPr/>
        </p:nvSpPr>
        <p:spPr>
          <a:xfrm>
            <a:off x="993057" y="114436"/>
            <a:ext cx="10776156" cy="830997"/>
          </a:xfrm>
          <a:prstGeom prst="rect">
            <a:avLst/>
          </a:prstGeom>
          <a:noFill/>
        </p:spPr>
        <p:txBody>
          <a:bodyPr wrap="square">
            <a:spAutoFit/>
          </a:bodyPr>
          <a:lstStyle/>
          <a:p>
            <a:pPr algn="ctr"/>
            <a:r>
              <a:rPr lang="es-ES" sz="2400" b="1" dirty="0">
                <a:solidFill>
                  <a:srgbClr val="003399"/>
                </a:solidFill>
              </a:rPr>
              <a:t>los mayores focos de riesgo jurídico para hospitales, clínicas y ESE </a:t>
            </a:r>
          </a:p>
          <a:p>
            <a:pPr algn="ctr"/>
            <a:r>
              <a:rPr lang="es-ES" sz="2400" b="1" dirty="0">
                <a:solidFill>
                  <a:srgbClr val="003399"/>
                </a:solidFill>
              </a:rPr>
              <a:t>tras la Reforma Laboral – Ley 2466 de 2025.</a:t>
            </a:r>
            <a:endParaRPr lang="es-CO" sz="2400" b="1" dirty="0">
              <a:solidFill>
                <a:srgbClr val="003399"/>
              </a:solidFill>
            </a:endParaRPr>
          </a:p>
        </p:txBody>
      </p:sp>
      <p:sp>
        <p:nvSpPr>
          <p:cNvPr id="4" name="CuadroTexto 3">
            <a:extLst>
              <a:ext uri="{FF2B5EF4-FFF2-40B4-BE49-F238E27FC236}">
                <a16:creationId xmlns:a16="http://schemas.microsoft.com/office/drawing/2014/main" id="{90EE6EB8-B5DA-D43B-8B22-0201A36ECE40}"/>
              </a:ext>
            </a:extLst>
          </p:cNvPr>
          <p:cNvSpPr txBox="1"/>
          <p:nvPr/>
        </p:nvSpPr>
        <p:spPr>
          <a:xfrm>
            <a:off x="1101212" y="1308647"/>
            <a:ext cx="10019071" cy="4401205"/>
          </a:xfrm>
          <a:prstGeom prst="rect">
            <a:avLst/>
          </a:prstGeom>
          <a:noFill/>
        </p:spPr>
        <p:txBody>
          <a:bodyPr wrap="square">
            <a:spAutoFit/>
          </a:bodyPr>
          <a:lstStyle/>
          <a:p>
            <a:r>
              <a:rPr lang="es-ES" sz="2000" b="1" dirty="0"/>
              <a:t>¿Qué cargos puede suministrar una cooperativa? (muy restringido)</a:t>
            </a:r>
          </a:p>
          <a:p>
            <a:r>
              <a:rPr lang="es-ES" sz="2000" dirty="0"/>
              <a:t>Solo </a:t>
            </a:r>
            <a:r>
              <a:rPr lang="es-ES" sz="2000" b="1" dirty="0"/>
              <a:t>servicios autónomos</a:t>
            </a:r>
            <a:r>
              <a:rPr lang="es-ES" sz="2000" dirty="0"/>
              <a:t>, </a:t>
            </a:r>
            <a:r>
              <a:rPr lang="es-ES" sz="2000" b="1" dirty="0"/>
              <a:t>sin subordinación</a:t>
            </a:r>
            <a:r>
              <a:rPr lang="es-ES" sz="2000" dirty="0"/>
              <a:t>, </a:t>
            </a:r>
            <a:r>
              <a:rPr lang="es-ES" sz="2000" b="1" dirty="0"/>
              <a:t>por resultados</a:t>
            </a:r>
            <a:r>
              <a:rPr lang="es-ES" sz="2000" dirty="0"/>
              <a:t>, por ejemplo:</a:t>
            </a:r>
          </a:p>
          <a:p>
            <a:endParaRPr lang="es-ES" sz="2000" dirty="0"/>
          </a:p>
          <a:p>
            <a:pPr marL="342900" indent="-342900">
              <a:buFont typeface="Arial" panose="020B0604020202020204" pitchFamily="34" charset="0"/>
              <a:buChar char="•"/>
            </a:pPr>
            <a:r>
              <a:rPr lang="es-ES" sz="2000" b="1" dirty="0"/>
              <a:t>Servicios permitidos (no cargos)</a:t>
            </a:r>
          </a:p>
          <a:p>
            <a:endParaRPr lang="es-ES" sz="2000" b="1" dirty="0"/>
          </a:p>
          <a:p>
            <a:pPr marL="342900" indent="-342900">
              <a:buClr>
                <a:srgbClr val="99CC00"/>
              </a:buClr>
              <a:buFont typeface="Wingdings" panose="05000000000000000000" pitchFamily="2" charset="2"/>
              <a:buChar char="ü"/>
            </a:pPr>
            <a:r>
              <a:rPr lang="es-ES" sz="2000" dirty="0"/>
              <a:t>Aseo hospitalario integral </a:t>
            </a:r>
            <a:r>
              <a:rPr lang="es-ES" sz="2000" b="1" dirty="0"/>
              <a:t>por contrato de resultados</a:t>
            </a:r>
            <a:endParaRPr lang="es-ES" sz="2000" dirty="0"/>
          </a:p>
          <a:p>
            <a:pPr marL="342900" indent="-342900">
              <a:buClr>
                <a:srgbClr val="99CC00"/>
              </a:buClr>
              <a:buFont typeface="Wingdings" panose="05000000000000000000" pitchFamily="2" charset="2"/>
              <a:buChar char="ü"/>
            </a:pPr>
            <a:r>
              <a:rPr lang="es-ES" sz="2000" dirty="0"/>
              <a:t>Lavandería hospitalaria tercerizada</a:t>
            </a:r>
          </a:p>
          <a:p>
            <a:pPr marL="342900" indent="-342900">
              <a:buClr>
                <a:srgbClr val="99CC00"/>
              </a:buClr>
              <a:buFont typeface="Wingdings" panose="05000000000000000000" pitchFamily="2" charset="2"/>
              <a:buChar char="ü"/>
            </a:pPr>
            <a:r>
              <a:rPr lang="es-ES" sz="2000" dirty="0"/>
              <a:t>Alimentación hospitalaria</a:t>
            </a:r>
          </a:p>
          <a:p>
            <a:pPr marL="342900" indent="-342900">
              <a:buClr>
                <a:srgbClr val="99CC00"/>
              </a:buClr>
              <a:buFont typeface="Wingdings" panose="05000000000000000000" pitchFamily="2" charset="2"/>
              <a:buChar char="ü"/>
            </a:pPr>
            <a:r>
              <a:rPr lang="es-ES" sz="2000" dirty="0"/>
              <a:t>Esterilización de instrumental</a:t>
            </a:r>
          </a:p>
          <a:p>
            <a:pPr marL="342900" indent="-342900">
              <a:buClr>
                <a:srgbClr val="99CC00"/>
              </a:buClr>
              <a:buFont typeface="Wingdings" panose="05000000000000000000" pitchFamily="2" charset="2"/>
              <a:buChar char="ü"/>
            </a:pPr>
            <a:r>
              <a:rPr lang="es-ES" sz="2000" dirty="0"/>
              <a:t>Mantenimiento especializado de equipos biomédicos</a:t>
            </a:r>
          </a:p>
          <a:p>
            <a:pPr marL="342900" indent="-342900">
              <a:buClr>
                <a:srgbClr val="99CC00"/>
              </a:buClr>
              <a:buFont typeface="Wingdings" panose="05000000000000000000" pitchFamily="2" charset="2"/>
              <a:buChar char="ü"/>
            </a:pPr>
            <a:r>
              <a:rPr lang="es-ES" sz="2000" dirty="0"/>
              <a:t>Gestión de residuos hospitalarios</a:t>
            </a:r>
          </a:p>
          <a:p>
            <a:pPr>
              <a:buFont typeface="Arial" panose="020B0604020202020204" pitchFamily="34" charset="0"/>
              <a:buChar char="•"/>
            </a:pPr>
            <a:endParaRPr lang="es-ES" sz="2000" dirty="0"/>
          </a:p>
          <a:p>
            <a:r>
              <a:rPr lang="es-ES" sz="2000" b="1" dirty="0">
                <a:solidFill>
                  <a:srgbClr val="003399"/>
                </a:solidFill>
              </a:rPr>
              <a:t>Clave:</a:t>
            </a:r>
            <a:br>
              <a:rPr lang="es-ES" sz="2000" dirty="0"/>
            </a:br>
            <a:r>
              <a:rPr lang="es-ES" sz="2000" b="1" dirty="0">
                <a:solidFill>
                  <a:srgbClr val="003399"/>
                </a:solidFill>
              </a:rPr>
              <a:t>La cooperativa no suministra personas, sino un servicio completo con autonomía técnica.</a:t>
            </a:r>
          </a:p>
        </p:txBody>
      </p:sp>
    </p:spTree>
    <p:extLst>
      <p:ext uri="{BB962C8B-B14F-4D97-AF65-F5344CB8AC3E}">
        <p14:creationId xmlns:p14="http://schemas.microsoft.com/office/powerpoint/2010/main" val="13976303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8013290" y="5855097"/>
            <a:ext cx="3184489" cy="784879"/>
          </a:xfrm>
          <a:prstGeom prst="rect">
            <a:avLst/>
          </a:prstGeom>
        </p:spPr>
      </p:pic>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3"/>
          <a:stretch>
            <a:fillRect/>
          </a:stretch>
        </p:blipFill>
        <p:spPr>
          <a:xfrm rot="10800000">
            <a:off x="-2" y="-1"/>
            <a:ext cx="678425" cy="6858001"/>
          </a:xfrm>
          <a:prstGeom prst="rect">
            <a:avLst/>
          </a:prstGeom>
        </p:spPr>
      </p:pic>
      <p:sp>
        <p:nvSpPr>
          <p:cNvPr id="11" name="CuadroTexto 10">
            <a:extLst>
              <a:ext uri="{FF2B5EF4-FFF2-40B4-BE49-F238E27FC236}">
                <a16:creationId xmlns:a16="http://schemas.microsoft.com/office/drawing/2014/main" id="{2F8BAC34-7558-D263-4BAE-90D693C0ECD8}"/>
              </a:ext>
            </a:extLst>
          </p:cNvPr>
          <p:cNvSpPr txBox="1"/>
          <p:nvPr/>
        </p:nvSpPr>
        <p:spPr>
          <a:xfrm>
            <a:off x="886063" y="142957"/>
            <a:ext cx="7323871" cy="4524315"/>
          </a:xfrm>
          <a:prstGeom prst="rect">
            <a:avLst/>
          </a:prstGeom>
          <a:noFill/>
        </p:spPr>
        <p:txBody>
          <a:bodyPr wrap="square">
            <a:spAutoFit/>
          </a:bodyPr>
          <a:lstStyle/>
          <a:p>
            <a:r>
              <a:rPr lang="es-ES" sz="2400" b="1" dirty="0">
                <a:solidFill>
                  <a:srgbClr val="003399"/>
                </a:solidFill>
              </a:rPr>
              <a:t>6. Empresas de Servicios Temporales (EST) – Sector Salud</a:t>
            </a:r>
          </a:p>
          <a:p>
            <a:endParaRPr lang="es-ES" sz="2000" b="1" dirty="0">
              <a:solidFill>
                <a:srgbClr val="003399"/>
              </a:solidFill>
            </a:endParaRPr>
          </a:p>
          <a:p>
            <a:r>
              <a:rPr lang="es-ES" sz="2400" b="1" dirty="0">
                <a:solidFill>
                  <a:srgbClr val="003399"/>
                </a:solidFill>
              </a:rPr>
              <a:t>Regla general</a:t>
            </a:r>
          </a:p>
          <a:p>
            <a:r>
              <a:rPr lang="es-ES" dirty="0"/>
              <a:t>Las EST SÍ pueden suministrar trabajadores, pero solo de forma temporal y excepcional.</a:t>
            </a:r>
          </a:p>
          <a:p>
            <a:endParaRPr lang="es-ES" dirty="0"/>
          </a:p>
          <a:p>
            <a:r>
              <a:rPr lang="es-ES" sz="2400" b="1" dirty="0">
                <a:solidFill>
                  <a:srgbClr val="003399"/>
                </a:solidFill>
              </a:rPr>
              <a:t>Personal asistencial (solo en eventos temporales)</a:t>
            </a:r>
          </a:p>
          <a:p>
            <a:pPr>
              <a:buFont typeface="Arial" panose="020B0604020202020204" pitchFamily="34" charset="0"/>
              <a:buChar char="•"/>
            </a:pPr>
            <a:r>
              <a:rPr lang="es-ES" sz="2000" dirty="0"/>
              <a:t>Médicos generales (reemplazos)</a:t>
            </a:r>
          </a:p>
          <a:p>
            <a:pPr>
              <a:buFont typeface="Arial" panose="020B0604020202020204" pitchFamily="34" charset="0"/>
              <a:buChar char="•"/>
            </a:pPr>
            <a:r>
              <a:rPr lang="es-ES" sz="2000" dirty="0"/>
              <a:t>Enfermeras profesionales</a:t>
            </a:r>
          </a:p>
          <a:p>
            <a:pPr>
              <a:buFont typeface="Arial" panose="020B0604020202020204" pitchFamily="34" charset="0"/>
              <a:buChar char="•"/>
            </a:pPr>
            <a:r>
              <a:rPr lang="es-ES" sz="2000" dirty="0"/>
              <a:t>Auxiliares de enfermería</a:t>
            </a:r>
          </a:p>
          <a:p>
            <a:pPr>
              <a:buFont typeface="Arial" panose="020B0604020202020204" pitchFamily="34" charset="0"/>
              <a:buChar char="•"/>
            </a:pPr>
            <a:r>
              <a:rPr lang="es-ES" sz="2000" dirty="0"/>
              <a:t>Terapeutas</a:t>
            </a:r>
          </a:p>
          <a:p>
            <a:pPr>
              <a:buFont typeface="Arial" panose="020B0604020202020204" pitchFamily="34" charset="0"/>
              <a:buChar char="•"/>
            </a:pPr>
            <a:r>
              <a:rPr lang="es-ES" sz="2000" dirty="0"/>
              <a:t>Bacteriólogos</a:t>
            </a:r>
          </a:p>
          <a:p>
            <a:endParaRPr lang="es-ES" dirty="0"/>
          </a:p>
        </p:txBody>
      </p:sp>
      <p:sp>
        <p:nvSpPr>
          <p:cNvPr id="13" name="CuadroTexto 12">
            <a:extLst>
              <a:ext uri="{FF2B5EF4-FFF2-40B4-BE49-F238E27FC236}">
                <a16:creationId xmlns:a16="http://schemas.microsoft.com/office/drawing/2014/main" id="{D45011E2-E860-807B-CD51-596154CAF210}"/>
              </a:ext>
            </a:extLst>
          </p:cNvPr>
          <p:cNvSpPr txBox="1"/>
          <p:nvPr/>
        </p:nvSpPr>
        <p:spPr>
          <a:xfrm>
            <a:off x="886063" y="4270096"/>
            <a:ext cx="6635614" cy="2369880"/>
          </a:xfrm>
          <a:prstGeom prst="rect">
            <a:avLst/>
          </a:prstGeom>
          <a:noFill/>
        </p:spPr>
        <p:txBody>
          <a:bodyPr wrap="square">
            <a:spAutoFit/>
          </a:bodyPr>
          <a:lstStyle/>
          <a:p>
            <a:r>
              <a:rPr lang="es-ES" sz="2400" b="1" dirty="0">
                <a:solidFill>
                  <a:srgbClr val="003399"/>
                </a:solidFill>
              </a:rPr>
              <a:t>Personal administrativo y operativo</a:t>
            </a:r>
          </a:p>
          <a:p>
            <a:pPr>
              <a:buFont typeface="Arial" panose="020B0604020202020204" pitchFamily="34" charset="0"/>
              <a:buChar char="•"/>
            </a:pPr>
            <a:r>
              <a:rPr lang="es-ES" sz="2000" dirty="0"/>
              <a:t>Facturación</a:t>
            </a:r>
          </a:p>
          <a:p>
            <a:pPr>
              <a:buFont typeface="Arial" panose="020B0604020202020204" pitchFamily="34" charset="0"/>
              <a:buChar char="•"/>
            </a:pPr>
            <a:r>
              <a:rPr lang="es-ES" sz="2000" dirty="0"/>
              <a:t>Archivo</a:t>
            </a:r>
          </a:p>
          <a:p>
            <a:pPr>
              <a:buFont typeface="Arial" panose="020B0604020202020204" pitchFamily="34" charset="0"/>
              <a:buChar char="•"/>
            </a:pPr>
            <a:r>
              <a:rPr lang="es-ES" sz="2000" dirty="0"/>
              <a:t>Admisiones</a:t>
            </a:r>
          </a:p>
          <a:p>
            <a:pPr>
              <a:buFont typeface="Arial" panose="020B0604020202020204" pitchFamily="34" charset="0"/>
              <a:buChar char="•"/>
            </a:pPr>
            <a:r>
              <a:rPr lang="es-ES" sz="2000" dirty="0"/>
              <a:t>Camilleros</a:t>
            </a:r>
          </a:p>
          <a:p>
            <a:pPr>
              <a:buFont typeface="Arial" panose="020B0604020202020204" pitchFamily="34" charset="0"/>
              <a:buChar char="•"/>
            </a:pPr>
            <a:r>
              <a:rPr lang="es-ES" sz="2000" dirty="0"/>
              <a:t>Conductores</a:t>
            </a:r>
          </a:p>
          <a:p>
            <a:r>
              <a:rPr lang="es-ES" sz="2400" b="1" dirty="0">
                <a:solidFill>
                  <a:srgbClr val="003399"/>
                </a:solidFill>
              </a:rPr>
              <a:t>Siempre que exista causa temporal demostrable</a:t>
            </a:r>
            <a:r>
              <a:rPr lang="es-ES" sz="2000" b="1" dirty="0"/>
              <a:t>.</a:t>
            </a:r>
            <a:endParaRPr lang="es-ES" sz="2000" dirty="0"/>
          </a:p>
        </p:txBody>
      </p:sp>
      <p:sp>
        <p:nvSpPr>
          <p:cNvPr id="15" name="CuadroTexto 14">
            <a:extLst>
              <a:ext uri="{FF2B5EF4-FFF2-40B4-BE49-F238E27FC236}">
                <a16:creationId xmlns:a16="http://schemas.microsoft.com/office/drawing/2014/main" id="{EAE0F6B8-6CEF-25F3-72A0-679AE2855193}"/>
              </a:ext>
            </a:extLst>
          </p:cNvPr>
          <p:cNvSpPr txBox="1"/>
          <p:nvPr/>
        </p:nvSpPr>
        <p:spPr>
          <a:xfrm>
            <a:off x="6969190" y="2949763"/>
            <a:ext cx="4110601" cy="1631216"/>
          </a:xfrm>
          <a:prstGeom prst="rect">
            <a:avLst/>
          </a:prstGeom>
          <a:solidFill>
            <a:schemeClr val="accent6">
              <a:lumMod val="20000"/>
              <a:lumOff val="80000"/>
            </a:schemeClr>
          </a:solidFill>
          <a:ln w="28575">
            <a:solidFill>
              <a:srgbClr val="003399"/>
            </a:solidFill>
          </a:ln>
          <a:scene3d>
            <a:camera prst="orthographicFront"/>
            <a:lightRig rig="threePt" dir="t"/>
          </a:scene3d>
          <a:sp3d>
            <a:bevelT w="114300" prst="artDeco"/>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3399"/>
                </a:solidFill>
                <a:effectLst/>
                <a:uLnTx/>
                <a:uFillTx/>
                <a:latin typeface="Calibri" panose="020F0502020204030204"/>
                <a:ea typeface="+mn-ea"/>
                <a:cs typeface="+mn-cs"/>
              </a:rPr>
              <a:t>Normas clave: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Ley 50 de 1990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3399"/>
                </a:solidFill>
                <a:effectLst/>
                <a:uLnTx/>
                <a:uFillTx/>
                <a:latin typeface="Calibri" panose="020F0502020204030204"/>
                <a:ea typeface="+mn-ea"/>
                <a:cs typeface="+mn-cs"/>
              </a:rPr>
              <a:t>Decreto 4369 de 2006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3399"/>
                </a:solidFill>
                <a:effectLst/>
                <a:uLnTx/>
                <a:uFillTx/>
                <a:latin typeface="Calibri" panose="020F0502020204030204"/>
                <a:ea typeface="+mn-ea"/>
                <a:cs typeface="+mn-cs"/>
              </a:rPr>
              <a:t>Reforma Laboral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3399"/>
                </a:solidFill>
                <a:effectLst/>
                <a:uLnTx/>
                <a:uFillTx/>
                <a:latin typeface="Calibri" panose="020F0502020204030204"/>
                <a:ea typeface="+mn-ea"/>
                <a:cs typeface="+mn-cs"/>
              </a:rPr>
              <a:t>Ley 2466 de 2025 (control reforzado)</a:t>
            </a:r>
            <a:endParaRPr kumimoji="0" lang="es-ES" sz="1800" b="1" i="0" u="none" strike="noStrike" kern="1200" cap="none" spc="0" normalizeH="0" baseline="0" noProof="0" dirty="0">
              <a:ln>
                <a:noFill/>
              </a:ln>
              <a:solidFill>
                <a:srgbClr val="00339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9035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8013290" y="5855097"/>
            <a:ext cx="3184489" cy="784879"/>
          </a:xfrm>
          <a:prstGeom prst="rect">
            <a:avLst/>
          </a:prstGeom>
        </p:spPr>
      </p:pic>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287432" y="-1"/>
            <a:ext cx="904568"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3"/>
          <a:stretch>
            <a:fillRect/>
          </a:stretch>
        </p:blipFill>
        <p:spPr>
          <a:xfrm rot="10800000">
            <a:off x="-2" y="-1"/>
            <a:ext cx="678425" cy="6858001"/>
          </a:xfrm>
          <a:prstGeom prst="rect">
            <a:avLst/>
          </a:prstGeom>
        </p:spPr>
      </p:pic>
      <p:sp>
        <p:nvSpPr>
          <p:cNvPr id="15" name="CuadroTexto 14">
            <a:extLst>
              <a:ext uri="{FF2B5EF4-FFF2-40B4-BE49-F238E27FC236}">
                <a16:creationId xmlns:a16="http://schemas.microsoft.com/office/drawing/2014/main" id="{EAE0F6B8-6CEF-25F3-72A0-679AE2855193}"/>
              </a:ext>
            </a:extLst>
          </p:cNvPr>
          <p:cNvSpPr txBox="1"/>
          <p:nvPr/>
        </p:nvSpPr>
        <p:spPr>
          <a:xfrm>
            <a:off x="6536573" y="2690334"/>
            <a:ext cx="3925666" cy="1477328"/>
          </a:xfrm>
          <a:prstGeom prst="rect">
            <a:avLst/>
          </a:prstGeom>
          <a:solidFill>
            <a:schemeClr val="accent6">
              <a:lumMod val="20000"/>
              <a:lumOff val="80000"/>
            </a:schemeClr>
          </a:solidFill>
          <a:ln w="28575">
            <a:solidFill>
              <a:schemeClr val="accent6">
                <a:lumMod val="75000"/>
              </a:schemeClr>
            </a:solidFill>
          </a:ln>
          <a:scene3d>
            <a:camera prst="orthographicFront"/>
            <a:lightRig rig="threePt" dir="t"/>
          </a:scene3d>
          <a:sp3d>
            <a:bevelT w="114300" prst="artDeco"/>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i="0" u="none" strike="noStrike" kern="1200" cap="none" spc="0" normalizeH="0" baseline="0" noProof="0" dirty="0">
                <a:ln>
                  <a:noFill/>
                </a:ln>
                <a:solidFill>
                  <a:prstClr val="black"/>
                </a:solidFill>
                <a:effectLst/>
                <a:uLnTx/>
                <a:uFillTx/>
                <a:latin typeface="Calibri" panose="020F0502020204030204"/>
                <a:ea typeface="+mn-ea"/>
                <a:cs typeface="+mn-cs"/>
              </a:rPr>
              <a:t>Normas clave: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Ley 50 de 1990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Decreto 4369 de 2006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Reforma Laboral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Ley 2466 de 2025 (control reforzado)</a:t>
            </a:r>
          </a:p>
        </p:txBody>
      </p:sp>
      <p:sp>
        <p:nvSpPr>
          <p:cNvPr id="3" name="CuadroTexto 2">
            <a:extLst>
              <a:ext uri="{FF2B5EF4-FFF2-40B4-BE49-F238E27FC236}">
                <a16:creationId xmlns:a16="http://schemas.microsoft.com/office/drawing/2014/main" id="{4C6C40F2-00BD-0EF7-8B72-4BE43516F5BF}"/>
              </a:ext>
            </a:extLst>
          </p:cNvPr>
          <p:cNvSpPr txBox="1"/>
          <p:nvPr/>
        </p:nvSpPr>
        <p:spPr>
          <a:xfrm>
            <a:off x="1120156" y="479985"/>
            <a:ext cx="10167275" cy="5693866"/>
          </a:xfrm>
          <a:prstGeom prst="rect">
            <a:avLst/>
          </a:prstGeom>
          <a:noFill/>
        </p:spPr>
        <p:txBody>
          <a:bodyPr wrap="square">
            <a:spAutoFit/>
          </a:bodyPr>
          <a:lstStyle/>
          <a:p>
            <a:r>
              <a:rPr lang="es-ES" sz="2400" b="1" dirty="0">
                <a:solidFill>
                  <a:schemeClr val="accent5">
                    <a:lumMod val="50000"/>
                  </a:schemeClr>
                </a:solidFill>
              </a:rPr>
              <a:t>Causas válidas para usar EST</a:t>
            </a:r>
            <a:r>
              <a:rPr lang="es-ES" sz="2400" b="1" dirty="0"/>
              <a:t> </a:t>
            </a:r>
          </a:p>
          <a:p>
            <a:endParaRPr lang="es-ES" dirty="0"/>
          </a:p>
          <a:p>
            <a:r>
              <a:rPr lang="es-ES" sz="2400" b="1" dirty="0">
                <a:solidFill>
                  <a:srgbClr val="003399"/>
                </a:solidFill>
              </a:rPr>
              <a:t>Reemplazo por licencia (maternidad, incapacidad, vacaciones)</a:t>
            </a:r>
          </a:p>
          <a:p>
            <a:endParaRPr lang="es-ES" dirty="0"/>
          </a:p>
          <a:p>
            <a:pPr marL="285750" indent="-285750">
              <a:buClr>
                <a:schemeClr val="accent5">
                  <a:lumMod val="50000"/>
                </a:schemeClr>
              </a:buClr>
              <a:buFont typeface="Wingdings" panose="05000000000000000000" pitchFamily="2" charset="2"/>
              <a:buChar char="q"/>
            </a:pPr>
            <a:r>
              <a:rPr lang="es-ES" sz="2000" dirty="0"/>
              <a:t>Incremento ocasional de demanda (pico epidemiológico)</a:t>
            </a:r>
          </a:p>
          <a:p>
            <a:pPr marL="285750" indent="-285750">
              <a:buFont typeface="Wingdings" panose="05000000000000000000" pitchFamily="2" charset="2"/>
              <a:buChar char="q"/>
            </a:pPr>
            <a:r>
              <a:rPr lang="es-ES" sz="2000" dirty="0"/>
              <a:t>Proyecto temporal o apertura transitoria de servicios</a:t>
            </a:r>
          </a:p>
          <a:p>
            <a:endParaRPr lang="es-ES" sz="2000" dirty="0"/>
          </a:p>
          <a:p>
            <a:pPr marL="285750" indent="-285750">
              <a:buClr>
                <a:srgbClr val="003399"/>
              </a:buClr>
              <a:buFont typeface="Wingdings" panose="05000000000000000000" pitchFamily="2" charset="2"/>
              <a:buChar char="q"/>
            </a:pPr>
            <a:r>
              <a:rPr lang="es-ES" sz="2000" dirty="0"/>
              <a:t>Cargos NO permitidos para EST</a:t>
            </a:r>
          </a:p>
          <a:p>
            <a:pPr marL="285750" indent="-285750">
              <a:buClr>
                <a:srgbClr val="003399"/>
              </a:buClr>
              <a:buFont typeface="Wingdings" panose="05000000000000000000" pitchFamily="2" charset="2"/>
              <a:buChar char="q"/>
            </a:pPr>
            <a:r>
              <a:rPr lang="es-ES" sz="2000" dirty="0"/>
              <a:t>Cargos estructurales permanentes</a:t>
            </a:r>
          </a:p>
          <a:p>
            <a:pPr marL="285750" indent="-285750">
              <a:buClr>
                <a:srgbClr val="003399"/>
              </a:buClr>
              <a:buFont typeface="Wingdings" panose="05000000000000000000" pitchFamily="2" charset="2"/>
              <a:buChar char="q"/>
            </a:pPr>
            <a:r>
              <a:rPr lang="es-ES" sz="2000" dirty="0"/>
              <a:t>Planta básica del hospital</a:t>
            </a:r>
          </a:p>
          <a:p>
            <a:pPr marL="285750" indent="-285750">
              <a:buClr>
                <a:srgbClr val="003399"/>
              </a:buClr>
              <a:buFont typeface="Wingdings" panose="05000000000000000000" pitchFamily="2" charset="2"/>
              <a:buChar char="q"/>
            </a:pPr>
            <a:r>
              <a:rPr lang="es-ES" sz="2000" dirty="0"/>
              <a:t>Turnos continuos e indefinidos</a:t>
            </a:r>
          </a:p>
          <a:p>
            <a:pPr marL="285750" indent="-285750">
              <a:buClr>
                <a:srgbClr val="003399"/>
              </a:buClr>
              <a:buFont typeface="Wingdings" panose="05000000000000000000" pitchFamily="2" charset="2"/>
              <a:buChar char="q"/>
            </a:pPr>
            <a:r>
              <a:rPr lang="es-ES" sz="2000" dirty="0"/>
              <a:t>Déficit histórico de personal</a:t>
            </a:r>
          </a:p>
          <a:p>
            <a:endParaRPr lang="es-ES" dirty="0"/>
          </a:p>
          <a:p>
            <a:endParaRPr lang="es-ES" dirty="0"/>
          </a:p>
          <a:p>
            <a:endParaRPr lang="es-ES" dirty="0"/>
          </a:p>
          <a:p>
            <a:endParaRPr lang="es-ES" dirty="0"/>
          </a:p>
          <a:p>
            <a:r>
              <a:rPr lang="es-ES" sz="2000" b="1" dirty="0">
                <a:solidFill>
                  <a:schemeClr val="accent6">
                    <a:lumMod val="75000"/>
                  </a:schemeClr>
                </a:solidFill>
              </a:rPr>
              <a:t>👉 </a:t>
            </a:r>
            <a:r>
              <a:rPr lang="es-ES" sz="2400" b="1" dirty="0">
                <a:solidFill>
                  <a:schemeClr val="accent6">
                    <a:lumMod val="75000"/>
                  </a:schemeClr>
                </a:solidFill>
              </a:rPr>
              <a:t>Si el hospital usa EST para cubrir su operación regular → intermediación ilegal.</a:t>
            </a:r>
            <a:endParaRPr lang="es-CO" sz="2000" b="1" dirty="0">
              <a:solidFill>
                <a:schemeClr val="accent6">
                  <a:lumMod val="75000"/>
                </a:schemeClr>
              </a:solidFill>
            </a:endParaRPr>
          </a:p>
        </p:txBody>
      </p:sp>
    </p:spTree>
    <p:extLst>
      <p:ext uri="{BB962C8B-B14F-4D97-AF65-F5344CB8AC3E}">
        <p14:creationId xmlns:p14="http://schemas.microsoft.com/office/powerpoint/2010/main" val="13681454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flipV="1">
            <a:off x="1" y="0"/>
            <a:ext cx="1297858"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8823567" y="462532"/>
            <a:ext cx="2821858" cy="802274"/>
          </a:xfrm>
          <a:prstGeom prst="rect">
            <a:avLst/>
          </a:prstGeom>
        </p:spPr>
      </p:pic>
      <p:sp>
        <p:nvSpPr>
          <p:cNvPr id="8" name="CuadroTexto 7">
            <a:extLst>
              <a:ext uri="{FF2B5EF4-FFF2-40B4-BE49-F238E27FC236}">
                <a16:creationId xmlns:a16="http://schemas.microsoft.com/office/drawing/2014/main" id="{55C6C39A-E260-1BFD-6FA2-850E93F9C6BA}"/>
              </a:ext>
            </a:extLst>
          </p:cNvPr>
          <p:cNvSpPr txBox="1"/>
          <p:nvPr/>
        </p:nvSpPr>
        <p:spPr>
          <a:xfrm>
            <a:off x="1297860" y="1087414"/>
            <a:ext cx="9861754" cy="5145704"/>
          </a:xfrm>
          <a:prstGeom prst="rect">
            <a:avLst/>
          </a:prstGeom>
          <a:noFill/>
        </p:spPr>
        <p:txBody>
          <a:bodyPr wrap="square">
            <a:spAutoFit/>
          </a:bodyPr>
          <a:lstStyle/>
          <a:p>
            <a:pPr algn="just">
              <a:lnSpc>
                <a:spcPct val="107000"/>
              </a:lnSpc>
              <a:spcAft>
                <a:spcPts val="800"/>
              </a:spcAft>
            </a:pPr>
            <a:r>
              <a:rPr lang="es-CO" b="1" kern="0" dirty="0">
                <a:solidFill>
                  <a:schemeClr val="tx1"/>
                </a:solidFill>
                <a:effectLst/>
                <a:ea typeface="Times New Roman" panose="02020603050405020304" pitchFamily="18" charset="0"/>
                <a:cs typeface="Calibri" panose="020F0502020204030204" pitchFamily="34" charset="0"/>
              </a:rPr>
              <a:t>Regla general</a:t>
            </a:r>
            <a:endParaRPr lang="es-CO" sz="1400" kern="100" dirty="0">
              <a:solidFill>
                <a:schemeClr val="tx1"/>
              </a:solidFill>
              <a:effectLst/>
              <a:ea typeface="Calibri" panose="020F0502020204030204" pitchFamily="34" charset="0"/>
              <a:cs typeface="Times New Roman" panose="02020603050405020304" pitchFamily="18" charset="0"/>
            </a:endParaRPr>
          </a:p>
          <a:p>
            <a:pPr algn="just">
              <a:lnSpc>
                <a:spcPct val="107000"/>
              </a:lnSpc>
              <a:spcAft>
                <a:spcPts val="800"/>
              </a:spcAft>
            </a:pPr>
            <a:r>
              <a:rPr lang="es-CO" kern="0" dirty="0">
                <a:solidFill>
                  <a:schemeClr val="tx1"/>
                </a:solidFill>
                <a:effectLst/>
                <a:ea typeface="Times New Roman" panose="02020603050405020304" pitchFamily="18" charset="0"/>
                <a:cs typeface="Calibri" panose="020F0502020204030204" pitchFamily="34" charset="0"/>
              </a:rPr>
              <a:t>La </a:t>
            </a:r>
            <a:r>
              <a:rPr lang="es-CO" b="1" kern="0" dirty="0">
                <a:solidFill>
                  <a:schemeClr val="tx1"/>
                </a:solidFill>
                <a:effectLst/>
                <a:ea typeface="Times New Roman" panose="02020603050405020304" pitchFamily="18" charset="0"/>
                <a:cs typeface="Calibri" panose="020F0502020204030204" pitchFamily="34" charset="0"/>
              </a:rPr>
              <a:t>Ley 2466 de 2025 NO modifica directamente el régimen legal de los servidores públicos</a:t>
            </a:r>
            <a:r>
              <a:rPr lang="es-CO" kern="0" dirty="0">
                <a:solidFill>
                  <a:schemeClr val="tx1"/>
                </a:solidFill>
                <a:effectLst/>
                <a:ea typeface="Times New Roman" panose="02020603050405020304" pitchFamily="18" charset="0"/>
                <a:cs typeface="Calibri" panose="020F0502020204030204" pitchFamily="34" charset="0"/>
              </a:rPr>
              <a:t>, porque:</a:t>
            </a:r>
            <a:endParaRPr lang="es-CO" sz="1400" kern="100" dirty="0">
              <a:solidFill>
                <a:schemeClr val="tx1"/>
              </a:solidFill>
              <a:effectLst/>
              <a:ea typeface="Calibri" panose="020F0502020204030204" pitchFamily="34" charset="0"/>
              <a:cs typeface="Times New Roman" panose="02020603050405020304" pitchFamily="18" charset="0"/>
            </a:endParaRPr>
          </a:p>
          <a:p>
            <a:pPr lvl="0" algn="just">
              <a:lnSpc>
                <a:spcPct val="107000"/>
              </a:lnSpc>
              <a:buSzPts val="1000"/>
              <a:tabLst>
                <a:tab pos="457200" algn="l"/>
              </a:tabLst>
            </a:pPr>
            <a:r>
              <a:rPr lang="es-CO" kern="0" dirty="0">
                <a:solidFill>
                  <a:schemeClr val="tx1"/>
                </a:solidFill>
                <a:effectLst/>
                <a:ea typeface="Times New Roman" panose="02020603050405020304" pitchFamily="18" charset="0"/>
                <a:cs typeface="Calibri" panose="020F0502020204030204" pitchFamily="34" charset="0"/>
              </a:rPr>
              <a:t>Los </a:t>
            </a:r>
            <a:r>
              <a:rPr lang="es-CO" b="1" kern="0" dirty="0">
                <a:solidFill>
                  <a:schemeClr val="tx1"/>
                </a:solidFill>
                <a:effectLst/>
                <a:ea typeface="Times New Roman" panose="02020603050405020304" pitchFamily="18" charset="0"/>
                <a:cs typeface="Calibri" panose="020F0502020204030204" pitchFamily="34" charset="0"/>
              </a:rPr>
              <a:t>empleados públicos</a:t>
            </a:r>
            <a:r>
              <a:rPr lang="es-CO" kern="0" dirty="0">
                <a:solidFill>
                  <a:schemeClr val="tx1"/>
                </a:solidFill>
                <a:effectLst/>
                <a:ea typeface="Times New Roman" panose="02020603050405020304" pitchFamily="18" charset="0"/>
                <a:cs typeface="Calibri" panose="020F0502020204030204" pitchFamily="34" charset="0"/>
              </a:rPr>
              <a:t> se rigen por:</a:t>
            </a:r>
            <a:endParaRPr lang="es-CO" sz="1400" kern="100" dirty="0">
              <a:solidFill>
                <a:schemeClr val="tx1"/>
              </a:solidFill>
              <a:effectLst/>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s-CO" kern="0" dirty="0">
                <a:solidFill>
                  <a:schemeClr val="tx1"/>
                </a:solidFill>
                <a:effectLst/>
                <a:ea typeface="Times New Roman" panose="02020603050405020304" pitchFamily="18" charset="0"/>
                <a:cs typeface="Calibri" panose="020F0502020204030204" pitchFamily="34" charset="0"/>
              </a:rPr>
              <a:t>Constitución Política (art. 123)</a:t>
            </a:r>
            <a:endParaRPr lang="es-CO" sz="1400" kern="100" dirty="0">
              <a:solidFill>
                <a:schemeClr val="tx1"/>
              </a:solidFill>
              <a:effectLst/>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s-CO" kern="0" dirty="0">
                <a:solidFill>
                  <a:schemeClr val="tx1"/>
                </a:solidFill>
                <a:effectLst/>
                <a:ea typeface="Times New Roman" panose="02020603050405020304" pitchFamily="18" charset="0"/>
                <a:cs typeface="Calibri" panose="020F0502020204030204" pitchFamily="34" charset="0"/>
              </a:rPr>
              <a:t>Ley 909 de 2004</a:t>
            </a:r>
            <a:endParaRPr lang="es-CO" sz="1400" kern="100" dirty="0">
              <a:solidFill>
                <a:schemeClr val="tx1"/>
              </a:solidFill>
              <a:effectLst/>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s-CO" kern="0" dirty="0">
                <a:solidFill>
                  <a:schemeClr val="tx1"/>
                </a:solidFill>
                <a:effectLst/>
                <a:ea typeface="Times New Roman" panose="02020603050405020304" pitchFamily="18" charset="0"/>
                <a:cs typeface="Calibri" panose="020F0502020204030204" pitchFamily="34" charset="0"/>
              </a:rPr>
              <a:t>Decretos de función pública</a:t>
            </a:r>
            <a:endParaRPr lang="es-CO" sz="1400" kern="100" dirty="0">
              <a:solidFill>
                <a:schemeClr val="tx1"/>
              </a:solidFill>
              <a:effectLst/>
              <a:ea typeface="Calibri" panose="020F0502020204030204" pitchFamily="34" charset="0"/>
              <a:cs typeface="Times New Roman" panose="02020603050405020304" pitchFamily="18" charset="0"/>
            </a:endParaRPr>
          </a:p>
          <a:p>
            <a:pPr lvl="0" algn="just">
              <a:lnSpc>
                <a:spcPct val="107000"/>
              </a:lnSpc>
              <a:buSzPts val="1000"/>
              <a:tabLst>
                <a:tab pos="457200" algn="l"/>
              </a:tabLst>
            </a:pPr>
            <a:r>
              <a:rPr lang="es-CO" kern="0" dirty="0">
                <a:solidFill>
                  <a:schemeClr val="tx1"/>
                </a:solidFill>
                <a:effectLst/>
                <a:ea typeface="Times New Roman" panose="02020603050405020304" pitchFamily="18" charset="0"/>
                <a:cs typeface="Calibri" panose="020F0502020204030204" pitchFamily="34" charset="0"/>
              </a:rPr>
              <a:t>Los </a:t>
            </a:r>
            <a:r>
              <a:rPr lang="es-CO" b="1" kern="0" dirty="0">
                <a:solidFill>
                  <a:schemeClr val="tx1"/>
                </a:solidFill>
                <a:effectLst/>
                <a:ea typeface="Times New Roman" panose="02020603050405020304" pitchFamily="18" charset="0"/>
                <a:cs typeface="Calibri" panose="020F0502020204030204" pitchFamily="34" charset="0"/>
              </a:rPr>
              <a:t>trabajadores oficiales</a:t>
            </a:r>
            <a:r>
              <a:rPr lang="es-CO" kern="0" dirty="0">
                <a:solidFill>
                  <a:schemeClr val="tx1"/>
                </a:solidFill>
                <a:effectLst/>
                <a:ea typeface="Times New Roman" panose="02020603050405020304" pitchFamily="18" charset="0"/>
                <a:cs typeface="Calibri" panose="020F0502020204030204" pitchFamily="34" charset="0"/>
              </a:rPr>
              <a:t> se rigen por:</a:t>
            </a:r>
            <a:endParaRPr lang="es-CO" sz="1400" kern="100" dirty="0">
              <a:solidFill>
                <a:schemeClr val="tx1"/>
              </a:solidFill>
              <a:effectLst/>
              <a:ea typeface="Calibri" panose="020F0502020204030204" pitchFamily="34" charset="0"/>
              <a:cs typeface="Times New Roman" panose="02020603050405020304" pitchFamily="18" charset="0"/>
            </a:endParaRPr>
          </a:p>
          <a:p>
            <a:pPr marL="742950" lvl="1" indent="-285750" algn="just">
              <a:lnSpc>
                <a:spcPct val="107000"/>
              </a:lnSpc>
              <a:buSzPts val="1000"/>
              <a:buFont typeface="Courier New" panose="02070309020205020404" pitchFamily="49" charset="0"/>
              <a:buChar char="o"/>
              <a:tabLst>
                <a:tab pos="914400" algn="l"/>
              </a:tabLst>
            </a:pPr>
            <a:r>
              <a:rPr lang="es-CO" kern="0" dirty="0">
                <a:solidFill>
                  <a:schemeClr val="tx1"/>
                </a:solidFill>
                <a:effectLst/>
                <a:ea typeface="Times New Roman" panose="02020603050405020304" pitchFamily="18" charset="0"/>
                <a:cs typeface="Calibri" panose="020F0502020204030204" pitchFamily="34" charset="0"/>
              </a:rPr>
              <a:t>Código Sustantivo del Trabajo (CST)</a:t>
            </a:r>
            <a:endParaRPr lang="es-CO" sz="1400" kern="100" dirty="0">
              <a:solidFill>
                <a:schemeClr val="tx1"/>
              </a:solidFill>
              <a:effectLst/>
              <a:ea typeface="Calibri" panose="020F0502020204030204" pitchFamily="34" charset="0"/>
              <a:cs typeface="Times New Roman" panose="02020603050405020304" pitchFamily="18" charset="0"/>
            </a:endParaRPr>
          </a:p>
          <a:p>
            <a:pPr marL="742950" lvl="1" indent="-285750" algn="just">
              <a:lnSpc>
                <a:spcPct val="107000"/>
              </a:lnSpc>
              <a:buSzPts val="1000"/>
              <a:buFont typeface="Courier New" panose="02070309020205020404" pitchFamily="49" charset="0"/>
              <a:buChar char="o"/>
              <a:tabLst>
                <a:tab pos="914400" algn="l"/>
              </a:tabLst>
            </a:pPr>
            <a:r>
              <a:rPr lang="es-CO" kern="0" dirty="0">
                <a:solidFill>
                  <a:schemeClr val="tx1"/>
                </a:solidFill>
                <a:effectLst/>
                <a:ea typeface="Times New Roman" panose="02020603050405020304" pitchFamily="18" charset="0"/>
                <a:cs typeface="Calibri" panose="020F0502020204030204" pitchFamily="34" charset="0"/>
              </a:rPr>
              <a:t>Convenciones colectivas</a:t>
            </a:r>
          </a:p>
          <a:p>
            <a:pPr marL="742950" lvl="1" indent="-285750" algn="just">
              <a:lnSpc>
                <a:spcPct val="107000"/>
              </a:lnSpc>
              <a:buSzPts val="1000"/>
              <a:buFont typeface="Courier New" panose="02070309020205020404" pitchFamily="49" charset="0"/>
              <a:buChar char="o"/>
              <a:tabLst>
                <a:tab pos="914400" algn="l"/>
              </a:tabLst>
            </a:pPr>
            <a:endParaRPr lang="es-CO" sz="1400" kern="100" dirty="0">
              <a:solidFill>
                <a:schemeClr val="tx1"/>
              </a:solidFill>
              <a:effectLst/>
              <a:ea typeface="Calibri" panose="020F0502020204030204" pitchFamily="34" charset="0"/>
              <a:cs typeface="Times New Roman" panose="02020603050405020304" pitchFamily="18" charset="0"/>
            </a:endParaRPr>
          </a:p>
          <a:p>
            <a:pPr algn="just">
              <a:lnSpc>
                <a:spcPct val="107000"/>
              </a:lnSpc>
              <a:spcAft>
                <a:spcPts val="800"/>
              </a:spcAft>
            </a:pPr>
            <a:r>
              <a:rPr lang="es-CO" b="1" kern="0" dirty="0">
                <a:solidFill>
                  <a:schemeClr val="tx1"/>
                </a:solidFill>
                <a:effectLst/>
                <a:ea typeface="Times New Roman" panose="02020603050405020304" pitchFamily="18" charset="0"/>
                <a:cs typeface="Calibri" panose="020F0502020204030204" pitchFamily="34" charset="0"/>
              </a:rPr>
              <a:t>Pero</a:t>
            </a:r>
            <a:r>
              <a:rPr lang="es-CO" kern="0" dirty="0">
                <a:solidFill>
                  <a:schemeClr val="tx1"/>
                </a:solidFill>
                <a:effectLst/>
                <a:ea typeface="Times New Roman" panose="02020603050405020304" pitchFamily="18" charset="0"/>
                <a:cs typeface="Calibri" panose="020F0502020204030204" pitchFamily="34" charset="0"/>
              </a:rPr>
              <a:t> la reforma </a:t>
            </a:r>
            <a:r>
              <a:rPr lang="es-CO" b="1" kern="0" dirty="0">
                <a:solidFill>
                  <a:schemeClr val="tx1"/>
                </a:solidFill>
                <a:effectLst/>
                <a:ea typeface="Times New Roman" panose="02020603050405020304" pitchFamily="18" charset="0"/>
                <a:cs typeface="Calibri" panose="020F0502020204030204" pitchFamily="34" charset="0"/>
              </a:rPr>
              <a:t>SÍ impacta de forma directa e indirecta al sector público</a:t>
            </a:r>
            <a:r>
              <a:rPr lang="es-CO" kern="0" dirty="0">
                <a:solidFill>
                  <a:schemeClr val="tx1"/>
                </a:solidFill>
                <a:effectLst/>
                <a:ea typeface="Times New Roman" panose="02020603050405020304" pitchFamily="18" charset="0"/>
                <a:cs typeface="Calibri" panose="020F0502020204030204" pitchFamily="34" charset="0"/>
              </a:rPr>
              <a:t>, especialmente en </a:t>
            </a:r>
            <a:r>
              <a:rPr lang="es-CO" b="1" kern="0" dirty="0">
                <a:solidFill>
                  <a:schemeClr val="tx1"/>
                </a:solidFill>
                <a:effectLst/>
                <a:ea typeface="Times New Roman" panose="02020603050405020304" pitchFamily="18" charset="0"/>
                <a:cs typeface="Calibri" panose="020F0502020204030204" pitchFamily="34" charset="0"/>
              </a:rPr>
              <a:t>salud</a:t>
            </a:r>
            <a:r>
              <a:rPr lang="es-CO" kern="0" dirty="0">
                <a:solidFill>
                  <a:schemeClr val="tx1"/>
                </a:solidFill>
                <a:effectLst/>
                <a:ea typeface="Times New Roman" panose="02020603050405020304" pitchFamily="18" charset="0"/>
                <a:cs typeface="Calibri" panose="020F0502020204030204" pitchFamily="34" charset="0"/>
              </a:rPr>
              <a:t>, por tres razones clave:</a:t>
            </a:r>
            <a:endParaRPr lang="es-CO" sz="1400" kern="100" dirty="0">
              <a:solidFill>
                <a:schemeClr val="tx1"/>
              </a:solidFill>
              <a:effectLst/>
              <a:ea typeface="Calibri" panose="020F0502020204030204" pitchFamily="34" charset="0"/>
              <a:cs typeface="Times New Roman" panose="02020603050405020304" pitchFamily="18" charset="0"/>
            </a:endParaRPr>
          </a:p>
          <a:p>
            <a:pPr marL="342900" lvl="0" indent="-342900" algn="just">
              <a:spcAft>
                <a:spcPts val="800"/>
              </a:spcAft>
              <a:tabLst>
                <a:tab pos="457200" algn="l"/>
              </a:tabLst>
            </a:pPr>
            <a:r>
              <a:rPr lang="es-CO" kern="0" dirty="0">
                <a:solidFill>
                  <a:schemeClr val="tx1"/>
                </a:solidFill>
                <a:effectLst/>
                <a:ea typeface="Times New Roman" panose="02020603050405020304" pitchFamily="18" charset="0"/>
                <a:cs typeface="Calibri" panose="020F0502020204030204" pitchFamily="34" charset="0"/>
              </a:rPr>
              <a:t>1. Las </a:t>
            </a:r>
            <a:r>
              <a:rPr lang="es-CO" b="1" kern="0" dirty="0">
                <a:solidFill>
                  <a:schemeClr val="tx1"/>
                </a:solidFill>
                <a:effectLst/>
                <a:ea typeface="Times New Roman" panose="02020603050405020304" pitchFamily="18" charset="0"/>
                <a:cs typeface="Calibri" panose="020F0502020204030204" pitchFamily="34" charset="0"/>
              </a:rPr>
              <a:t>ESE combinan empleados públicos y trabajadores oficiales</a:t>
            </a:r>
            <a:r>
              <a:rPr lang="es-CO" kern="0" dirty="0">
                <a:solidFill>
                  <a:schemeClr val="tx1"/>
                </a:solidFill>
                <a:effectLst/>
                <a:ea typeface="Times New Roman" panose="02020603050405020304" pitchFamily="18" charset="0"/>
                <a:cs typeface="Calibri" panose="020F0502020204030204" pitchFamily="34" charset="0"/>
              </a:rPr>
              <a:t>.</a:t>
            </a:r>
            <a:endParaRPr lang="es-CO" sz="1400" kern="100" dirty="0">
              <a:solidFill>
                <a:schemeClr val="tx1"/>
              </a:solidFill>
              <a:effectLst/>
              <a:ea typeface="Calibri" panose="020F0502020204030204" pitchFamily="34" charset="0"/>
              <a:cs typeface="Times New Roman" panose="02020603050405020304" pitchFamily="18" charset="0"/>
            </a:endParaRPr>
          </a:p>
          <a:p>
            <a:pPr marL="342900" lvl="0" indent="-342900" algn="just">
              <a:spcAft>
                <a:spcPts val="800"/>
              </a:spcAft>
              <a:tabLst>
                <a:tab pos="457200" algn="l"/>
              </a:tabLst>
            </a:pPr>
            <a:r>
              <a:rPr lang="es-CO" kern="0" dirty="0">
                <a:solidFill>
                  <a:schemeClr val="tx1"/>
                </a:solidFill>
                <a:effectLst/>
                <a:ea typeface="Times New Roman" panose="02020603050405020304" pitchFamily="18" charset="0"/>
                <a:cs typeface="Calibri" panose="020F0502020204030204" pitchFamily="34" charset="0"/>
              </a:rPr>
              <a:t>2. El sector salud usa </a:t>
            </a:r>
            <a:r>
              <a:rPr lang="es-CO" b="1" kern="0" dirty="0">
                <a:solidFill>
                  <a:schemeClr val="tx1"/>
                </a:solidFill>
                <a:effectLst/>
                <a:ea typeface="Times New Roman" panose="02020603050405020304" pitchFamily="18" charset="0"/>
                <a:cs typeface="Calibri" panose="020F0502020204030204" pitchFamily="34" charset="0"/>
              </a:rPr>
              <a:t>masivamente OPS, cooperativas y EST</a:t>
            </a:r>
            <a:r>
              <a:rPr lang="es-CO" kern="0" dirty="0">
                <a:solidFill>
                  <a:schemeClr val="tx1"/>
                </a:solidFill>
                <a:effectLst/>
                <a:ea typeface="Times New Roman" panose="02020603050405020304" pitchFamily="18" charset="0"/>
                <a:cs typeface="Calibri" panose="020F0502020204030204" pitchFamily="34" charset="0"/>
              </a:rPr>
              <a:t>, figuras que la reforma restringe.</a:t>
            </a:r>
            <a:r>
              <a:rPr lang="es-CO" sz="1400" kern="100" dirty="0">
                <a:ea typeface="Calibri" panose="020F0502020204030204" pitchFamily="34" charset="0"/>
                <a:cs typeface="Times New Roman" panose="02020603050405020304" pitchFamily="18" charset="0"/>
              </a:rPr>
              <a:t> </a:t>
            </a:r>
          </a:p>
          <a:p>
            <a:pPr marL="342900" lvl="0" indent="-342900" algn="just">
              <a:spcAft>
                <a:spcPts val="800"/>
              </a:spcAft>
              <a:tabLst>
                <a:tab pos="457200" algn="l"/>
              </a:tabLst>
            </a:pPr>
            <a:r>
              <a:rPr lang="es-CO" sz="1400" kern="100" dirty="0">
                <a:solidFill>
                  <a:schemeClr val="tx1"/>
                </a:solidFill>
                <a:effectLst/>
                <a:ea typeface="Calibri" panose="020F0502020204030204" pitchFamily="34" charset="0"/>
                <a:cs typeface="Times New Roman" panose="02020603050405020304" pitchFamily="18" charset="0"/>
              </a:rPr>
              <a:t>3. </a:t>
            </a:r>
            <a:r>
              <a:rPr lang="es-CO" kern="0" dirty="0">
                <a:solidFill>
                  <a:schemeClr val="tx1"/>
                </a:solidFill>
                <a:effectLst/>
                <a:ea typeface="Times New Roman" panose="02020603050405020304" pitchFamily="18" charset="0"/>
                <a:cs typeface="Calibri" panose="020F0502020204030204" pitchFamily="34" charset="0"/>
              </a:rPr>
              <a:t>La reforma desarrolla </a:t>
            </a:r>
            <a:r>
              <a:rPr lang="es-CO" b="1" kern="0" dirty="0">
                <a:solidFill>
                  <a:schemeClr val="tx1"/>
                </a:solidFill>
                <a:effectLst/>
                <a:ea typeface="Times New Roman" panose="02020603050405020304" pitchFamily="18" charset="0"/>
                <a:cs typeface="Calibri" panose="020F0502020204030204" pitchFamily="34" charset="0"/>
              </a:rPr>
              <a:t>principios constitucionales</a:t>
            </a:r>
            <a:r>
              <a:rPr lang="es-CO" kern="0" dirty="0">
                <a:solidFill>
                  <a:schemeClr val="tx1"/>
                </a:solidFill>
                <a:effectLst/>
                <a:ea typeface="Times New Roman" panose="02020603050405020304" pitchFamily="18" charset="0"/>
                <a:cs typeface="Calibri" panose="020F0502020204030204" pitchFamily="34" charset="0"/>
              </a:rPr>
              <a:t> (primacía de la realidad, estabilidad, dignidad), </a:t>
            </a:r>
            <a:r>
              <a:rPr lang="es-CO" b="1" kern="0" dirty="0">
                <a:solidFill>
                  <a:schemeClr val="tx1"/>
                </a:solidFill>
                <a:effectLst/>
                <a:ea typeface="Times New Roman" panose="02020603050405020304" pitchFamily="18" charset="0"/>
                <a:cs typeface="Calibri" panose="020F0502020204030204" pitchFamily="34" charset="0"/>
              </a:rPr>
              <a:t>plenamente exigibles al Estado</a:t>
            </a:r>
            <a:r>
              <a:rPr lang="es-CO" kern="0" dirty="0">
                <a:solidFill>
                  <a:schemeClr val="tx1"/>
                </a:solidFill>
                <a:effectLst/>
                <a:ea typeface="Times New Roman" panose="02020603050405020304" pitchFamily="18" charset="0"/>
                <a:cs typeface="Calibri" panose="020F0502020204030204" pitchFamily="34" charset="0"/>
              </a:rPr>
              <a:t>.</a:t>
            </a:r>
            <a:endParaRPr lang="es-CO" sz="1400" kern="100" dirty="0">
              <a:solidFill>
                <a:schemeClr val="tx1"/>
              </a:solidFill>
              <a:effectLst/>
              <a:ea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A539904B-7550-5D5B-5780-5C85A994F207}"/>
              </a:ext>
            </a:extLst>
          </p:cNvPr>
          <p:cNvSpPr txBox="1"/>
          <p:nvPr/>
        </p:nvSpPr>
        <p:spPr>
          <a:xfrm>
            <a:off x="1297859" y="207398"/>
            <a:ext cx="7836309" cy="865173"/>
          </a:xfrm>
          <a:prstGeom prst="rect">
            <a:avLst/>
          </a:prstGeom>
          <a:noFill/>
        </p:spPr>
        <p:txBody>
          <a:bodyPr wrap="square">
            <a:spAutoFit/>
          </a:bodyPr>
          <a:lstStyle/>
          <a:p>
            <a:pPr algn="just">
              <a:lnSpc>
                <a:spcPct val="107000"/>
              </a:lnSpc>
              <a:spcAft>
                <a:spcPts val="800"/>
              </a:spcAft>
            </a:pPr>
            <a:r>
              <a:rPr lang="es-CO" sz="2400" b="1" kern="1800" dirty="0">
                <a:solidFill>
                  <a:schemeClr val="tx1"/>
                </a:solidFill>
                <a:effectLst/>
                <a:ea typeface="Times New Roman" panose="02020603050405020304" pitchFamily="18" charset="0"/>
                <a:cs typeface="Calibri" panose="020F0502020204030204" pitchFamily="34" charset="0"/>
              </a:rPr>
              <a:t>Punto de partida jurídico: ¿la Reforma Laboral aplica a los servidores públicos?</a:t>
            </a:r>
            <a:endParaRPr lang="es-CO" kern="100" dirty="0">
              <a:solidFill>
                <a:schemeClr val="tx1"/>
              </a:solidFill>
              <a:effectLst/>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E33B3A24-1E08-E3E0-484B-A4E58296F53E}"/>
              </a:ext>
            </a:extLst>
          </p:cNvPr>
          <p:cNvPicPr>
            <a:picLocks noChangeAspect="1"/>
          </p:cNvPicPr>
          <p:nvPr/>
        </p:nvPicPr>
        <p:blipFill>
          <a:blip r:embed="rId3"/>
          <a:stretch>
            <a:fillRect/>
          </a:stretch>
        </p:blipFill>
        <p:spPr>
          <a:xfrm>
            <a:off x="11334824" y="0"/>
            <a:ext cx="847344" cy="6858000"/>
          </a:xfrm>
          <a:prstGeom prst="rect">
            <a:avLst/>
          </a:prstGeom>
        </p:spPr>
      </p:pic>
    </p:spTree>
    <p:extLst>
      <p:ext uri="{BB962C8B-B14F-4D97-AF65-F5344CB8AC3E}">
        <p14:creationId xmlns:p14="http://schemas.microsoft.com/office/powerpoint/2010/main" val="2091482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82000">
              <a:schemeClr val="bg1"/>
            </a:gs>
            <a:gs pos="94907">
              <a:srgbClr val="99CC00">
                <a:shade val="67500"/>
                <a:satMod val="115000"/>
              </a:srgbClr>
            </a:gs>
            <a:gs pos="88000">
              <a:srgbClr val="99CC00">
                <a:shade val="67500"/>
                <a:satMod val="115000"/>
              </a:srgbClr>
            </a:gs>
          </a:gsLst>
          <a:path path="circle">
            <a:fillToRect l="100000" b="100000"/>
          </a:path>
        </a:gradFill>
        <a:effectLst/>
      </p:bgPr>
    </p:bg>
    <p:spTree>
      <p:nvGrpSpPr>
        <p:cNvPr id="1" name=""/>
        <p:cNvGrpSpPr/>
        <p:nvPr/>
      </p:nvGrpSpPr>
      <p:grpSpPr>
        <a:xfrm>
          <a:off x="0" y="0"/>
          <a:ext cx="0" cy="0"/>
          <a:chOff x="0" y="0"/>
          <a:chExt cx="0" cy="0"/>
        </a:xfrm>
      </p:grpSpPr>
      <p:sp>
        <p:nvSpPr>
          <p:cNvPr id="11" name="Elipse 10">
            <a:extLst>
              <a:ext uri="{FF2B5EF4-FFF2-40B4-BE49-F238E27FC236}">
                <a16:creationId xmlns:a16="http://schemas.microsoft.com/office/drawing/2014/main" id="{4331669E-0B0C-0AC4-2F79-68489935961B}"/>
              </a:ext>
            </a:extLst>
          </p:cNvPr>
          <p:cNvSpPr/>
          <p:nvPr/>
        </p:nvSpPr>
        <p:spPr>
          <a:xfrm>
            <a:off x="244729" y="150339"/>
            <a:ext cx="2767412" cy="1066892"/>
          </a:xfrm>
          <a:prstGeom prst="ellipse">
            <a:avLst/>
          </a:prstGeom>
          <a:gradFill>
            <a:gsLst>
              <a:gs pos="82000">
                <a:schemeClr val="bg1"/>
              </a:gs>
              <a:gs pos="94907">
                <a:srgbClr val="99CC00">
                  <a:shade val="67500"/>
                  <a:satMod val="115000"/>
                </a:srgbClr>
              </a:gs>
              <a:gs pos="36000">
                <a:srgbClr val="99CC00">
                  <a:shade val="67500"/>
                  <a:satMod val="115000"/>
                </a:srgbClr>
              </a:gs>
            </a:gsLst>
            <a:path path="circle">
              <a:fillToRect l="100000" b="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TEMARIO</a:t>
            </a:r>
          </a:p>
        </p:txBody>
      </p:sp>
      <p:sp>
        <p:nvSpPr>
          <p:cNvPr id="3" name="CuadroTexto 2">
            <a:extLst>
              <a:ext uri="{FF2B5EF4-FFF2-40B4-BE49-F238E27FC236}">
                <a16:creationId xmlns:a16="http://schemas.microsoft.com/office/drawing/2014/main" id="{F939E3B1-60D4-536A-006C-3565C20FC868}"/>
              </a:ext>
            </a:extLst>
          </p:cNvPr>
          <p:cNvSpPr txBox="1"/>
          <p:nvPr/>
        </p:nvSpPr>
        <p:spPr>
          <a:xfrm>
            <a:off x="1297857" y="3802145"/>
            <a:ext cx="10565958" cy="2308324"/>
          </a:xfrm>
          <a:prstGeom prst="rect">
            <a:avLst/>
          </a:prstGeom>
          <a:noFill/>
        </p:spPr>
        <p:txBody>
          <a:bodyPr wrap="square">
            <a:spAutoFit/>
          </a:bodyPr>
          <a:lstStyle/>
          <a:p>
            <a:r>
              <a:rPr lang="es-ES" sz="2000" b="1" dirty="0">
                <a:solidFill>
                  <a:srgbClr val="003399"/>
                </a:solidFill>
              </a:rPr>
              <a:t>                                       </a:t>
            </a:r>
            <a:r>
              <a:rPr lang="es-ES" sz="2400" b="1" dirty="0">
                <a:solidFill>
                  <a:srgbClr val="003399"/>
                </a:solidFill>
              </a:rPr>
              <a:t>Sanciones si no se registra o paga horas extras</a:t>
            </a:r>
            <a:endParaRPr lang="es-ES" sz="2000" b="1" dirty="0">
              <a:solidFill>
                <a:srgbClr val="003399"/>
              </a:solidFill>
            </a:endParaRPr>
          </a:p>
          <a:p>
            <a:r>
              <a:rPr lang="es-ES" sz="2000" dirty="0"/>
              <a:t> </a:t>
            </a:r>
          </a:p>
          <a:p>
            <a:pPr marL="342900" indent="-342900">
              <a:buClr>
                <a:srgbClr val="003399"/>
              </a:buClr>
              <a:buSzPct val="115000"/>
              <a:buFont typeface="Wingdings" panose="05000000000000000000" pitchFamily="2" charset="2"/>
              <a:buChar char="q"/>
            </a:pPr>
            <a:r>
              <a:rPr lang="es-ES" sz="2000" dirty="0"/>
              <a:t>Según análisis legales, si el empleador no registra ni paga correctamente las horas suplementarias, el trabajador puede reclamar pagos retroactivos.</a:t>
            </a:r>
          </a:p>
          <a:p>
            <a:r>
              <a:rPr lang="es-ES" sz="2000" dirty="0"/>
              <a:t> </a:t>
            </a:r>
          </a:p>
          <a:p>
            <a:pPr marL="342900" indent="-342900">
              <a:buClr>
                <a:srgbClr val="003399"/>
              </a:buClr>
              <a:buSzPct val="115000"/>
              <a:buFont typeface="Wingdings" panose="05000000000000000000" pitchFamily="2" charset="2"/>
              <a:buChar char="q"/>
            </a:pPr>
            <a:r>
              <a:rPr lang="es-ES" sz="2000" dirty="0"/>
              <a:t>Además, el Ministerio del Trabajo puede imponer sanciones: por ejemplo suspender por 6 meses la facultad del empleador para autorizar trabajo extra, si hay incumplimiento sistemático. </a:t>
            </a:r>
            <a:endParaRPr lang="es-CO" sz="2000" dirty="0"/>
          </a:p>
        </p:txBody>
      </p:sp>
      <p:sp>
        <p:nvSpPr>
          <p:cNvPr id="5" name="CuadroTexto 4">
            <a:extLst>
              <a:ext uri="{FF2B5EF4-FFF2-40B4-BE49-F238E27FC236}">
                <a16:creationId xmlns:a16="http://schemas.microsoft.com/office/drawing/2014/main" id="{7AB54AC5-6B91-160B-17B8-9D6DE99DCC60}"/>
              </a:ext>
            </a:extLst>
          </p:cNvPr>
          <p:cNvSpPr txBox="1"/>
          <p:nvPr/>
        </p:nvSpPr>
        <p:spPr>
          <a:xfrm>
            <a:off x="1297857" y="909045"/>
            <a:ext cx="10284543" cy="2893100"/>
          </a:xfrm>
          <a:prstGeom prst="rect">
            <a:avLst/>
          </a:prstGeom>
          <a:noFill/>
        </p:spPr>
        <p:txBody>
          <a:bodyPr wrap="square">
            <a:spAutoFit/>
          </a:bodyPr>
          <a:lstStyle/>
          <a:p>
            <a:pPr algn="just"/>
            <a:endParaRPr lang="es-ES" sz="2000" b="1" dirty="0">
              <a:solidFill>
                <a:srgbClr val="003399"/>
              </a:solidFill>
            </a:endParaRPr>
          </a:p>
          <a:p>
            <a:pPr algn="just"/>
            <a:r>
              <a:rPr lang="es-ES" dirty="0"/>
              <a:t>La Ley 2466 redefine los horarios de jornada diurna y nocturna: según la norma, el “trabajo nocturno” se comienza a pagar con recargo a partir de las 7:00 p.m.</a:t>
            </a:r>
          </a:p>
          <a:p>
            <a:pPr algn="just"/>
            <a:endParaRPr lang="es-ES" dirty="0"/>
          </a:p>
          <a:p>
            <a:pPr algn="just"/>
            <a:r>
              <a:rPr lang="es-ES" dirty="0"/>
              <a:t>Los recargos por trabajo en días de descanso obligatorio (festivos/domingos) también aumentan: para 2025 será un recargo del 80%, para 2026 del 90%, y para 2027 llega al 100%. </a:t>
            </a:r>
          </a:p>
          <a:p>
            <a:pPr algn="just"/>
            <a:endParaRPr lang="es-ES" dirty="0"/>
          </a:p>
          <a:p>
            <a:pPr algn="just"/>
            <a:r>
              <a:rPr lang="es-ES" dirty="0"/>
              <a:t>Esta parte es especialmente relevante para la salud, porque la mayoría de los trabajadores del sector trabajan en festivos, fines de semana y turnos de noche, por lo que estos recargos impactan directamente su </a:t>
            </a:r>
            <a:r>
              <a:rPr lang="es-CO" dirty="0"/>
              <a:t>remuneración.</a:t>
            </a:r>
          </a:p>
        </p:txBody>
      </p:sp>
      <p:pic>
        <p:nvPicPr>
          <p:cNvPr id="6" name="Imagen 5">
            <a:extLst>
              <a:ext uri="{FF2B5EF4-FFF2-40B4-BE49-F238E27FC236}">
                <a16:creationId xmlns:a16="http://schemas.microsoft.com/office/drawing/2014/main" id="{0296A611-77E3-6301-36C4-E3DA373B09B0}"/>
              </a:ext>
            </a:extLst>
          </p:cNvPr>
          <p:cNvPicPr>
            <a:picLocks noChangeAspect="1"/>
          </p:cNvPicPr>
          <p:nvPr/>
        </p:nvPicPr>
        <p:blipFill>
          <a:blip r:embed="rId3"/>
          <a:stretch>
            <a:fillRect/>
          </a:stretch>
        </p:blipFill>
        <p:spPr>
          <a:xfrm>
            <a:off x="8770372" y="6048914"/>
            <a:ext cx="2396363" cy="743951"/>
          </a:xfrm>
          <a:prstGeom prst="rect">
            <a:avLst/>
          </a:prstGeom>
        </p:spPr>
      </p:pic>
      <p:sp>
        <p:nvSpPr>
          <p:cNvPr id="8" name="CuadroTexto 7">
            <a:extLst>
              <a:ext uri="{FF2B5EF4-FFF2-40B4-BE49-F238E27FC236}">
                <a16:creationId xmlns:a16="http://schemas.microsoft.com/office/drawing/2014/main" id="{8D42F2FA-4FA3-8ADD-271A-DE54F64D3FB3}"/>
              </a:ext>
            </a:extLst>
          </p:cNvPr>
          <p:cNvSpPr txBox="1"/>
          <p:nvPr/>
        </p:nvSpPr>
        <p:spPr>
          <a:xfrm>
            <a:off x="3303638" y="408976"/>
            <a:ext cx="7364362"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3399"/>
                </a:solidFill>
                <a:effectLst/>
                <a:uLnTx/>
                <a:uFillTx/>
                <a:latin typeface="Calibri" panose="020F0502020204030204"/>
                <a:ea typeface="+mn-ea"/>
                <a:cs typeface="+mn-cs"/>
              </a:rPr>
              <a:t>Recargos por trabajo nocturno y dominical/festivo </a:t>
            </a:r>
          </a:p>
        </p:txBody>
      </p:sp>
    </p:spTree>
    <p:extLst>
      <p:ext uri="{BB962C8B-B14F-4D97-AF65-F5344CB8AC3E}">
        <p14:creationId xmlns:p14="http://schemas.microsoft.com/office/powerpoint/2010/main" val="19221446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flipV="1">
            <a:off x="1" y="0"/>
            <a:ext cx="1297858"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8824451" y="56346"/>
            <a:ext cx="2821858" cy="801132"/>
          </a:xfrm>
          <a:prstGeom prst="rect">
            <a:avLst/>
          </a:prstGeom>
        </p:spPr>
      </p:pic>
      <p:sp>
        <p:nvSpPr>
          <p:cNvPr id="7" name="CuadroTexto 6">
            <a:extLst>
              <a:ext uri="{FF2B5EF4-FFF2-40B4-BE49-F238E27FC236}">
                <a16:creationId xmlns:a16="http://schemas.microsoft.com/office/drawing/2014/main" id="{C0735DA4-58CD-B1F5-9ECC-EE9AE49B426D}"/>
              </a:ext>
            </a:extLst>
          </p:cNvPr>
          <p:cNvSpPr txBox="1"/>
          <p:nvPr/>
        </p:nvSpPr>
        <p:spPr>
          <a:xfrm>
            <a:off x="811161" y="582452"/>
            <a:ext cx="8259097" cy="1094210"/>
          </a:xfrm>
          <a:prstGeom prst="rect">
            <a:avLst/>
          </a:prstGeom>
          <a:noFill/>
        </p:spPr>
        <p:txBody>
          <a:bodyPr wrap="square">
            <a:spAutoFit/>
          </a:bodyPr>
          <a:lstStyle/>
          <a:p>
            <a:pPr marL="342900" lvl="0" indent="-342900" algn="ctr">
              <a:lnSpc>
                <a:spcPct val="107000"/>
              </a:lnSpc>
              <a:spcAft>
                <a:spcPts val="800"/>
              </a:spcAft>
              <a:tabLst>
                <a:tab pos="457200" algn="l"/>
              </a:tabLst>
            </a:pPr>
            <a:r>
              <a:rPr lang="es-CO" sz="2800" b="1" kern="1800" dirty="0">
                <a:effectLst/>
                <a:latin typeface="Times New Roman" panose="02020603050405020304" pitchFamily="18" charset="0"/>
                <a:ea typeface="Times New Roman" panose="02020603050405020304" pitchFamily="18" charset="0"/>
                <a:cs typeface="Times New Roman" panose="02020603050405020304" pitchFamily="18" charset="0"/>
              </a:rPr>
              <a:t>Tipos de vinculación en el sector público - salud </a:t>
            </a:r>
          </a:p>
          <a:p>
            <a:pPr marL="342900" lvl="0" indent="-342900" algn="ctr">
              <a:lnSpc>
                <a:spcPct val="107000"/>
              </a:lnSpc>
              <a:spcAft>
                <a:spcPts val="800"/>
              </a:spcAft>
              <a:tabLst>
                <a:tab pos="457200" algn="l"/>
              </a:tabLst>
            </a:pPr>
            <a:r>
              <a:rPr lang="es-CO" sz="2800" b="1" kern="1800" dirty="0">
                <a:effectLst/>
                <a:latin typeface="Times New Roman" panose="02020603050405020304" pitchFamily="18" charset="0"/>
                <a:ea typeface="Times New Roman" panose="02020603050405020304" pitchFamily="18" charset="0"/>
                <a:cs typeface="Times New Roman" panose="02020603050405020304" pitchFamily="18" charset="0"/>
              </a:rPr>
              <a:t>(mapa base)</a:t>
            </a:r>
            <a:endParaRPr lang="es-CO"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id="{C1CB4527-27AC-F7A5-4115-B4C2DD51B49F}"/>
              </a:ext>
            </a:extLst>
          </p:cNvPr>
          <p:cNvSpPr txBox="1"/>
          <p:nvPr/>
        </p:nvSpPr>
        <p:spPr>
          <a:xfrm>
            <a:off x="1376518" y="2202768"/>
            <a:ext cx="6096000" cy="468077"/>
          </a:xfrm>
          <a:prstGeom prst="rect">
            <a:avLst/>
          </a:prstGeom>
          <a:noFill/>
        </p:spPr>
        <p:txBody>
          <a:bodyPr wrap="square">
            <a:spAutoFit/>
          </a:bodyPr>
          <a:lstStyle/>
          <a:p>
            <a:pPr marL="342900" lvl="0" indent="-342900">
              <a:lnSpc>
                <a:spcPct val="107000"/>
              </a:lnSpc>
              <a:spcAft>
                <a:spcPts val="800"/>
              </a:spcAft>
              <a:tabLst>
                <a:tab pos="457200" algn="l"/>
              </a:tabLst>
            </a:pPr>
            <a:r>
              <a:rPr lang="es-CO" sz="2400" b="1" kern="0" dirty="0">
                <a:effectLst/>
                <a:latin typeface="Times New Roman" panose="02020603050405020304" pitchFamily="18" charset="0"/>
                <a:ea typeface="Times New Roman" panose="02020603050405020304" pitchFamily="18" charset="0"/>
                <a:cs typeface="Times New Roman" panose="02020603050405020304" pitchFamily="18" charset="0"/>
              </a:rPr>
              <a:t>En hospitales públicos (ESE) conviven:</a:t>
            </a:r>
            <a:endParaRPr lang="es-CO" sz="20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2" name="Tabla 11">
            <a:extLst>
              <a:ext uri="{FF2B5EF4-FFF2-40B4-BE49-F238E27FC236}">
                <a16:creationId xmlns:a16="http://schemas.microsoft.com/office/drawing/2014/main" id="{CCA9C4AA-3C21-D954-60BE-5B4DA4003B7E}"/>
              </a:ext>
            </a:extLst>
          </p:cNvPr>
          <p:cNvGraphicFramePr>
            <a:graphicFrameLocks noGrp="1"/>
          </p:cNvGraphicFramePr>
          <p:nvPr>
            <p:extLst>
              <p:ext uri="{D42A27DB-BD31-4B8C-83A1-F6EECF244321}">
                <p14:modId xmlns:p14="http://schemas.microsoft.com/office/powerpoint/2010/main" val="291641783"/>
              </p:ext>
            </p:extLst>
          </p:nvPr>
        </p:nvGraphicFramePr>
        <p:xfrm>
          <a:off x="1465005" y="3196951"/>
          <a:ext cx="9714272" cy="2718438"/>
        </p:xfrm>
        <a:graphic>
          <a:graphicData uri="http://schemas.openxmlformats.org/drawingml/2006/table">
            <a:tbl>
              <a:tblPr firstRow="1" firstCol="1" bandRow="1"/>
              <a:tblGrid>
                <a:gridCol w="4857136">
                  <a:extLst>
                    <a:ext uri="{9D8B030D-6E8A-4147-A177-3AD203B41FA5}">
                      <a16:colId xmlns:a16="http://schemas.microsoft.com/office/drawing/2014/main" val="2236648570"/>
                    </a:ext>
                  </a:extLst>
                </a:gridCol>
                <a:gridCol w="4857136">
                  <a:extLst>
                    <a:ext uri="{9D8B030D-6E8A-4147-A177-3AD203B41FA5}">
                      <a16:colId xmlns:a16="http://schemas.microsoft.com/office/drawing/2014/main" val="2480637170"/>
                    </a:ext>
                  </a:extLst>
                </a:gridCol>
              </a:tblGrid>
              <a:tr h="0">
                <a:tc>
                  <a:txBody>
                    <a:bodyPr/>
                    <a:lstStyle/>
                    <a:p>
                      <a:pPr algn="ctr">
                        <a:lnSpc>
                          <a:spcPct val="107000"/>
                        </a:lnSpc>
                        <a:spcAft>
                          <a:spcPts val="800"/>
                        </a:spcAft>
                      </a:pPr>
                      <a:r>
                        <a:rPr lang="es-CO" sz="2800" b="1" kern="0" dirty="0">
                          <a:effectLst/>
                          <a:latin typeface="Times New Roman" panose="02020603050405020304" pitchFamily="18" charset="0"/>
                          <a:ea typeface="Times New Roman" panose="02020603050405020304" pitchFamily="18" charset="0"/>
                          <a:cs typeface="Times New Roman" panose="02020603050405020304" pitchFamily="18" charset="0"/>
                        </a:rPr>
                        <a:t>Tipo de vinculación</a:t>
                      </a:r>
                      <a:endParaRPr lang="es-CO"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lnSpc>
                          <a:spcPct val="107000"/>
                        </a:lnSpc>
                        <a:spcAft>
                          <a:spcPts val="800"/>
                        </a:spcAft>
                      </a:pPr>
                      <a:r>
                        <a:rPr lang="es-CO" sz="2800" b="1" kern="0" dirty="0">
                          <a:effectLst/>
                          <a:latin typeface="Times New Roman" panose="02020603050405020304" pitchFamily="18" charset="0"/>
                          <a:ea typeface="Times New Roman" panose="02020603050405020304" pitchFamily="18" charset="0"/>
                          <a:cs typeface="Times New Roman" panose="02020603050405020304" pitchFamily="18" charset="0"/>
                        </a:rPr>
                        <a:t>Régimen</a:t>
                      </a:r>
                      <a:endParaRPr lang="es-CO"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extLst>
                  <a:ext uri="{0D108BD9-81ED-4DB2-BD59-A6C34878D82A}">
                    <a16:rowId xmlns:a16="http://schemas.microsoft.com/office/drawing/2014/main" val="4014522034"/>
                  </a:ext>
                </a:extLst>
              </a:tr>
              <a:tr h="0">
                <a:tc>
                  <a:txBody>
                    <a:bodyPr/>
                    <a:lstStyle/>
                    <a:p>
                      <a:pPr>
                        <a:lnSpc>
                          <a:spcPct val="107000"/>
                        </a:lnSpc>
                        <a:spcAft>
                          <a:spcPts val="800"/>
                        </a:spcAft>
                      </a:pPr>
                      <a:r>
                        <a:rPr lang="es-CO" sz="2800" kern="0">
                          <a:effectLst/>
                          <a:latin typeface="Times New Roman" panose="02020603050405020304" pitchFamily="18" charset="0"/>
                          <a:ea typeface="Times New Roman" panose="02020603050405020304" pitchFamily="18" charset="0"/>
                          <a:cs typeface="Times New Roman" panose="02020603050405020304" pitchFamily="18" charset="0"/>
                        </a:rPr>
                        <a:t>Empleados públicos</a:t>
                      </a:r>
                      <a:endParaRPr lang="es-C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2800" kern="0">
                          <a:effectLst/>
                          <a:latin typeface="Times New Roman" panose="02020603050405020304" pitchFamily="18" charset="0"/>
                          <a:ea typeface="Times New Roman" panose="02020603050405020304" pitchFamily="18" charset="0"/>
                          <a:cs typeface="Times New Roman" panose="02020603050405020304" pitchFamily="18" charset="0"/>
                        </a:rPr>
                        <a:t>Derecho administrativo</a:t>
                      </a:r>
                      <a:endParaRPr lang="es-C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2698593"/>
                  </a:ext>
                </a:extLst>
              </a:tr>
              <a:tr h="0">
                <a:tc>
                  <a:txBody>
                    <a:bodyPr/>
                    <a:lstStyle/>
                    <a:p>
                      <a:pPr>
                        <a:lnSpc>
                          <a:spcPct val="107000"/>
                        </a:lnSpc>
                        <a:spcAft>
                          <a:spcPts val="800"/>
                        </a:spcAft>
                      </a:pPr>
                      <a:r>
                        <a:rPr lang="es-CO" sz="2800" kern="0">
                          <a:effectLst/>
                          <a:latin typeface="Times New Roman" panose="02020603050405020304" pitchFamily="18" charset="0"/>
                          <a:ea typeface="Times New Roman" panose="02020603050405020304" pitchFamily="18" charset="0"/>
                          <a:cs typeface="Times New Roman" panose="02020603050405020304" pitchFamily="18" charset="0"/>
                        </a:rPr>
                        <a:t>Trabajadores oficiales</a:t>
                      </a:r>
                      <a:endParaRPr lang="es-C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2800" kern="0" dirty="0">
                          <a:effectLst/>
                          <a:latin typeface="Times New Roman" panose="02020603050405020304" pitchFamily="18" charset="0"/>
                          <a:ea typeface="Times New Roman" panose="02020603050405020304" pitchFamily="18" charset="0"/>
                          <a:cs typeface="Times New Roman" panose="02020603050405020304" pitchFamily="18" charset="0"/>
                        </a:rPr>
                        <a:t>Derecho laboral (CST)</a:t>
                      </a:r>
                      <a:endParaRPr lang="es-CO"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012408"/>
                  </a:ext>
                </a:extLst>
              </a:tr>
              <a:tr h="0">
                <a:tc>
                  <a:txBody>
                    <a:bodyPr/>
                    <a:lstStyle/>
                    <a:p>
                      <a:pPr>
                        <a:lnSpc>
                          <a:spcPct val="107000"/>
                        </a:lnSpc>
                        <a:spcAft>
                          <a:spcPts val="800"/>
                        </a:spcAft>
                      </a:pPr>
                      <a:r>
                        <a:rPr lang="es-CO" sz="2800" kern="0">
                          <a:effectLst/>
                          <a:latin typeface="Times New Roman" panose="02020603050405020304" pitchFamily="18" charset="0"/>
                          <a:ea typeface="Times New Roman" panose="02020603050405020304" pitchFamily="18" charset="0"/>
                          <a:cs typeface="Times New Roman" panose="02020603050405020304" pitchFamily="18" charset="0"/>
                        </a:rPr>
                        <a:t>OPS (prestación de servicios)</a:t>
                      </a:r>
                      <a:endParaRPr lang="es-C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2800" kern="0">
                          <a:effectLst/>
                          <a:latin typeface="Times New Roman" panose="02020603050405020304" pitchFamily="18" charset="0"/>
                          <a:ea typeface="Times New Roman" panose="02020603050405020304" pitchFamily="18" charset="0"/>
                          <a:cs typeface="Times New Roman" panose="02020603050405020304" pitchFamily="18" charset="0"/>
                        </a:rPr>
                        <a:t>Derecho civil</a:t>
                      </a:r>
                      <a:endParaRPr lang="es-C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306931"/>
                  </a:ext>
                </a:extLst>
              </a:tr>
              <a:tr h="0">
                <a:tc>
                  <a:txBody>
                    <a:bodyPr/>
                    <a:lstStyle/>
                    <a:p>
                      <a:pPr>
                        <a:lnSpc>
                          <a:spcPct val="107000"/>
                        </a:lnSpc>
                        <a:spcAft>
                          <a:spcPts val="800"/>
                        </a:spcAft>
                      </a:pPr>
                      <a:r>
                        <a:rPr lang="es-CO" sz="2800" kern="0">
                          <a:effectLst/>
                          <a:latin typeface="Times New Roman" panose="02020603050405020304" pitchFamily="18" charset="0"/>
                          <a:ea typeface="Times New Roman" panose="02020603050405020304" pitchFamily="18" charset="0"/>
                          <a:cs typeface="Times New Roman" panose="02020603050405020304" pitchFamily="18" charset="0"/>
                        </a:rPr>
                        <a:t>Cooperativas</a:t>
                      </a:r>
                      <a:endParaRPr lang="es-C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2800" kern="0" dirty="0">
                          <a:effectLst/>
                          <a:latin typeface="Times New Roman" panose="02020603050405020304" pitchFamily="18" charset="0"/>
                          <a:ea typeface="Times New Roman" panose="02020603050405020304" pitchFamily="18" charset="0"/>
                          <a:cs typeface="Times New Roman" panose="02020603050405020304" pitchFamily="18" charset="0"/>
                        </a:rPr>
                        <a:t>Derecho cooperativo</a:t>
                      </a:r>
                      <a:endParaRPr lang="es-CO"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8718585"/>
                  </a:ext>
                </a:extLst>
              </a:tr>
              <a:tr h="0">
                <a:tc>
                  <a:txBody>
                    <a:bodyPr/>
                    <a:lstStyle/>
                    <a:p>
                      <a:pPr>
                        <a:lnSpc>
                          <a:spcPct val="107000"/>
                        </a:lnSpc>
                        <a:spcAft>
                          <a:spcPts val="800"/>
                        </a:spcAft>
                      </a:pPr>
                      <a:r>
                        <a:rPr lang="es-CO" sz="2800" kern="0">
                          <a:effectLst/>
                          <a:latin typeface="Times New Roman" panose="02020603050405020304" pitchFamily="18" charset="0"/>
                          <a:ea typeface="Times New Roman" panose="02020603050405020304" pitchFamily="18" charset="0"/>
                          <a:cs typeface="Times New Roman" panose="02020603050405020304" pitchFamily="18" charset="0"/>
                        </a:rPr>
                        <a:t>EST (trabajadores en misión)</a:t>
                      </a:r>
                      <a:endParaRPr lang="es-C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2800" kern="0" dirty="0">
                          <a:effectLst/>
                          <a:latin typeface="Times New Roman" panose="02020603050405020304" pitchFamily="18" charset="0"/>
                          <a:ea typeface="Times New Roman" panose="02020603050405020304" pitchFamily="18" charset="0"/>
                          <a:cs typeface="Times New Roman" panose="02020603050405020304" pitchFamily="18" charset="0"/>
                        </a:rPr>
                        <a:t>Derecho laboral privado</a:t>
                      </a:r>
                      <a:endParaRPr lang="es-CO"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567827"/>
                  </a:ext>
                </a:extLst>
              </a:tr>
            </a:tbl>
          </a:graphicData>
        </a:graphic>
      </p:graphicFrame>
      <p:pic>
        <p:nvPicPr>
          <p:cNvPr id="14" name="Imagen 13">
            <a:extLst>
              <a:ext uri="{FF2B5EF4-FFF2-40B4-BE49-F238E27FC236}">
                <a16:creationId xmlns:a16="http://schemas.microsoft.com/office/drawing/2014/main" id="{78315108-CB08-2072-4D82-1D7C39F053A5}"/>
              </a:ext>
            </a:extLst>
          </p:cNvPr>
          <p:cNvPicPr>
            <a:picLocks noChangeAspect="1"/>
          </p:cNvPicPr>
          <p:nvPr/>
        </p:nvPicPr>
        <p:blipFill>
          <a:blip r:embed="rId3"/>
          <a:stretch>
            <a:fillRect/>
          </a:stretch>
        </p:blipFill>
        <p:spPr>
          <a:xfrm>
            <a:off x="11346423" y="0"/>
            <a:ext cx="845576" cy="6858000"/>
          </a:xfrm>
          <a:prstGeom prst="rect">
            <a:avLst/>
          </a:prstGeom>
        </p:spPr>
      </p:pic>
    </p:spTree>
    <p:extLst>
      <p:ext uri="{BB962C8B-B14F-4D97-AF65-F5344CB8AC3E}">
        <p14:creationId xmlns:p14="http://schemas.microsoft.com/office/powerpoint/2010/main" val="9982202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gradFill>
          <a:gsLst>
            <a:gs pos="83000">
              <a:srgbClr val="99CC00"/>
            </a:gs>
            <a:gs pos="15000">
              <a:schemeClr val="accent1">
                <a:lumMod val="45000"/>
                <a:lumOff val="55000"/>
              </a:schemeClr>
            </a:gs>
            <a:gs pos="100000">
              <a:schemeClr val="accent1">
                <a:lumMod val="45000"/>
                <a:lumOff val="55000"/>
              </a:schemeClr>
            </a:gs>
            <a:gs pos="56000">
              <a:schemeClr val="bg1"/>
            </a:gs>
          </a:gsLst>
          <a:lin ang="5400000" scaled="1"/>
        </a:gradFill>
        <a:effectLst/>
      </p:bgPr>
    </p:bg>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flipV="1">
            <a:off x="0" y="0"/>
            <a:ext cx="866795" cy="6858000"/>
          </a:xfrm>
          <a:prstGeom prst="flowChartDelay">
            <a:avLst/>
          </a:prstGeom>
          <a:gradFill flip="none" rotWithShape="1">
            <a:gsLst>
              <a:gs pos="63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8002475" y="131791"/>
            <a:ext cx="2821858" cy="802274"/>
          </a:xfrm>
          <a:prstGeom prst="rect">
            <a:avLst/>
          </a:prstGeom>
        </p:spPr>
      </p:pic>
      <p:pic>
        <p:nvPicPr>
          <p:cNvPr id="2" name="Imagen 1">
            <a:extLst>
              <a:ext uri="{FF2B5EF4-FFF2-40B4-BE49-F238E27FC236}">
                <a16:creationId xmlns:a16="http://schemas.microsoft.com/office/drawing/2014/main" id="{90B86CFE-E9FB-02C1-AD7D-DA72B52162E0}"/>
              </a:ext>
            </a:extLst>
          </p:cNvPr>
          <p:cNvPicPr>
            <a:picLocks noChangeAspect="1"/>
          </p:cNvPicPr>
          <p:nvPr/>
        </p:nvPicPr>
        <p:blipFill>
          <a:blip r:embed="rId3"/>
          <a:stretch>
            <a:fillRect/>
          </a:stretch>
        </p:blipFill>
        <p:spPr>
          <a:xfrm>
            <a:off x="11493910" y="68826"/>
            <a:ext cx="698090" cy="6858000"/>
          </a:xfrm>
          <a:prstGeom prst="rect">
            <a:avLst/>
          </a:prstGeom>
          <a:gradFill>
            <a:gsLst>
              <a:gs pos="69000">
                <a:srgbClr val="99CC00"/>
              </a:gs>
              <a:gs pos="42000">
                <a:schemeClr val="bg1"/>
              </a:gs>
            </a:gsLst>
            <a:lin ang="8100000" scaled="1"/>
          </a:gradFill>
        </p:spPr>
      </p:pic>
      <p:sp>
        <p:nvSpPr>
          <p:cNvPr id="3" name="CuadroTexto 2">
            <a:extLst>
              <a:ext uri="{FF2B5EF4-FFF2-40B4-BE49-F238E27FC236}">
                <a16:creationId xmlns:a16="http://schemas.microsoft.com/office/drawing/2014/main" id="{1A00ADB9-EF29-3349-73B7-74565FF9EE3D}"/>
              </a:ext>
            </a:extLst>
          </p:cNvPr>
          <p:cNvSpPr txBox="1"/>
          <p:nvPr/>
        </p:nvSpPr>
        <p:spPr>
          <a:xfrm>
            <a:off x="1170039" y="1799303"/>
            <a:ext cx="10020627" cy="2308324"/>
          </a:xfrm>
          <a:prstGeom prst="rect">
            <a:avLst/>
          </a:prstGeom>
          <a:gradFill>
            <a:gsLst>
              <a:gs pos="8000">
                <a:schemeClr val="accent1">
                  <a:lumMod val="45000"/>
                  <a:lumOff val="55000"/>
                </a:schemeClr>
              </a:gs>
              <a:gs pos="68000">
                <a:schemeClr val="accent1">
                  <a:lumMod val="45000"/>
                  <a:lumOff val="55000"/>
                </a:schemeClr>
              </a:gs>
              <a:gs pos="56000">
                <a:schemeClr val="bg1"/>
              </a:gs>
            </a:gsLst>
            <a:lin ang="5400000" scaled="1"/>
          </a:gradFill>
          <a:ln w="57150">
            <a:solidFill>
              <a:schemeClr val="accent6">
                <a:lumMod val="75000"/>
              </a:schemeClr>
            </a:solidFill>
          </a:ln>
        </p:spPr>
        <p:txBody>
          <a:bodyPr wrap="none" rtlCol="0">
            <a:spAutoFit/>
          </a:bodyPr>
          <a:lstStyle/>
          <a:p>
            <a:pPr algn="ctr"/>
            <a:r>
              <a:rPr lang="es-CO" sz="7200" b="1" dirty="0">
                <a:solidFill>
                  <a:srgbClr val="003399"/>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CONCLUYAMOS JUNTOS</a:t>
            </a:r>
          </a:p>
          <a:p>
            <a:pPr algn="ctr"/>
            <a:r>
              <a:rPr lang="es-CO" sz="7200" b="1" dirty="0">
                <a:solidFill>
                  <a:srgbClr val="003399"/>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TALLER GRUPAL</a:t>
            </a:r>
          </a:p>
        </p:txBody>
      </p:sp>
    </p:spTree>
    <p:extLst>
      <p:ext uri="{BB962C8B-B14F-4D97-AF65-F5344CB8AC3E}">
        <p14:creationId xmlns:p14="http://schemas.microsoft.com/office/powerpoint/2010/main" val="23313100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flipV="1">
            <a:off x="0" y="0"/>
            <a:ext cx="146500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90B86CFE-E9FB-02C1-AD7D-DA72B52162E0}"/>
              </a:ext>
            </a:extLst>
          </p:cNvPr>
          <p:cNvPicPr>
            <a:picLocks noChangeAspect="1"/>
          </p:cNvPicPr>
          <p:nvPr/>
        </p:nvPicPr>
        <p:blipFill>
          <a:blip r:embed="rId2"/>
          <a:stretch>
            <a:fillRect/>
          </a:stretch>
        </p:blipFill>
        <p:spPr>
          <a:xfrm>
            <a:off x="11287432" y="68826"/>
            <a:ext cx="904568" cy="6858000"/>
          </a:xfrm>
          <a:prstGeom prst="rect">
            <a:avLst/>
          </a:prstGeom>
        </p:spPr>
      </p:pic>
      <p:sp>
        <p:nvSpPr>
          <p:cNvPr id="9" name="CuadroTexto 8">
            <a:extLst>
              <a:ext uri="{FF2B5EF4-FFF2-40B4-BE49-F238E27FC236}">
                <a16:creationId xmlns:a16="http://schemas.microsoft.com/office/drawing/2014/main" id="{FED95446-5A77-8985-2E6C-DE9507A2C295}"/>
              </a:ext>
            </a:extLst>
          </p:cNvPr>
          <p:cNvSpPr txBox="1"/>
          <p:nvPr/>
        </p:nvSpPr>
        <p:spPr>
          <a:xfrm>
            <a:off x="1356851" y="292982"/>
            <a:ext cx="9478297" cy="6063198"/>
          </a:xfrm>
          <a:prstGeom prst="rect">
            <a:avLst/>
          </a:prstGeom>
          <a:noFill/>
        </p:spPr>
        <p:txBody>
          <a:bodyPr wrap="square">
            <a:spAutoFit/>
          </a:bodyPr>
          <a:lstStyle/>
          <a:p>
            <a:r>
              <a:rPr lang="es-ES" sz="2400" b="1" dirty="0">
                <a:solidFill>
                  <a:srgbClr val="003399"/>
                </a:solidFill>
              </a:rPr>
              <a:t>¿A quiénes aplica directamente la Ley 2466 de 2025 en el sector salud público?</a:t>
            </a:r>
          </a:p>
          <a:p>
            <a:endParaRPr lang="es-ES" sz="2000" b="1" dirty="0"/>
          </a:p>
          <a:p>
            <a:pPr marL="457200" indent="-457200">
              <a:buAutoNum type="alphaUcPeriod"/>
            </a:pPr>
            <a:r>
              <a:rPr lang="es-ES" sz="2400" b="1" dirty="0">
                <a:solidFill>
                  <a:srgbClr val="003399"/>
                </a:solidFill>
              </a:rPr>
              <a:t>Trabajadores oficiales (APLICACIÓN DIRECTA)</a:t>
            </a:r>
          </a:p>
          <a:p>
            <a:pPr marL="457200" indent="-457200">
              <a:buAutoNum type="alphaUcPeriod"/>
            </a:pPr>
            <a:endParaRPr lang="es-ES" sz="2400" b="1" dirty="0"/>
          </a:p>
          <a:p>
            <a:r>
              <a:rPr lang="es-ES" sz="2000" dirty="0"/>
              <a:t>En hospitales públicos, los </a:t>
            </a:r>
            <a:r>
              <a:rPr lang="es-ES" sz="2000" b="1" dirty="0"/>
              <a:t>trabajadores oficiales</a:t>
            </a:r>
            <a:r>
              <a:rPr lang="es-ES" sz="2000" dirty="0"/>
              <a:t> (aseo, mantenimiento, servicios generales, algunos operativos) </a:t>
            </a:r>
            <a:r>
              <a:rPr lang="es-ES" sz="2000" b="1" dirty="0"/>
              <a:t>SÍ están plenamente cobijados</a:t>
            </a:r>
            <a:r>
              <a:rPr lang="es-ES" sz="2000" dirty="0"/>
              <a:t> por la reforma laboral.</a:t>
            </a:r>
          </a:p>
          <a:p>
            <a:endParaRPr lang="es-ES" sz="2000" dirty="0"/>
          </a:p>
          <a:p>
            <a:r>
              <a:rPr lang="es-ES" sz="2800" b="1" dirty="0">
                <a:solidFill>
                  <a:srgbClr val="003399"/>
                </a:solidFill>
              </a:rPr>
              <a:t>Impactos directos:</a:t>
            </a:r>
          </a:p>
          <a:p>
            <a:pPr>
              <a:buFont typeface="Arial" panose="020B0604020202020204" pitchFamily="34" charset="0"/>
              <a:buChar char="•"/>
            </a:pPr>
            <a:r>
              <a:rPr lang="es-ES" sz="2800" dirty="0"/>
              <a:t>Reducción progresiva de la jornada a </a:t>
            </a:r>
            <a:r>
              <a:rPr lang="es-ES" sz="2800" b="1" dirty="0">
                <a:solidFill>
                  <a:srgbClr val="003399"/>
                </a:solidFill>
              </a:rPr>
              <a:t>42 horas semanales</a:t>
            </a:r>
            <a:r>
              <a:rPr lang="es-ES" sz="2800" dirty="0"/>
              <a:t>.</a:t>
            </a:r>
          </a:p>
          <a:p>
            <a:pPr>
              <a:buFont typeface="Arial" panose="020B0604020202020204" pitchFamily="34" charset="0"/>
              <a:buChar char="•"/>
            </a:pPr>
            <a:r>
              <a:rPr lang="es-ES" sz="2800" dirty="0"/>
              <a:t>Recargo nocturno desde las </a:t>
            </a:r>
            <a:r>
              <a:rPr lang="es-ES" sz="2800" b="1" dirty="0">
                <a:solidFill>
                  <a:srgbClr val="003399"/>
                </a:solidFill>
              </a:rPr>
              <a:t>7:00 p. m.</a:t>
            </a:r>
            <a:r>
              <a:rPr lang="es-ES" sz="2800" dirty="0">
                <a:solidFill>
                  <a:srgbClr val="003399"/>
                </a:solidFill>
              </a:rPr>
              <a:t>.</a:t>
            </a:r>
          </a:p>
          <a:p>
            <a:pPr>
              <a:buFont typeface="Arial" panose="020B0604020202020204" pitchFamily="34" charset="0"/>
              <a:buChar char="•"/>
            </a:pPr>
            <a:r>
              <a:rPr lang="es-ES" sz="2800" dirty="0"/>
              <a:t>Incremento del recargo dominical y festivo hasta </a:t>
            </a:r>
            <a:r>
              <a:rPr lang="es-ES" sz="2800" b="1" dirty="0">
                <a:solidFill>
                  <a:srgbClr val="003399"/>
                </a:solidFill>
              </a:rPr>
              <a:t>100%</a:t>
            </a:r>
            <a:r>
              <a:rPr lang="es-ES" sz="2800" dirty="0">
                <a:solidFill>
                  <a:srgbClr val="003399"/>
                </a:solidFill>
              </a:rPr>
              <a:t>.</a:t>
            </a:r>
          </a:p>
          <a:p>
            <a:pPr>
              <a:buFont typeface="Arial" panose="020B0604020202020204" pitchFamily="34" charset="0"/>
              <a:buChar char="•"/>
            </a:pPr>
            <a:r>
              <a:rPr lang="es-ES" sz="2800" dirty="0"/>
              <a:t>Refuerzo del principio de </a:t>
            </a:r>
            <a:r>
              <a:rPr lang="es-ES" sz="2800" b="1" dirty="0">
                <a:solidFill>
                  <a:srgbClr val="003399"/>
                </a:solidFill>
              </a:rPr>
              <a:t>contrato a término indefinido</a:t>
            </a:r>
            <a:r>
              <a:rPr lang="es-ES" sz="2800" dirty="0"/>
              <a:t>.</a:t>
            </a:r>
          </a:p>
          <a:p>
            <a:pPr>
              <a:buFont typeface="Arial" panose="020B0604020202020204" pitchFamily="34" charset="0"/>
              <a:buChar char="•"/>
            </a:pPr>
            <a:r>
              <a:rPr lang="es-ES" sz="2800" dirty="0"/>
              <a:t>Mayor protección frente a despidos injustificados.</a:t>
            </a:r>
          </a:p>
          <a:p>
            <a:endParaRPr lang="es-ES" sz="2000" b="1" dirty="0"/>
          </a:p>
          <a:p>
            <a:r>
              <a:rPr lang="es-ES" sz="2400" b="1" dirty="0">
                <a:solidFill>
                  <a:srgbClr val="003399"/>
                </a:solidFill>
              </a:rPr>
              <a:t>Aquí la reforma aplica igual que en el sector privado.</a:t>
            </a:r>
            <a:endParaRPr lang="es-ES" sz="2400" dirty="0">
              <a:solidFill>
                <a:srgbClr val="003399"/>
              </a:solidFill>
            </a:endParaRPr>
          </a:p>
        </p:txBody>
      </p:sp>
      <p:pic>
        <p:nvPicPr>
          <p:cNvPr id="3" name="Imagen 2">
            <a:extLst>
              <a:ext uri="{FF2B5EF4-FFF2-40B4-BE49-F238E27FC236}">
                <a16:creationId xmlns:a16="http://schemas.microsoft.com/office/drawing/2014/main" id="{E9F0ADFA-D282-21FE-56ED-51A8C1C5EAF0}"/>
              </a:ext>
            </a:extLst>
          </p:cNvPr>
          <p:cNvPicPr>
            <a:picLocks noChangeAspect="1"/>
          </p:cNvPicPr>
          <p:nvPr/>
        </p:nvPicPr>
        <p:blipFill>
          <a:blip r:embed="rId3"/>
          <a:stretch>
            <a:fillRect/>
          </a:stretch>
        </p:blipFill>
        <p:spPr>
          <a:xfrm>
            <a:off x="8238597" y="5777667"/>
            <a:ext cx="2822693" cy="798645"/>
          </a:xfrm>
          <a:prstGeom prst="rect">
            <a:avLst/>
          </a:prstGeom>
        </p:spPr>
      </p:pic>
    </p:spTree>
    <p:extLst>
      <p:ext uri="{BB962C8B-B14F-4D97-AF65-F5344CB8AC3E}">
        <p14:creationId xmlns:p14="http://schemas.microsoft.com/office/powerpoint/2010/main" val="27975024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flipV="1">
            <a:off x="0" y="0"/>
            <a:ext cx="146500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8366269" y="5961417"/>
            <a:ext cx="2821858" cy="802274"/>
          </a:xfrm>
          <a:prstGeom prst="rect">
            <a:avLst/>
          </a:prstGeom>
        </p:spPr>
      </p:pic>
      <p:pic>
        <p:nvPicPr>
          <p:cNvPr id="2" name="Imagen 1">
            <a:extLst>
              <a:ext uri="{FF2B5EF4-FFF2-40B4-BE49-F238E27FC236}">
                <a16:creationId xmlns:a16="http://schemas.microsoft.com/office/drawing/2014/main" id="{90B86CFE-E9FB-02C1-AD7D-DA72B52162E0}"/>
              </a:ext>
            </a:extLst>
          </p:cNvPr>
          <p:cNvPicPr>
            <a:picLocks noChangeAspect="1"/>
          </p:cNvPicPr>
          <p:nvPr/>
        </p:nvPicPr>
        <p:blipFill>
          <a:blip r:embed="rId3"/>
          <a:stretch>
            <a:fillRect/>
          </a:stretch>
        </p:blipFill>
        <p:spPr>
          <a:xfrm>
            <a:off x="11287432" y="68826"/>
            <a:ext cx="904568" cy="6858000"/>
          </a:xfrm>
          <a:prstGeom prst="rect">
            <a:avLst/>
          </a:prstGeom>
        </p:spPr>
      </p:pic>
      <p:sp>
        <p:nvSpPr>
          <p:cNvPr id="4" name="CuadroTexto 3">
            <a:extLst>
              <a:ext uri="{FF2B5EF4-FFF2-40B4-BE49-F238E27FC236}">
                <a16:creationId xmlns:a16="http://schemas.microsoft.com/office/drawing/2014/main" id="{CE56B2AB-226A-295C-CD39-1E00D9CB0D71}"/>
              </a:ext>
            </a:extLst>
          </p:cNvPr>
          <p:cNvSpPr txBox="1"/>
          <p:nvPr/>
        </p:nvSpPr>
        <p:spPr>
          <a:xfrm>
            <a:off x="1396179" y="338474"/>
            <a:ext cx="10116411" cy="5878532"/>
          </a:xfrm>
          <a:prstGeom prst="rect">
            <a:avLst/>
          </a:prstGeom>
          <a:noFill/>
        </p:spPr>
        <p:txBody>
          <a:bodyPr wrap="square">
            <a:spAutoFit/>
          </a:bodyPr>
          <a:lstStyle/>
          <a:p>
            <a:r>
              <a:rPr lang="es-ES" sz="2400" b="1" dirty="0">
                <a:solidFill>
                  <a:srgbClr val="003399"/>
                </a:solidFill>
              </a:rPr>
              <a:t>Empleados públicos del sector salud (APLICACIÓN INDIRECTA PERO OBLIGATORIA)</a:t>
            </a:r>
          </a:p>
          <a:p>
            <a:r>
              <a:rPr lang="es-ES" sz="2000" dirty="0"/>
              <a:t>Médicos, enfermeras, profesionales administrativos </a:t>
            </a:r>
            <a:r>
              <a:rPr lang="es-ES" sz="2000" b="1" dirty="0"/>
              <a:t>nombrados en planta</a:t>
            </a:r>
            <a:r>
              <a:rPr lang="es-ES" sz="2000" dirty="0"/>
              <a:t> como empleados públicos:</a:t>
            </a:r>
          </a:p>
          <a:p>
            <a:endParaRPr lang="es-ES" sz="1600" b="1" dirty="0"/>
          </a:p>
          <a:p>
            <a:r>
              <a:rPr lang="es-ES" sz="2400" b="1" dirty="0">
                <a:solidFill>
                  <a:srgbClr val="003399"/>
                </a:solidFill>
              </a:rPr>
              <a:t>1. ¿Les aplica la reforma?</a:t>
            </a:r>
          </a:p>
          <a:p>
            <a:pPr marL="342900" indent="-342900">
              <a:buFont typeface="Courier New" panose="02070309020205020404" pitchFamily="49" charset="0"/>
              <a:buChar char="o"/>
            </a:pPr>
            <a:r>
              <a:rPr lang="es-ES" sz="2400" dirty="0"/>
              <a:t>No de forma automática ni literal.</a:t>
            </a:r>
          </a:p>
          <a:p>
            <a:pPr marL="342900" indent="-342900">
              <a:buFont typeface="Courier New" panose="02070309020205020404" pitchFamily="49" charset="0"/>
              <a:buChar char="o"/>
            </a:pPr>
            <a:r>
              <a:rPr lang="es-ES" sz="2400" b="1" dirty="0"/>
              <a:t>Sí por vía de principios constitucionales y armonización normativa.</a:t>
            </a:r>
            <a:endParaRPr lang="es-ES" sz="2400" dirty="0"/>
          </a:p>
          <a:p>
            <a:endParaRPr lang="es-ES" sz="2000" b="1" dirty="0"/>
          </a:p>
          <a:p>
            <a:r>
              <a:rPr lang="es-ES" sz="2400" b="1" dirty="0">
                <a:solidFill>
                  <a:srgbClr val="003399"/>
                </a:solidFill>
              </a:rPr>
              <a:t>¿En qué aspectos concretos impacta?</a:t>
            </a:r>
          </a:p>
          <a:p>
            <a:r>
              <a:rPr lang="es-ES" sz="2400" b="1" dirty="0">
                <a:solidFill>
                  <a:srgbClr val="003399"/>
                </a:solidFill>
              </a:rPr>
              <a:t>1. Jornada y turnos</a:t>
            </a:r>
          </a:p>
          <a:p>
            <a:r>
              <a:rPr lang="es-ES" sz="2400" dirty="0"/>
              <a:t>     Aunque la jornada se define por decreto, la reforma: </a:t>
            </a:r>
          </a:p>
          <a:p>
            <a:pPr marL="342900" indent="-342900">
              <a:buFont typeface="Courier New" panose="02070309020205020404" pitchFamily="49" charset="0"/>
              <a:buChar char="o"/>
            </a:pPr>
            <a:r>
              <a:rPr lang="es-ES" sz="2400" dirty="0"/>
              <a:t>refuerza el estándar de </a:t>
            </a:r>
            <a:r>
              <a:rPr lang="es-ES" sz="2400" b="1" dirty="0"/>
              <a:t>jornada razonable</a:t>
            </a:r>
            <a:r>
              <a:rPr lang="es-ES" sz="2400" dirty="0"/>
              <a:t>,</a:t>
            </a:r>
          </a:p>
          <a:p>
            <a:pPr marL="342900" indent="-342900">
              <a:buFont typeface="Courier New" panose="02070309020205020404" pitchFamily="49" charset="0"/>
              <a:buChar char="o"/>
            </a:pPr>
            <a:r>
              <a:rPr lang="es-ES" sz="2400" dirty="0"/>
              <a:t>obliga a revisar </a:t>
            </a:r>
            <a:r>
              <a:rPr lang="es-ES" sz="2400" b="1" dirty="0"/>
              <a:t>turnos excesivos</a:t>
            </a:r>
            <a:r>
              <a:rPr lang="es-ES" sz="2400" dirty="0"/>
              <a:t>, refuerza el derecho al </a:t>
            </a:r>
            <a:r>
              <a:rPr lang="es-ES" sz="2400" b="1" dirty="0"/>
              <a:t>descanso efectivo</a:t>
            </a:r>
            <a:r>
              <a:rPr lang="es-ES" sz="2400" dirty="0"/>
              <a:t>.</a:t>
            </a:r>
          </a:p>
          <a:p>
            <a:pPr marL="742950" lvl="1" indent="-285750">
              <a:buFont typeface="Arial" panose="020B0604020202020204" pitchFamily="34" charset="0"/>
              <a:buChar char="•"/>
            </a:pPr>
            <a:endParaRPr lang="es-ES" sz="2000" dirty="0"/>
          </a:p>
          <a:p>
            <a:r>
              <a:rPr lang="es-ES" sz="2000" dirty="0"/>
              <a:t>En salud, </a:t>
            </a:r>
            <a:r>
              <a:rPr lang="es-ES" sz="2000" b="1" dirty="0"/>
              <a:t>los turnos 24x24, 36 horas continuas sin descanso</a:t>
            </a:r>
            <a:r>
              <a:rPr lang="es-ES" sz="2000" dirty="0"/>
              <a:t> quedan bajo mayor escrutinio constitucional.</a:t>
            </a:r>
          </a:p>
        </p:txBody>
      </p:sp>
    </p:spTree>
    <p:extLst>
      <p:ext uri="{BB962C8B-B14F-4D97-AF65-F5344CB8AC3E}">
        <p14:creationId xmlns:p14="http://schemas.microsoft.com/office/powerpoint/2010/main" val="37497385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flipV="1">
            <a:off x="0" y="0"/>
            <a:ext cx="1199535"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8465574" y="5817002"/>
            <a:ext cx="2821858" cy="802274"/>
          </a:xfrm>
          <a:prstGeom prst="rect">
            <a:avLst/>
          </a:prstGeom>
        </p:spPr>
      </p:pic>
      <p:pic>
        <p:nvPicPr>
          <p:cNvPr id="2" name="Imagen 1">
            <a:extLst>
              <a:ext uri="{FF2B5EF4-FFF2-40B4-BE49-F238E27FC236}">
                <a16:creationId xmlns:a16="http://schemas.microsoft.com/office/drawing/2014/main" id="{90B86CFE-E9FB-02C1-AD7D-DA72B52162E0}"/>
              </a:ext>
            </a:extLst>
          </p:cNvPr>
          <p:cNvPicPr>
            <a:picLocks noChangeAspect="1"/>
          </p:cNvPicPr>
          <p:nvPr/>
        </p:nvPicPr>
        <p:blipFill>
          <a:blip r:embed="rId3"/>
          <a:stretch>
            <a:fillRect/>
          </a:stretch>
        </p:blipFill>
        <p:spPr>
          <a:xfrm>
            <a:off x="11287432" y="68826"/>
            <a:ext cx="904568" cy="6858000"/>
          </a:xfrm>
          <a:prstGeom prst="rect">
            <a:avLst/>
          </a:prstGeom>
        </p:spPr>
      </p:pic>
      <p:sp>
        <p:nvSpPr>
          <p:cNvPr id="4" name="CuadroTexto 3">
            <a:extLst>
              <a:ext uri="{FF2B5EF4-FFF2-40B4-BE49-F238E27FC236}">
                <a16:creationId xmlns:a16="http://schemas.microsoft.com/office/drawing/2014/main" id="{027FD260-57EE-1036-812F-967AEC72DFE8}"/>
              </a:ext>
            </a:extLst>
          </p:cNvPr>
          <p:cNvSpPr txBox="1"/>
          <p:nvPr/>
        </p:nvSpPr>
        <p:spPr>
          <a:xfrm>
            <a:off x="1297857" y="1693824"/>
            <a:ext cx="9989575" cy="4524315"/>
          </a:xfrm>
          <a:prstGeom prst="rect">
            <a:avLst/>
          </a:prstGeom>
          <a:noFill/>
        </p:spPr>
        <p:txBody>
          <a:bodyPr wrap="square">
            <a:spAutoFit/>
          </a:bodyPr>
          <a:lstStyle/>
          <a:p>
            <a:r>
              <a:rPr lang="es-ES" sz="2400" b="1" dirty="0">
                <a:solidFill>
                  <a:schemeClr val="accent6">
                    <a:lumMod val="50000"/>
                  </a:schemeClr>
                </a:solidFill>
              </a:rPr>
              <a:t>2. Trabajo nocturno y dominical</a:t>
            </a:r>
          </a:p>
          <a:p>
            <a:pPr marL="342900" indent="-342900">
              <a:buFont typeface="Arial" panose="020B0604020202020204" pitchFamily="34" charset="0"/>
              <a:buChar char="•"/>
            </a:pPr>
            <a:r>
              <a:rPr lang="es-ES" sz="2400" dirty="0"/>
              <a:t>El empleado público no recibe “recargos” en sentido estricto,</a:t>
            </a:r>
          </a:p>
          <a:p>
            <a:r>
              <a:rPr lang="es-ES" sz="2400" dirty="0"/>
              <a:t>     pero </a:t>
            </a:r>
            <a:r>
              <a:rPr lang="es-ES" sz="2400" b="1" dirty="0"/>
              <a:t>sí compensaciones</a:t>
            </a:r>
            <a:r>
              <a:rPr lang="es-ES" sz="2400" dirty="0"/>
              <a:t>, descansos o pagos adicionales conforme  régimen,</a:t>
            </a:r>
          </a:p>
          <a:p>
            <a:r>
              <a:rPr lang="es-ES" sz="2400" dirty="0"/>
              <a:t>     y la reforma refuerza la exigencia de </a:t>
            </a:r>
            <a:r>
              <a:rPr lang="es-ES" sz="2400" b="1" dirty="0"/>
              <a:t>equivalencia y proporcionalidad</a:t>
            </a:r>
            <a:r>
              <a:rPr lang="es-ES" sz="2400" dirty="0"/>
              <a:t>.</a:t>
            </a:r>
          </a:p>
          <a:p>
            <a:pPr>
              <a:buFont typeface="Arial" panose="020B0604020202020204" pitchFamily="34" charset="0"/>
              <a:buChar char="•"/>
            </a:pPr>
            <a:endParaRPr lang="es-ES" sz="2800" dirty="0"/>
          </a:p>
          <a:p>
            <a:r>
              <a:rPr lang="es-ES" sz="2400" b="1" dirty="0">
                <a:solidFill>
                  <a:schemeClr val="accent6">
                    <a:lumMod val="50000"/>
                  </a:schemeClr>
                </a:solidFill>
              </a:rPr>
              <a:t>3. Estabilidad laboral reforzada </a:t>
            </a:r>
            <a:r>
              <a:rPr lang="es-ES" sz="2400" b="1" dirty="0"/>
              <a:t>- </a:t>
            </a:r>
            <a:r>
              <a:rPr lang="es-ES" sz="2400" dirty="0"/>
              <a:t>La reforma </a:t>
            </a:r>
            <a:r>
              <a:rPr lang="es-ES" sz="2400" b="1" dirty="0"/>
              <a:t>refuerza estándares ya aplicables</a:t>
            </a:r>
            <a:r>
              <a:rPr lang="es-ES" sz="2400" dirty="0"/>
              <a:t>:</a:t>
            </a:r>
          </a:p>
          <a:p>
            <a:pPr marL="742950" lvl="1" indent="-285750">
              <a:buFont typeface="Arial" panose="020B0604020202020204" pitchFamily="34" charset="0"/>
              <a:buChar char="•"/>
            </a:pPr>
            <a:r>
              <a:rPr lang="es-ES" sz="2400" dirty="0"/>
              <a:t>embarazo y lactancia,</a:t>
            </a:r>
          </a:p>
          <a:p>
            <a:pPr marL="742950" lvl="1" indent="-285750">
              <a:buFont typeface="Arial" panose="020B0604020202020204" pitchFamily="34" charset="0"/>
              <a:buChar char="•"/>
            </a:pPr>
            <a:r>
              <a:rPr lang="es-ES" sz="2400" dirty="0"/>
              <a:t>discapacidad,</a:t>
            </a:r>
          </a:p>
          <a:p>
            <a:pPr marL="742950" lvl="1" indent="-285750">
              <a:buFont typeface="Arial" panose="020B0604020202020204" pitchFamily="34" charset="0"/>
              <a:buChar char="•"/>
            </a:pPr>
            <a:r>
              <a:rPr lang="es-ES" sz="2400" dirty="0"/>
              <a:t>debilidad manifiesta.</a:t>
            </a:r>
          </a:p>
          <a:p>
            <a:pPr marL="742950" lvl="1" indent="-285750">
              <a:buFont typeface="Arial" panose="020B0604020202020204" pitchFamily="34" charset="0"/>
              <a:buChar char="•"/>
            </a:pPr>
            <a:endParaRPr lang="es-ES" sz="2400" dirty="0"/>
          </a:p>
          <a:p>
            <a:r>
              <a:rPr lang="es-ES" sz="2000" dirty="0"/>
              <a:t>La Corte Constitucional </a:t>
            </a:r>
            <a:r>
              <a:rPr lang="es-ES" sz="2000" b="1" dirty="0"/>
              <a:t>exige al Estado un estándar más alto</a:t>
            </a:r>
            <a:r>
              <a:rPr lang="es-ES" sz="2000" dirty="0"/>
              <a:t> que al sector privado.</a:t>
            </a:r>
            <a:endParaRPr lang="es-ES" sz="1600" dirty="0"/>
          </a:p>
        </p:txBody>
      </p:sp>
      <p:sp>
        <p:nvSpPr>
          <p:cNvPr id="8" name="CuadroTexto 7">
            <a:extLst>
              <a:ext uri="{FF2B5EF4-FFF2-40B4-BE49-F238E27FC236}">
                <a16:creationId xmlns:a16="http://schemas.microsoft.com/office/drawing/2014/main" id="{7C9C9A81-E310-0295-78F0-14F9D154DB88}"/>
              </a:ext>
            </a:extLst>
          </p:cNvPr>
          <p:cNvSpPr txBox="1"/>
          <p:nvPr/>
        </p:nvSpPr>
        <p:spPr>
          <a:xfrm>
            <a:off x="1514167" y="279054"/>
            <a:ext cx="10137059" cy="16619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panose="020F0502020204030204"/>
                <a:ea typeface="+mn-ea"/>
                <a:cs typeface="+mn-cs"/>
              </a:rPr>
              <a:t>Empleados públicos del sector salud (APLICACIÓN INDIRECTA PERO OBLIGATORIA)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Médicos, enfermeras, profesionales administrativos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nombrados en planta</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como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7810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854813" y="0"/>
            <a:ext cx="1332270"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2"/>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83073599-6FF3-3EC9-0E83-C77D02BA4A8F}"/>
              </a:ext>
            </a:extLst>
          </p:cNvPr>
          <p:cNvSpPr txBox="1"/>
          <p:nvPr/>
        </p:nvSpPr>
        <p:spPr>
          <a:xfrm>
            <a:off x="889820" y="415783"/>
            <a:ext cx="9345561" cy="6247864"/>
          </a:xfrm>
          <a:prstGeom prst="rect">
            <a:avLst/>
          </a:prstGeom>
          <a:noFill/>
        </p:spPr>
        <p:txBody>
          <a:bodyPr wrap="square">
            <a:spAutoFit/>
          </a:bodyPr>
          <a:lstStyle/>
          <a:p>
            <a:r>
              <a:rPr lang="es-ES" sz="2400" b="1" dirty="0">
                <a:solidFill>
                  <a:srgbClr val="003399"/>
                </a:solidFill>
                <a:effectLst>
                  <a:outerShdw blurRad="38100" dist="38100" dir="2700000" algn="tl">
                    <a:srgbClr val="000000">
                      <a:alpha val="43137"/>
                    </a:srgbClr>
                  </a:outerShdw>
                </a:effectLst>
              </a:rPr>
              <a:t>OPS en hospitales públicos: donde la reforma tiene MAYOR IMPACTO</a:t>
            </a:r>
          </a:p>
          <a:p>
            <a:r>
              <a:rPr lang="es-ES" sz="2400" b="1" dirty="0">
                <a:solidFill>
                  <a:srgbClr val="003399"/>
                </a:solidFill>
                <a:effectLst>
                  <a:outerShdw blurRad="38100" dist="38100" dir="2700000" algn="tl">
                    <a:srgbClr val="000000">
                      <a:alpha val="43137"/>
                    </a:srgbClr>
                  </a:outerShdw>
                </a:effectLst>
              </a:rPr>
              <a:t>Situación jurídica</a:t>
            </a:r>
          </a:p>
          <a:p>
            <a:endParaRPr lang="es-ES" sz="2400" b="1" dirty="0"/>
          </a:p>
          <a:p>
            <a:pPr>
              <a:buFont typeface="Arial" panose="020B0604020202020204" pitchFamily="34" charset="0"/>
              <a:buChar char="•"/>
            </a:pPr>
            <a:r>
              <a:rPr lang="es-ES" sz="2000" dirty="0"/>
              <a:t>Las OPS </a:t>
            </a:r>
            <a:r>
              <a:rPr lang="es-ES" sz="2000" b="1" dirty="0"/>
              <a:t>NO son relaciones laborales</a:t>
            </a:r>
            <a:r>
              <a:rPr lang="es-ES" sz="2000" dirty="0"/>
              <a:t>.</a:t>
            </a:r>
          </a:p>
          <a:p>
            <a:pPr>
              <a:buFont typeface="Arial" panose="020B0604020202020204" pitchFamily="34" charset="0"/>
              <a:buChar char="•"/>
            </a:pPr>
            <a:r>
              <a:rPr lang="es-ES" sz="2000" dirty="0"/>
              <a:t>Pero la reforma </a:t>
            </a:r>
            <a:r>
              <a:rPr lang="es-ES" sz="2000" b="1" dirty="0"/>
              <a:t>declara la formalización como prioridad</a:t>
            </a:r>
            <a:r>
              <a:rPr lang="es-ES" sz="2000" dirty="0"/>
              <a:t>.</a:t>
            </a:r>
          </a:p>
          <a:p>
            <a:pPr>
              <a:buFont typeface="Arial" panose="020B0604020202020204" pitchFamily="34" charset="0"/>
              <a:buChar char="•"/>
            </a:pPr>
            <a:endParaRPr lang="es-ES" dirty="0"/>
          </a:p>
          <a:p>
            <a:r>
              <a:rPr lang="es-ES" sz="2000" b="1" dirty="0">
                <a:solidFill>
                  <a:srgbClr val="003399"/>
                </a:solidFill>
              </a:rPr>
              <a:t>Efectos prácticos de la Ley 2466:</a:t>
            </a:r>
          </a:p>
          <a:p>
            <a:r>
              <a:rPr lang="es-ES" sz="2000" dirty="0"/>
              <a:t>Las </a:t>
            </a:r>
            <a:r>
              <a:rPr lang="es-ES" sz="2000" b="1" dirty="0"/>
              <a:t>OPS masivas</a:t>
            </a:r>
            <a:r>
              <a:rPr lang="es-ES" sz="2000" dirty="0"/>
              <a:t> en funciones misionales permanentes:</a:t>
            </a:r>
          </a:p>
          <a:p>
            <a:pPr marL="742950" lvl="1" indent="-285750">
              <a:buFont typeface="Arial" panose="020B0604020202020204" pitchFamily="34" charset="0"/>
              <a:buChar char="•"/>
            </a:pPr>
            <a:r>
              <a:rPr lang="es-ES" sz="2000" dirty="0"/>
              <a:t>son </a:t>
            </a:r>
            <a:r>
              <a:rPr lang="es-ES" sz="2000" b="1" dirty="0"/>
              <a:t>indicador de precarización</a:t>
            </a:r>
            <a:r>
              <a:rPr lang="es-ES" sz="2000" dirty="0"/>
              <a:t>,</a:t>
            </a:r>
          </a:p>
          <a:p>
            <a:pPr marL="742950" lvl="1" indent="-285750">
              <a:buFont typeface="Arial" panose="020B0604020202020204" pitchFamily="34" charset="0"/>
              <a:buChar char="•"/>
            </a:pPr>
            <a:r>
              <a:rPr lang="es-ES" sz="2000" dirty="0"/>
              <a:t>aumentan el riesgo de </a:t>
            </a:r>
            <a:r>
              <a:rPr lang="es-ES" sz="2000" b="1" dirty="0"/>
              <a:t>contrato realidad</a:t>
            </a:r>
            <a:r>
              <a:rPr lang="es-ES" sz="2000" dirty="0"/>
              <a:t>,</a:t>
            </a:r>
          </a:p>
          <a:p>
            <a:pPr marL="742950" lvl="1" indent="-285750">
              <a:buFont typeface="Arial" panose="020B0604020202020204" pitchFamily="34" charset="0"/>
              <a:buChar char="•"/>
            </a:pPr>
            <a:r>
              <a:rPr lang="es-ES" sz="2000" dirty="0"/>
              <a:t>activan vigilancia del MinTrabajo, Procuraduría y Contraloría.</a:t>
            </a:r>
          </a:p>
          <a:p>
            <a:pPr marL="742950" lvl="1" indent="-285750">
              <a:buFont typeface="Arial" panose="020B0604020202020204" pitchFamily="34" charset="0"/>
              <a:buChar char="•"/>
            </a:pPr>
            <a:endParaRPr lang="es-ES" sz="2000" dirty="0"/>
          </a:p>
          <a:p>
            <a:r>
              <a:rPr lang="es-ES" sz="2400" b="1" dirty="0">
                <a:solidFill>
                  <a:srgbClr val="003399"/>
                </a:solidFill>
              </a:rPr>
              <a:t>Para el sector salud público:</a:t>
            </a:r>
          </a:p>
          <a:p>
            <a:pPr>
              <a:buFont typeface="Arial" panose="020B0604020202020204" pitchFamily="34" charset="0"/>
              <a:buChar char="•"/>
            </a:pPr>
            <a:r>
              <a:rPr lang="es-ES" dirty="0"/>
              <a:t>Médicos, enfermeras y auxiliares por OPS:</a:t>
            </a:r>
          </a:p>
          <a:p>
            <a:pPr marL="742950" lvl="1" indent="-285750">
              <a:buFont typeface="Arial" panose="020B0604020202020204" pitchFamily="34" charset="0"/>
              <a:buChar char="•"/>
            </a:pPr>
            <a:r>
              <a:rPr lang="es-ES" dirty="0"/>
              <a:t>NO deben cubrir funciones permanentes,</a:t>
            </a:r>
          </a:p>
          <a:p>
            <a:pPr marL="742950" lvl="1" indent="-285750">
              <a:buFont typeface="Arial" panose="020B0604020202020204" pitchFamily="34" charset="0"/>
              <a:buChar char="•"/>
            </a:pPr>
            <a:r>
              <a:rPr lang="es-ES" dirty="0"/>
              <a:t>NO deben tener turnos impuestos,</a:t>
            </a:r>
          </a:p>
          <a:p>
            <a:pPr marL="742950" lvl="1" indent="-285750">
              <a:buFont typeface="Arial" panose="020B0604020202020204" pitchFamily="34" charset="0"/>
              <a:buChar char="•"/>
            </a:pPr>
            <a:r>
              <a:rPr lang="es-ES" dirty="0"/>
              <a:t>NO deben estar subordinados jerárquicamente.</a:t>
            </a:r>
          </a:p>
          <a:p>
            <a:pPr marL="742950" lvl="1" indent="-285750">
              <a:buFont typeface="Arial" panose="020B0604020202020204" pitchFamily="34" charset="0"/>
              <a:buChar char="•"/>
            </a:pPr>
            <a:endParaRPr lang="es-ES" dirty="0"/>
          </a:p>
          <a:p>
            <a:r>
              <a:rPr lang="es-ES" dirty="0"/>
              <a:t>La reforma </a:t>
            </a:r>
            <a:r>
              <a:rPr lang="es-ES" b="1" dirty="0"/>
              <a:t>NO convierte automáticamente OPS en contratos laborales</a:t>
            </a:r>
            <a:r>
              <a:rPr lang="es-ES" dirty="0"/>
              <a:t>, pero </a:t>
            </a:r>
            <a:r>
              <a:rPr lang="es-ES" b="1" dirty="0"/>
              <a:t>obliga al Estado a justificar, reducir y transitar hacia la formalización</a:t>
            </a:r>
            <a:r>
              <a:rPr lang="es-ES" dirty="0"/>
              <a:t>.</a:t>
            </a:r>
          </a:p>
        </p:txBody>
      </p:sp>
      <p:pic>
        <p:nvPicPr>
          <p:cNvPr id="3" name="Imagen 2">
            <a:extLst>
              <a:ext uri="{FF2B5EF4-FFF2-40B4-BE49-F238E27FC236}">
                <a16:creationId xmlns:a16="http://schemas.microsoft.com/office/drawing/2014/main" id="{22E29176-796F-B3FD-D7C7-F6B087FD9209}"/>
              </a:ext>
            </a:extLst>
          </p:cNvPr>
          <p:cNvPicPr>
            <a:picLocks noChangeAspect="1"/>
          </p:cNvPicPr>
          <p:nvPr/>
        </p:nvPicPr>
        <p:blipFill>
          <a:blip r:embed="rId3"/>
          <a:stretch>
            <a:fillRect/>
          </a:stretch>
        </p:blipFill>
        <p:spPr>
          <a:xfrm>
            <a:off x="9989574" y="221430"/>
            <a:ext cx="2051908" cy="749873"/>
          </a:xfrm>
          <a:prstGeom prst="rect">
            <a:avLst/>
          </a:prstGeom>
        </p:spPr>
      </p:pic>
    </p:spTree>
    <p:extLst>
      <p:ext uri="{BB962C8B-B14F-4D97-AF65-F5344CB8AC3E}">
        <p14:creationId xmlns:p14="http://schemas.microsoft.com/office/powerpoint/2010/main" val="5697058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82631" y="0"/>
            <a:ext cx="1209367"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001432" y="190641"/>
            <a:ext cx="2821858"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408B1B96-231F-AA1B-CC3A-CA1CE39837D3}"/>
              </a:ext>
            </a:extLst>
          </p:cNvPr>
          <p:cNvSpPr txBox="1"/>
          <p:nvPr/>
        </p:nvSpPr>
        <p:spPr>
          <a:xfrm>
            <a:off x="1248697" y="490875"/>
            <a:ext cx="9733934" cy="6093976"/>
          </a:xfrm>
          <a:prstGeom prst="rect">
            <a:avLst/>
          </a:prstGeom>
          <a:noFill/>
        </p:spPr>
        <p:txBody>
          <a:bodyPr wrap="square">
            <a:spAutoFit/>
          </a:bodyPr>
          <a:lstStyle/>
          <a:p>
            <a:r>
              <a:rPr lang="es-ES" sz="2400" b="1" dirty="0">
                <a:solidFill>
                  <a:srgbClr val="003399"/>
                </a:solidFill>
                <a:effectLst>
                  <a:outerShdw blurRad="38100" dist="38100" dir="2700000" algn="tl">
                    <a:srgbClr val="000000">
                      <a:alpha val="43137"/>
                    </a:srgbClr>
                  </a:outerShdw>
                </a:effectLst>
              </a:rPr>
              <a:t>Cooperativas en hospitales públicos: restricción reforzada</a:t>
            </a:r>
          </a:p>
          <a:p>
            <a:endParaRPr lang="es-ES" b="1" dirty="0"/>
          </a:p>
          <a:p>
            <a:r>
              <a:rPr lang="es-ES" sz="2400" b="1" dirty="0">
                <a:solidFill>
                  <a:srgbClr val="003399"/>
                </a:solidFill>
              </a:rPr>
              <a:t>Antes de la reforma</a:t>
            </a:r>
          </a:p>
          <a:p>
            <a:pPr>
              <a:buFont typeface="Arial" panose="020B0604020202020204" pitchFamily="34" charset="0"/>
              <a:buChar char="•"/>
            </a:pPr>
            <a:r>
              <a:rPr lang="es-ES" sz="2000" dirty="0"/>
              <a:t>Uso extendido para personal asistencial.</a:t>
            </a:r>
          </a:p>
          <a:p>
            <a:pPr>
              <a:buFont typeface="Arial" panose="020B0604020202020204" pitchFamily="34" charset="0"/>
              <a:buChar char="•"/>
            </a:pPr>
            <a:r>
              <a:rPr lang="es-ES" sz="2000" dirty="0"/>
              <a:t>Alto litigio por contrato realidad.</a:t>
            </a:r>
          </a:p>
          <a:p>
            <a:endParaRPr lang="es-ES" b="1" dirty="0"/>
          </a:p>
          <a:p>
            <a:r>
              <a:rPr lang="es-ES" sz="2400" b="1" dirty="0">
                <a:solidFill>
                  <a:srgbClr val="003399"/>
                </a:solidFill>
              </a:rPr>
              <a:t>Con la Ley 2466:</a:t>
            </a:r>
          </a:p>
          <a:p>
            <a:pPr>
              <a:buFont typeface="Arial" panose="020B0604020202020204" pitchFamily="34" charset="0"/>
              <a:buChar char="•"/>
            </a:pPr>
            <a:r>
              <a:rPr lang="es-ES" sz="2000" dirty="0"/>
              <a:t>Se </a:t>
            </a:r>
            <a:r>
              <a:rPr lang="es-ES" sz="2000" b="1" dirty="0"/>
              <a:t>endurece el control sobre la tercerización</a:t>
            </a:r>
            <a:r>
              <a:rPr lang="es-ES" sz="2000" dirty="0"/>
              <a:t>.</a:t>
            </a:r>
          </a:p>
          <a:p>
            <a:pPr>
              <a:buFont typeface="Arial" panose="020B0604020202020204" pitchFamily="34" charset="0"/>
              <a:buChar char="•"/>
            </a:pPr>
            <a:r>
              <a:rPr lang="es-ES" sz="2000" dirty="0"/>
              <a:t>Se refuerza la prohibición de:</a:t>
            </a:r>
          </a:p>
          <a:p>
            <a:pPr marL="742950" lvl="1" indent="-285750">
              <a:buFont typeface="Arial" panose="020B0604020202020204" pitchFamily="34" charset="0"/>
              <a:buChar char="•"/>
            </a:pPr>
            <a:r>
              <a:rPr lang="es-ES" sz="2000" dirty="0"/>
              <a:t>suministro de personal,</a:t>
            </a:r>
          </a:p>
          <a:p>
            <a:pPr marL="742950" lvl="1" indent="-285750">
              <a:buFont typeface="Arial" panose="020B0604020202020204" pitchFamily="34" charset="0"/>
              <a:buChar char="•"/>
            </a:pPr>
            <a:r>
              <a:rPr lang="es-ES" sz="2000" dirty="0"/>
              <a:t>intermediación laboral encubierta.</a:t>
            </a:r>
          </a:p>
          <a:p>
            <a:r>
              <a:rPr lang="es-ES" dirty="0"/>
              <a:t> </a:t>
            </a:r>
          </a:p>
          <a:p>
            <a:r>
              <a:rPr lang="es-ES" sz="2400" b="1" dirty="0">
                <a:solidFill>
                  <a:srgbClr val="003399"/>
                </a:solidFill>
              </a:rPr>
              <a:t>En la práctica:</a:t>
            </a:r>
          </a:p>
          <a:p>
            <a:pPr>
              <a:buFont typeface="Arial" panose="020B0604020202020204" pitchFamily="34" charset="0"/>
              <a:buChar char="•"/>
            </a:pPr>
            <a:r>
              <a:rPr lang="es-ES" sz="2000" dirty="0"/>
              <a:t>Cooperativas </a:t>
            </a:r>
            <a:r>
              <a:rPr lang="es-ES" sz="2000" b="1" dirty="0"/>
              <a:t>NO deberían</a:t>
            </a:r>
            <a:r>
              <a:rPr lang="es-ES" sz="2000" dirty="0"/>
              <a:t> seguir suministrando médicos y enfermeras para turnos regulares.</a:t>
            </a:r>
          </a:p>
          <a:p>
            <a:pPr>
              <a:buFont typeface="Arial" panose="020B0604020202020204" pitchFamily="34" charset="0"/>
              <a:buChar char="•"/>
            </a:pPr>
            <a:r>
              <a:rPr lang="es-ES" sz="2000" dirty="0"/>
              <a:t>Riesgo alto de:</a:t>
            </a:r>
          </a:p>
          <a:p>
            <a:pPr marL="742950" lvl="1" indent="-285750">
              <a:buFont typeface="Arial" panose="020B0604020202020204" pitchFamily="34" charset="0"/>
              <a:buChar char="•"/>
            </a:pPr>
            <a:r>
              <a:rPr lang="es-ES" sz="2000" dirty="0"/>
              <a:t>sanciones,</a:t>
            </a:r>
          </a:p>
          <a:p>
            <a:pPr marL="742950" lvl="1" indent="-285750">
              <a:buFont typeface="Arial" panose="020B0604020202020204" pitchFamily="34" charset="0"/>
              <a:buChar char="•"/>
            </a:pPr>
            <a:r>
              <a:rPr lang="es-ES" sz="2000" dirty="0"/>
              <a:t>declaratoria de contrato realidad,</a:t>
            </a:r>
          </a:p>
          <a:p>
            <a:pPr marL="742950" lvl="1" indent="-285750">
              <a:buFont typeface="Arial" panose="020B0604020202020204" pitchFamily="34" charset="0"/>
              <a:buChar char="•"/>
            </a:pPr>
            <a:r>
              <a:rPr lang="es-ES" sz="2000" dirty="0"/>
              <a:t>responsabilidad fiscal y disciplinaria</a:t>
            </a:r>
            <a:r>
              <a:rPr lang="es-ES" dirty="0"/>
              <a:t>.</a:t>
            </a:r>
          </a:p>
        </p:txBody>
      </p:sp>
    </p:spTree>
    <p:extLst>
      <p:ext uri="{BB962C8B-B14F-4D97-AF65-F5344CB8AC3E}">
        <p14:creationId xmlns:p14="http://schemas.microsoft.com/office/powerpoint/2010/main" val="22072875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82631" y="0"/>
            <a:ext cx="1209367"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8480322" y="180808"/>
            <a:ext cx="2821858"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731D45AD-22FF-9F69-775C-2407E55EE58E}"/>
              </a:ext>
            </a:extLst>
          </p:cNvPr>
          <p:cNvSpPr txBox="1"/>
          <p:nvPr/>
        </p:nvSpPr>
        <p:spPr>
          <a:xfrm>
            <a:off x="1270820" y="432002"/>
            <a:ext cx="10169012" cy="5570756"/>
          </a:xfrm>
          <a:prstGeom prst="rect">
            <a:avLst/>
          </a:prstGeom>
          <a:noFill/>
        </p:spPr>
        <p:txBody>
          <a:bodyPr wrap="square">
            <a:spAutoFit/>
          </a:bodyPr>
          <a:lstStyle/>
          <a:p>
            <a:r>
              <a:rPr lang="es-ES" sz="2400" b="1" dirty="0">
                <a:solidFill>
                  <a:srgbClr val="003399"/>
                </a:solidFill>
              </a:rPr>
              <a:t>EST en hospitales públicos: aplicación directa</a:t>
            </a:r>
          </a:p>
          <a:p>
            <a:endParaRPr lang="es-ES" dirty="0"/>
          </a:p>
          <a:p>
            <a:r>
              <a:rPr lang="es-ES" sz="2400" dirty="0">
                <a:solidFill>
                  <a:srgbClr val="003399"/>
                </a:solidFill>
              </a:rPr>
              <a:t>Los </a:t>
            </a:r>
            <a:r>
              <a:rPr lang="es-ES" sz="2400" b="1" dirty="0">
                <a:solidFill>
                  <a:srgbClr val="003399"/>
                </a:solidFill>
              </a:rPr>
              <a:t>trabajadores en misión</a:t>
            </a:r>
            <a:r>
              <a:rPr lang="es-ES" sz="2400" dirty="0">
                <a:solidFill>
                  <a:srgbClr val="003399"/>
                </a:solidFill>
              </a:rPr>
              <a:t> enviados por EST:</a:t>
            </a:r>
          </a:p>
          <a:p>
            <a:pPr>
              <a:buFont typeface="Arial" panose="020B0604020202020204" pitchFamily="34" charset="0"/>
              <a:buChar char="•"/>
            </a:pPr>
            <a:r>
              <a:rPr lang="es-ES" sz="2000" dirty="0"/>
              <a:t>SÍ están cobijados por la reforma laboral.</a:t>
            </a:r>
          </a:p>
          <a:p>
            <a:pPr>
              <a:buFont typeface="Arial" panose="020B0604020202020204" pitchFamily="34" charset="0"/>
              <a:buChar char="•"/>
            </a:pPr>
            <a:r>
              <a:rPr lang="es-ES" sz="2000" dirty="0"/>
              <a:t>SÍ generan obligaciones de:</a:t>
            </a:r>
          </a:p>
          <a:p>
            <a:pPr marL="742950" lvl="1" indent="-285750">
              <a:buFont typeface="Arial" panose="020B0604020202020204" pitchFamily="34" charset="0"/>
              <a:buChar char="•"/>
            </a:pPr>
            <a:r>
              <a:rPr lang="es-ES" sz="2000" dirty="0"/>
              <a:t>jornada máxima,</a:t>
            </a:r>
          </a:p>
          <a:p>
            <a:pPr marL="742950" lvl="1" indent="-285750">
              <a:buFont typeface="Arial" panose="020B0604020202020204" pitchFamily="34" charset="0"/>
              <a:buChar char="•"/>
            </a:pPr>
            <a:r>
              <a:rPr lang="es-ES" sz="2000" dirty="0"/>
              <a:t>recargos nocturnos,</a:t>
            </a:r>
          </a:p>
          <a:p>
            <a:pPr marL="742950" lvl="1" indent="-285750">
              <a:buFont typeface="Arial" panose="020B0604020202020204" pitchFamily="34" charset="0"/>
              <a:buChar char="•"/>
            </a:pPr>
            <a:r>
              <a:rPr lang="es-ES" sz="2000" dirty="0"/>
              <a:t>dominicales y festivos,</a:t>
            </a:r>
          </a:p>
          <a:p>
            <a:pPr marL="742950" lvl="1" indent="-285750">
              <a:buFont typeface="Arial" panose="020B0604020202020204" pitchFamily="34" charset="0"/>
              <a:buChar char="•"/>
            </a:pPr>
            <a:r>
              <a:rPr lang="es-ES" sz="2000" dirty="0"/>
              <a:t>estabilidad reforzada.</a:t>
            </a:r>
          </a:p>
          <a:p>
            <a:pPr marL="742950" lvl="1" indent="-285750">
              <a:buFont typeface="Arial" panose="020B0604020202020204" pitchFamily="34" charset="0"/>
              <a:buChar char="•"/>
            </a:pPr>
            <a:endParaRPr lang="es-ES" sz="2000" dirty="0"/>
          </a:p>
          <a:p>
            <a:r>
              <a:rPr lang="es-ES" sz="2800" b="1" dirty="0">
                <a:solidFill>
                  <a:srgbClr val="003399"/>
                </a:solidFill>
              </a:rPr>
              <a:t>Limitación clave</a:t>
            </a:r>
          </a:p>
          <a:p>
            <a:pPr>
              <a:buFont typeface="Arial" panose="020B0604020202020204" pitchFamily="34" charset="0"/>
              <a:buChar char="•"/>
            </a:pPr>
            <a:r>
              <a:rPr lang="es-ES" sz="2000" dirty="0"/>
              <a:t>Las EST </a:t>
            </a:r>
            <a:r>
              <a:rPr lang="es-ES" sz="2000" b="1" dirty="0"/>
              <a:t>solo pueden usarse</a:t>
            </a:r>
            <a:r>
              <a:rPr lang="es-ES" sz="2000" dirty="0"/>
              <a:t> para:</a:t>
            </a:r>
          </a:p>
          <a:p>
            <a:pPr marL="742950" lvl="1" indent="-285750">
              <a:buFont typeface="Arial" panose="020B0604020202020204" pitchFamily="34" charset="0"/>
              <a:buChar char="•"/>
            </a:pPr>
            <a:r>
              <a:rPr lang="es-ES" sz="2000" dirty="0"/>
              <a:t>reemplazos,</a:t>
            </a:r>
          </a:p>
          <a:p>
            <a:pPr marL="742950" lvl="1" indent="-285750">
              <a:buFont typeface="Arial" panose="020B0604020202020204" pitchFamily="34" charset="0"/>
              <a:buChar char="•"/>
            </a:pPr>
            <a:r>
              <a:rPr lang="es-ES" sz="2000" dirty="0"/>
              <a:t>picos temporales,</a:t>
            </a:r>
          </a:p>
          <a:p>
            <a:pPr marL="742950" lvl="1" indent="-285750">
              <a:buFont typeface="Arial" panose="020B0604020202020204" pitchFamily="34" charset="0"/>
              <a:buChar char="•"/>
            </a:pPr>
            <a:r>
              <a:rPr lang="es-ES" sz="2000" dirty="0"/>
              <a:t>situaciones ocasionales.</a:t>
            </a:r>
          </a:p>
          <a:p>
            <a:pPr marL="742950" lvl="1" indent="-285750">
              <a:buFont typeface="Arial" panose="020B0604020202020204" pitchFamily="34" charset="0"/>
              <a:buChar char="•"/>
            </a:pPr>
            <a:endParaRPr lang="es-ES" dirty="0"/>
          </a:p>
          <a:p>
            <a:r>
              <a:rPr lang="es-ES" sz="2400" b="1" dirty="0">
                <a:solidFill>
                  <a:srgbClr val="003399"/>
                </a:solidFill>
              </a:rPr>
              <a:t>No para cubrir déficit estructural de personal de salud.</a:t>
            </a:r>
            <a:endParaRPr lang="es-ES" sz="2400" dirty="0">
              <a:solidFill>
                <a:srgbClr val="003399"/>
              </a:solidFill>
            </a:endParaRPr>
          </a:p>
        </p:txBody>
      </p:sp>
    </p:spTree>
    <p:extLst>
      <p:ext uri="{BB962C8B-B14F-4D97-AF65-F5344CB8AC3E}">
        <p14:creationId xmlns:p14="http://schemas.microsoft.com/office/powerpoint/2010/main" val="28925929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82631" y="0"/>
            <a:ext cx="1209367"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8160773" y="5795027"/>
            <a:ext cx="2821858"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9" name="Rectangle 3">
            <a:extLst>
              <a:ext uri="{FF2B5EF4-FFF2-40B4-BE49-F238E27FC236}">
                <a16:creationId xmlns:a16="http://schemas.microsoft.com/office/drawing/2014/main" id="{40B63AFC-B375-67D8-4D65-54906CD03DA8}"/>
              </a:ext>
            </a:extLst>
          </p:cNvPr>
          <p:cNvSpPr>
            <a:spLocks noChangeArrowheads="1"/>
          </p:cNvSpPr>
          <p:nvPr/>
        </p:nvSpPr>
        <p:spPr bwMode="auto">
          <a:xfrm>
            <a:off x="1034807" y="318659"/>
            <a:ext cx="10122386" cy="627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3200" b="1" i="0" u="none" strike="noStrike" cap="none" normalizeH="0" baseline="0" dirty="0">
                <a:ln>
                  <a:noFill/>
                </a:ln>
                <a:solidFill>
                  <a:schemeClr val="tx1"/>
                </a:solidFill>
                <a:effectLst/>
              </a:rPr>
              <a:t>Obligaciones especiales del Estado como empleador (ESE)</a:t>
            </a:r>
          </a:p>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2400" b="0" i="0" u="none" strike="noStrike" cap="none" normalizeH="0" baseline="0" dirty="0">
                <a:ln>
                  <a:noFill/>
                </a:ln>
                <a:solidFill>
                  <a:schemeClr val="tx1"/>
                </a:solidFill>
                <a:effectLst/>
              </a:rPr>
              <a:t>La reforma refuerza una tesis constitucional ya existente: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2800" b="1" i="0" u="none" strike="noStrike" cap="none" normalizeH="0" baseline="0" dirty="0">
                <a:ln>
                  <a:noFill/>
                </a:ln>
                <a:solidFill>
                  <a:schemeClr val="tx1"/>
                </a:solidFill>
                <a:effectLst/>
              </a:rPr>
              <a:t>El Estado está obligado a ser el primer garante del trabajo decente.</a:t>
            </a:r>
            <a:endParaRPr kumimoji="0" lang="es-CO" altLang="es-CO"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2800" b="0" i="0" u="none" strike="noStrike" cap="none" normalizeH="0" baseline="0" dirty="0">
                <a:ln>
                  <a:noFill/>
                </a:ln>
                <a:solidFill>
                  <a:schemeClr val="tx1"/>
                </a:solidFill>
                <a:effectLst/>
              </a:rPr>
              <a:t>Esto implica para hospitales públicos: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s-CO" altLang="es-CO" sz="2800" b="0" i="0" u="none" strike="noStrike" cap="none" normalizeH="0" baseline="0" dirty="0">
                <a:ln>
                  <a:noFill/>
                </a:ln>
                <a:solidFill>
                  <a:schemeClr val="tx1"/>
                </a:solidFill>
                <a:effectLst/>
              </a:rPr>
              <a:t> Revisar su </a:t>
            </a:r>
            <a:r>
              <a:rPr kumimoji="0" lang="es-CO" altLang="es-CO" sz="2800" b="1" i="0" u="none" strike="noStrike" cap="none" normalizeH="0" baseline="0" dirty="0">
                <a:ln>
                  <a:noFill/>
                </a:ln>
                <a:solidFill>
                  <a:schemeClr val="tx1"/>
                </a:solidFill>
                <a:effectLst/>
              </a:rPr>
              <a:t>mapa de vinculaciones</a:t>
            </a:r>
            <a:r>
              <a:rPr kumimoji="0" lang="es-CO" altLang="es-CO" sz="28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s-CO" altLang="es-CO" sz="2800" b="0" i="0" u="none" strike="noStrike" cap="none" normalizeH="0" baseline="0" dirty="0">
                <a:ln>
                  <a:noFill/>
                </a:ln>
                <a:solidFill>
                  <a:schemeClr val="tx1"/>
                </a:solidFill>
                <a:effectLst/>
              </a:rPr>
              <a:t> Identificar </a:t>
            </a:r>
            <a:r>
              <a:rPr kumimoji="0" lang="es-CO" altLang="es-CO" sz="2800" b="1" i="0" u="none" strike="noStrike" cap="none" normalizeH="0" baseline="0" dirty="0">
                <a:ln>
                  <a:noFill/>
                </a:ln>
                <a:solidFill>
                  <a:schemeClr val="tx1"/>
                </a:solidFill>
                <a:effectLst/>
              </a:rPr>
              <a:t>funciones misionales permanentes</a:t>
            </a:r>
            <a:r>
              <a:rPr kumimoji="0" lang="es-CO" altLang="es-CO" sz="28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s-CO" altLang="es-CO" sz="2800" b="0" i="0" u="none" strike="noStrike" cap="none" normalizeH="0" baseline="0" dirty="0">
                <a:ln>
                  <a:noFill/>
                </a:ln>
                <a:solidFill>
                  <a:schemeClr val="tx1"/>
                </a:solidFill>
                <a:effectLst/>
              </a:rPr>
              <a:t> Diseñar </a:t>
            </a:r>
            <a:r>
              <a:rPr kumimoji="0" lang="es-CO" altLang="es-CO" sz="2800" b="1" i="0" u="none" strike="noStrike" cap="none" normalizeH="0" baseline="0" dirty="0">
                <a:ln>
                  <a:noFill/>
                </a:ln>
                <a:solidFill>
                  <a:schemeClr val="tx1"/>
                </a:solidFill>
                <a:effectLst/>
              </a:rPr>
              <a:t>planes de transición y formalización</a:t>
            </a:r>
            <a:r>
              <a:rPr kumimoji="0" lang="es-CO" altLang="es-CO" sz="28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s-CO" altLang="es-CO" sz="2800" b="0" i="0" u="none" strike="noStrike" cap="none" normalizeH="0" baseline="0" dirty="0">
                <a:ln>
                  <a:noFill/>
                </a:ln>
                <a:solidFill>
                  <a:schemeClr val="tx1"/>
                </a:solidFill>
                <a:effectLst/>
              </a:rPr>
              <a:t> Ajustar turnos y compensaciones.</a:t>
            </a: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es-CO" altLang="es-CO" sz="2800" b="0" i="0" u="none" strike="noStrike" cap="none" normalizeH="0" baseline="0" dirty="0">
                <a:ln>
                  <a:noFill/>
                </a:ln>
                <a:solidFill>
                  <a:schemeClr val="tx1"/>
                </a:solidFill>
                <a:effectLst/>
              </a:rPr>
              <a:t> Proteger especialmente a:</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s-CO" altLang="es-CO" sz="2800" b="0" i="0" u="none" strike="noStrike" cap="none" normalizeH="0" baseline="0" dirty="0">
                <a:ln>
                  <a:noFill/>
                </a:ln>
                <a:solidFill>
                  <a:schemeClr val="tx1"/>
                </a:solidFill>
                <a:effectLst/>
              </a:rPr>
              <a:t>mujeres gestantes,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s-CO" altLang="es-CO" sz="2800" b="0" i="0" u="none" strike="noStrike" cap="none" normalizeH="0" baseline="0" dirty="0">
                <a:ln>
                  <a:noFill/>
                </a:ln>
                <a:solidFill>
                  <a:schemeClr val="tx1"/>
                </a:solidFill>
                <a:effectLst/>
              </a:rPr>
              <a:t>personal en debilidad manifiesta,</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s-CO" altLang="es-CO" sz="2800" b="0" i="0" u="none" strike="noStrike" cap="none" normalizeH="0" baseline="0" dirty="0">
                <a:ln>
                  <a:noFill/>
                </a:ln>
                <a:solidFill>
                  <a:schemeClr val="tx1"/>
                </a:solidFill>
                <a:effectLst/>
              </a:rPr>
              <a:t>trabajadores sindicalizados.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616518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1208773" y="0"/>
            <a:ext cx="983225"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360309" y="172356"/>
            <a:ext cx="2256503" cy="537201"/>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E0AE0E70-2048-FAAF-32BD-DF9126826EC8}"/>
              </a:ext>
            </a:extLst>
          </p:cNvPr>
          <p:cNvSpPr txBox="1"/>
          <p:nvPr/>
        </p:nvSpPr>
        <p:spPr>
          <a:xfrm>
            <a:off x="1052052" y="312642"/>
            <a:ext cx="6961238" cy="405367"/>
          </a:xfrm>
          <a:prstGeom prst="rect">
            <a:avLst/>
          </a:prstGeom>
          <a:noFill/>
        </p:spPr>
        <p:txBody>
          <a:bodyPr wrap="square">
            <a:spAutoFit/>
          </a:bodyPr>
          <a:lstStyle/>
          <a:p>
            <a:pPr>
              <a:lnSpc>
                <a:spcPct val="107000"/>
              </a:lnSpc>
              <a:spcAft>
                <a:spcPts val="800"/>
              </a:spcAft>
            </a:pPr>
            <a:r>
              <a:rPr lang="es-CO" sz="2000" b="1" kern="0"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Comparativo de Vinculación en el Sector Salud Público (ESE)</a:t>
            </a:r>
            <a:endParaRPr lang="es-CO" sz="1200" kern="1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a:extLst>
              <a:ext uri="{FF2B5EF4-FFF2-40B4-BE49-F238E27FC236}">
                <a16:creationId xmlns:a16="http://schemas.microsoft.com/office/drawing/2014/main" id="{1AC44AFA-9B12-2A13-E9C4-2397A8D52110}"/>
              </a:ext>
            </a:extLst>
          </p:cNvPr>
          <p:cNvPicPr>
            <a:picLocks noChangeAspect="1"/>
          </p:cNvPicPr>
          <p:nvPr/>
        </p:nvPicPr>
        <p:blipFill>
          <a:blip r:embed="rId4">
            <a:duotone>
              <a:schemeClr val="accent6">
                <a:shade val="45000"/>
                <a:satMod val="135000"/>
              </a:schemeClr>
              <a:prstClr val="white"/>
            </a:duotone>
          </a:blip>
          <a:stretch>
            <a:fillRect/>
          </a:stretch>
        </p:blipFill>
        <p:spPr>
          <a:xfrm>
            <a:off x="1052051" y="887846"/>
            <a:ext cx="10038735" cy="5797798"/>
          </a:xfrm>
          <a:prstGeom prst="rect">
            <a:avLst/>
          </a:prstGeom>
        </p:spPr>
      </p:pic>
    </p:spTree>
    <p:extLst>
      <p:ext uri="{BB962C8B-B14F-4D97-AF65-F5344CB8AC3E}">
        <p14:creationId xmlns:p14="http://schemas.microsoft.com/office/powerpoint/2010/main" val="1985855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82000">
              <a:schemeClr val="bg1"/>
            </a:gs>
            <a:gs pos="94907">
              <a:srgbClr val="99CC00">
                <a:shade val="67500"/>
                <a:satMod val="115000"/>
              </a:srgbClr>
            </a:gs>
            <a:gs pos="88000">
              <a:srgbClr val="99CC00">
                <a:shade val="67500"/>
                <a:satMod val="115000"/>
              </a:srgbClr>
            </a:gs>
          </a:gsLst>
          <a:path path="circle">
            <a:fillToRect l="100000" b="100000"/>
          </a:path>
        </a:gradFill>
        <a:effectLst/>
      </p:bgPr>
    </p:bg>
    <p:spTree>
      <p:nvGrpSpPr>
        <p:cNvPr id="1" name=""/>
        <p:cNvGrpSpPr/>
        <p:nvPr/>
      </p:nvGrpSpPr>
      <p:grpSpPr>
        <a:xfrm>
          <a:off x="0" y="0"/>
          <a:ext cx="0" cy="0"/>
          <a:chOff x="0" y="0"/>
          <a:chExt cx="0" cy="0"/>
        </a:xfrm>
      </p:grpSpPr>
      <p:sp>
        <p:nvSpPr>
          <p:cNvPr id="11" name="Elipse 10">
            <a:extLst>
              <a:ext uri="{FF2B5EF4-FFF2-40B4-BE49-F238E27FC236}">
                <a16:creationId xmlns:a16="http://schemas.microsoft.com/office/drawing/2014/main" id="{4331669E-0B0C-0AC4-2F79-68489935961B}"/>
              </a:ext>
            </a:extLst>
          </p:cNvPr>
          <p:cNvSpPr/>
          <p:nvPr/>
        </p:nvSpPr>
        <p:spPr>
          <a:xfrm>
            <a:off x="244729" y="150339"/>
            <a:ext cx="2767412" cy="1066892"/>
          </a:xfrm>
          <a:prstGeom prst="ellipse">
            <a:avLst/>
          </a:prstGeom>
          <a:gradFill>
            <a:gsLst>
              <a:gs pos="82000">
                <a:schemeClr val="bg1"/>
              </a:gs>
              <a:gs pos="94907">
                <a:srgbClr val="99CC00">
                  <a:shade val="67500"/>
                  <a:satMod val="115000"/>
                </a:srgbClr>
              </a:gs>
              <a:gs pos="36000">
                <a:srgbClr val="99CC00">
                  <a:shade val="67500"/>
                  <a:satMod val="115000"/>
                </a:srgbClr>
              </a:gs>
            </a:gsLst>
            <a:path path="circle">
              <a:fillToRect l="100000" b="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TEMARIO</a:t>
            </a:r>
          </a:p>
        </p:txBody>
      </p:sp>
      <p:pic>
        <p:nvPicPr>
          <p:cNvPr id="6" name="Imagen 5">
            <a:extLst>
              <a:ext uri="{FF2B5EF4-FFF2-40B4-BE49-F238E27FC236}">
                <a16:creationId xmlns:a16="http://schemas.microsoft.com/office/drawing/2014/main" id="{0296A611-77E3-6301-36C4-E3DA373B09B0}"/>
              </a:ext>
            </a:extLst>
          </p:cNvPr>
          <p:cNvPicPr>
            <a:picLocks noChangeAspect="1"/>
          </p:cNvPicPr>
          <p:nvPr/>
        </p:nvPicPr>
        <p:blipFill>
          <a:blip r:embed="rId3"/>
          <a:stretch>
            <a:fillRect/>
          </a:stretch>
        </p:blipFill>
        <p:spPr>
          <a:xfrm>
            <a:off x="8770372" y="6048914"/>
            <a:ext cx="2396363" cy="743951"/>
          </a:xfrm>
          <a:prstGeom prst="rect">
            <a:avLst/>
          </a:prstGeom>
        </p:spPr>
      </p:pic>
      <p:sp>
        <p:nvSpPr>
          <p:cNvPr id="9" name="CuadroTexto 8">
            <a:extLst>
              <a:ext uri="{FF2B5EF4-FFF2-40B4-BE49-F238E27FC236}">
                <a16:creationId xmlns:a16="http://schemas.microsoft.com/office/drawing/2014/main" id="{E40BDC5B-DE90-7EB7-5E32-02603981AFF3}"/>
              </a:ext>
            </a:extLst>
          </p:cNvPr>
          <p:cNvSpPr txBox="1"/>
          <p:nvPr/>
        </p:nvSpPr>
        <p:spPr>
          <a:xfrm>
            <a:off x="1533833" y="1293729"/>
            <a:ext cx="9920748" cy="5016758"/>
          </a:xfrm>
          <a:prstGeom prst="rect">
            <a:avLst/>
          </a:prstGeom>
          <a:noFill/>
        </p:spPr>
        <p:txBody>
          <a:bodyPr wrap="square">
            <a:spAutoFit/>
          </a:bodyPr>
          <a:lstStyle/>
          <a:p>
            <a:pPr marL="342900" indent="-342900" algn="just">
              <a:buClr>
                <a:srgbClr val="003399"/>
              </a:buClr>
              <a:buSzPct val="115000"/>
              <a:buFont typeface="Wingdings" panose="05000000000000000000" pitchFamily="2" charset="2"/>
              <a:buChar char="q"/>
            </a:pPr>
            <a:r>
              <a:rPr lang="es-ES" sz="2000" dirty="0"/>
              <a:t>Para muchos médicos, enfermeros, técnicos y auxiliares, la excepción al límite de horas extra significa que podrán continuar cubriendo las necesidades operativas del hospital (guardias largas, turnos nocturnos, turnos de fin de semana) y que esas horas se pueden pagar. </a:t>
            </a:r>
          </a:p>
          <a:p>
            <a:pPr marL="342900" indent="-342900" algn="just">
              <a:buClr>
                <a:srgbClr val="003399"/>
              </a:buClr>
              <a:buSzPct val="115000"/>
              <a:buFont typeface="Wingdings" panose="05000000000000000000" pitchFamily="2" charset="2"/>
              <a:buChar char="q"/>
            </a:pPr>
            <a:r>
              <a:rPr lang="es-ES" sz="2000" dirty="0"/>
              <a:t>Con la reducción de la jornada máxima (de la Ley 2101) combinada con más recargos (Ley 2466), la hora de trabajo se encarece para el empleador, lo que puede incentivar una mejor planificación de turnos o incluso contratación adicional para evitar sobrecargar al personal. </a:t>
            </a:r>
          </a:p>
          <a:p>
            <a:pPr marL="342900" indent="-342900" algn="just">
              <a:buClr>
                <a:srgbClr val="003399"/>
              </a:buClr>
              <a:buSzPct val="115000"/>
              <a:buFont typeface="Wingdings" panose="05000000000000000000" pitchFamily="2" charset="2"/>
              <a:buChar char="q"/>
            </a:pPr>
            <a:r>
              <a:rPr lang="es-ES" sz="2000" dirty="0"/>
              <a:t>Los cambios en los horarios nocturnos y el recargo desde las 7 p.m. pueden aumentar significativamente lo que gana un trabajador de salud que haga turnos en la noche. </a:t>
            </a:r>
          </a:p>
          <a:p>
            <a:pPr marL="342900" indent="-342900" algn="just">
              <a:buClr>
                <a:srgbClr val="003399"/>
              </a:buClr>
              <a:buSzPct val="115000"/>
              <a:buFont typeface="Wingdings" panose="05000000000000000000" pitchFamily="2" charset="2"/>
              <a:buChar char="q"/>
            </a:pPr>
            <a:r>
              <a:rPr lang="es-ES" sz="2000" dirty="0"/>
              <a:t>El registro obligatorio de horas extra da más protección al trabajador para que no queden horas </a:t>
            </a:r>
            <a:r>
              <a:rPr lang="es-ES" sz="2000" b="1" dirty="0"/>
              <a:t>“en negro” </a:t>
            </a:r>
            <a:r>
              <a:rPr lang="es-ES" sz="2000" dirty="0"/>
              <a:t>y realmente se paguen, lo cual es clave en el sector salud, donde muchas veces se trabaja más por sobrecarga. </a:t>
            </a:r>
          </a:p>
          <a:p>
            <a:pPr marL="342900" indent="-342900" algn="just">
              <a:buClr>
                <a:srgbClr val="003399"/>
              </a:buClr>
              <a:buSzPct val="115000"/>
              <a:buFont typeface="Wingdings" panose="05000000000000000000" pitchFamily="2" charset="2"/>
              <a:buChar char="q"/>
            </a:pPr>
            <a:r>
              <a:rPr lang="es-ES" sz="2000" dirty="0"/>
              <a:t>Al haber un descanso intermedio obligatorio en la jornada (según la circular), podría mejorar la distribución de turnos, lo que es vital para la salud mental y física de los trabajadores sanitarios.</a:t>
            </a:r>
            <a:endParaRPr lang="es-CO" sz="2000" dirty="0"/>
          </a:p>
        </p:txBody>
      </p:sp>
      <p:sp>
        <p:nvSpPr>
          <p:cNvPr id="12" name="CuadroTexto 11">
            <a:extLst>
              <a:ext uri="{FF2B5EF4-FFF2-40B4-BE49-F238E27FC236}">
                <a16:creationId xmlns:a16="http://schemas.microsoft.com/office/drawing/2014/main" id="{BF3F1B57-5DEA-0F1C-4109-9AB8BF8925C7}"/>
              </a:ext>
            </a:extLst>
          </p:cNvPr>
          <p:cNvSpPr txBox="1"/>
          <p:nvPr/>
        </p:nvSpPr>
        <p:spPr>
          <a:xfrm>
            <a:off x="3146323" y="483730"/>
            <a:ext cx="802041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3399"/>
                </a:solidFill>
                <a:effectLst/>
                <a:uLnTx/>
                <a:uFillTx/>
                <a:latin typeface="Calibri" panose="020F0502020204030204"/>
                <a:ea typeface="+mn-ea"/>
                <a:cs typeface="+mn-cs"/>
              </a:rPr>
              <a:t>MODULO 3: IMPACTO REAL PARA TRABAJADORES DEL SECTOR SALUD </a:t>
            </a:r>
          </a:p>
        </p:txBody>
      </p:sp>
    </p:spTree>
    <p:extLst>
      <p:ext uri="{BB962C8B-B14F-4D97-AF65-F5344CB8AC3E}">
        <p14:creationId xmlns:p14="http://schemas.microsoft.com/office/powerpoint/2010/main" val="12651128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8013290" y="5855097"/>
            <a:ext cx="3184489" cy="784879"/>
          </a:xfrm>
          <a:prstGeom prst="rect">
            <a:avLst/>
          </a:prstGeom>
        </p:spPr>
      </p:pic>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s-CO" sz="1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3"/>
          <a:stretch>
            <a:fillRect/>
          </a:stretch>
        </p:blipFill>
        <p:spPr>
          <a:xfrm rot="10800000">
            <a:off x="-2" y="-1"/>
            <a:ext cx="678425" cy="6858001"/>
          </a:xfrm>
          <a:prstGeom prst="rect">
            <a:avLst/>
          </a:prstGeom>
        </p:spPr>
      </p:pic>
      <p:sp>
        <p:nvSpPr>
          <p:cNvPr id="8" name="CuadroTexto 7">
            <a:extLst>
              <a:ext uri="{FF2B5EF4-FFF2-40B4-BE49-F238E27FC236}">
                <a16:creationId xmlns:a16="http://schemas.microsoft.com/office/drawing/2014/main" id="{96DEDCC6-A5ED-BAC1-A5DA-DC6D7BA34D5A}"/>
              </a:ext>
            </a:extLst>
          </p:cNvPr>
          <p:cNvSpPr txBox="1"/>
          <p:nvPr/>
        </p:nvSpPr>
        <p:spPr>
          <a:xfrm>
            <a:off x="807406" y="902833"/>
            <a:ext cx="10598013" cy="3293209"/>
          </a:xfrm>
          <a:prstGeom prst="rect">
            <a:avLst/>
          </a:prstGeom>
          <a:noFill/>
        </p:spPr>
        <p:txBody>
          <a:bodyPr wrap="square">
            <a:spAutoFit/>
          </a:bodyPr>
          <a:lstStyle/>
          <a:p>
            <a:pPr marL="342900" indent="-342900" algn="just">
              <a:buClr>
                <a:srgbClr val="003399"/>
              </a:buClr>
              <a:buSzPct val="122000"/>
              <a:buFont typeface="Wingdings" panose="05000000000000000000" pitchFamily="2" charset="2"/>
              <a:buChar char="q"/>
            </a:pPr>
            <a:r>
              <a:rPr lang="es-ES" sz="2400" b="1" dirty="0">
                <a:solidFill>
                  <a:srgbClr val="003399"/>
                </a:solidFill>
              </a:rPr>
              <a:t>Principio de indefinición y conversión automática</a:t>
            </a:r>
          </a:p>
          <a:p>
            <a:pPr algn="just"/>
            <a:r>
              <a:rPr lang="es-ES" sz="2000" dirty="0"/>
              <a:t>Si un contrato a término fijo o una sucesión de contratos prueban continuidad de la relación sin la causa objetiva, </a:t>
            </a:r>
            <a:r>
              <a:rPr lang="es-ES" sz="2000" b="1" dirty="0"/>
              <a:t>se convierten en indefinidos</a:t>
            </a:r>
            <a:r>
              <a:rPr lang="es-ES" sz="2000" dirty="0"/>
              <a:t> y el empleador debe pagar prestaciones retroactivas. La reforma fortaleció la presunción en favor del trabajador; hay mayor control inspector. </a:t>
            </a:r>
          </a:p>
          <a:p>
            <a:pPr algn="just"/>
            <a:endParaRPr lang="es-ES" sz="2000" dirty="0"/>
          </a:p>
          <a:p>
            <a:pPr marL="342900" indent="-342900" algn="just">
              <a:buClr>
                <a:srgbClr val="003399"/>
              </a:buClr>
              <a:buSzPct val="122000"/>
              <a:buFont typeface="Wingdings" panose="05000000000000000000" pitchFamily="2" charset="2"/>
              <a:buChar char="q"/>
            </a:pPr>
            <a:r>
              <a:rPr lang="es-ES" sz="2400" b="1" dirty="0">
                <a:solidFill>
                  <a:srgbClr val="003399"/>
                </a:solidFill>
              </a:rPr>
              <a:t>OPS / cooperativas: presunción de contrato realidad y limitación fuerte</a:t>
            </a:r>
          </a:p>
          <a:p>
            <a:pPr algn="just"/>
            <a:r>
              <a:rPr lang="es-ES" sz="2000" dirty="0"/>
              <a:t>Si la persona vinculada por OPS o a través de una cooperativa realiza labores permanentes, con horario, subordinación y prestaciones continuadas, la autoridad laboral o juez puede declarar contrato laboral y ordenar pagos retroactivos y sanciones. La Ley 2466 impulsa inspecciones y pide formalización progresiva en sectores misionales (salud entre ellos).</a:t>
            </a:r>
          </a:p>
        </p:txBody>
      </p:sp>
      <p:sp>
        <p:nvSpPr>
          <p:cNvPr id="10" name="CuadroTexto 9">
            <a:extLst>
              <a:ext uri="{FF2B5EF4-FFF2-40B4-BE49-F238E27FC236}">
                <a16:creationId xmlns:a16="http://schemas.microsoft.com/office/drawing/2014/main" id="{34C2B2ED-02F0-B473-15AA-8164480CD629}"/>
              </a:ext>
            </a:extLst>
          </p:cNvPr>
          <p:cNvSpPr txBox="1"/>
          <p:nvPr/>
        </p:nvSpPr>
        <p:spPr>
          <a:xfrm>
            <a:off x="886063" y="4583653"/>
            <a:ext cx="10311716" cy="1384995"/>
          </a:xfrm>
          <a:prstGeom prst="rect">
            <a:avLst/>
          </a:prstGeom>
          <a:noFill/>
        </p:spPr>
        <p:txBody>
          <a:bodyPr wrap="square">
            <a:spAutoFit/>
          </a:bodyPr>
          <a:lstStyle/>
          <a:p>
            <a:pPr marL="342900" indent="-342900" algn="just">
              <a:buClr>
                <a:srgbClr val="003399"/>
              </a:buClr>
              <a:buSzPct val="123000"/>
              <a:buFont typeface="Wingdings" panose="05000000000000000000" pitchFamily="2" charset="2"/>
              <a:buChar char="q"/>
            </a:pPr>
            <a:r>
              <a:rPr lang="es-ES" sz="2400" b="1" dirty="0">
                <a:solidFill>
                  <a:srgbClr val="003399"/>
                </a:solidFill>
              </a:rPr>
              <a:t>EST (Empresas de Servicios Temporales): uso restrictivo y temporal</a:t>
            </a:r>
          </a:p>
          <a:p>
            <a:pPr algn="just"/>
            <a:r>
              <a:rPr lang="es-ES" sz="2000" dirty="0"/>
              <a:t>Las EST pueden seguir usándose para </a:t>
            </a:r>
            <a:r>
              <a:rPr lang="es-ES" sz="2000" b="1" dirty="0"/>
              <a:t>reemplazos, contingencias o picos temporales</a:t>
            </a:r>
            <a:r>
              <a:rPr lang="es-ES" sz="2000" dirty="0"/>
              <a:t>, pero no para la operación estructural permanente del hospital. Si se detecta uso sistemático → riesgo de intermediación ilegal.</a:t>
            </a:r>
          </a:p>
        </p:txBody>
      </p:sp>
      <p:sp>
        <p:nvSpPr>
          <p:cNvPr id="2" name="CuadroTexto 1">
            <a:extLst>
              <a:ext uri="{FF2B5EF4-FFF2-40B4-BE49-F238E27FC236}">
                <a16:creationId xmlns:a16="http://schemas.microsoft.com/office/drawing/2014/main" id="{F9420572-B5AB-6CF2-4744-EEC1A9804C6D}"/>
              </a:ext>
            </a:extLst>
          </p:cNvPr>
          <p:cNvSpPr txBox="1"/>
          <p:nvPr/>
        </p:nvSpPr>
        <p:spPr>
          <a:xfrm>
            <a:off x="807406" y="231505"/>
            <a:ext cx="2432782" cy="461665"/>
          </a:xfrm>
          <a:prstGeom prst="rect">
            <a:avLst/>
          </a:prstGeom>
          <a:noFill/>
        </p:spPr>
        <p:txBody>
          <a:bodyPr wrap="none" rtlCol="0">
            <a:spAutoFit/>
          </a:bodyPr>
          <a:lstStyle/>
          <a:p>
            <a:r>
              <a:rPr lang="es-CO" sz="2400" b="1" dirty="0">
                <a:solidFill>
                  <a:srgbClr val="003399"/>
                </a:solidFill>
                <a:effectLst>
                  <a:outerShdw blurRad="38100" dist="38100" dir="2700000" algn="tl">
                    <a:srgbClr val="000000">
                      <a:alpha val="43137"/>
                    </a:srgbClr>
                  </a:outerShdw>
                </a:effectLst>
              </a:rPr>
              <a:t>RIESGOS LEGALES</a:t>
            </a:r>
          </a:p>
        </p:txBody>
      </p:sp>
    </p:spTree>
    <p:extLst>
      <p:ext uri="{BB962C8B-B14F-4D97-AF65-F5344CB8AC3E}">
        <p14:creationId xmlns:p14="http://schemas.microsoft.com/office/powerpoint/2010/main" val="27264205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8013290" y="5855097"/>
            <a:ext cx="3184489" cy="784879"/>
          </a:xfrm>
          <a:prstGeom prst="rect">
            <a:avLst/>
          </a:prstGeom>
        </p:spPr>
      </p:pic>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s-CO" sz="1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3"/>
          <a:stretch>
            <a:fillRect/>
          </a:stretch>
        </p:blipFill>
        <p:spPr>
          <a:xfrm rot="10800000">
            <a:off x="-2" y="-1"/>
            <a:ext cx="678425" cy="6858001"/>
          </a:xfrm>
          <a:prstGeom prst="rect">
            <a:avLst/>
          </a:prstGeom>
        </p:spPr>
      </p:pic>
      <p:sp>
        <p:nvSpPr>
          <p:cNvPr id="3" name="CuadroTexto 2">
            <a:extLst>
              <a:ext uri="{FF2B5EF4-FFF2-40B4-BE49-F238E27FC236}">
                <a16:creationId xmlns:a16="http://schemas.microsoft.com/office/drawing/2014/main" id="{93BEDD31-5FAB-64F5-24D8-2C4D7084EDD5}"/>
              </a:ext>
            </a:extLst>
          </p:cNvPr>
          <p:cNvSpPr txBox="1"/>
          <p:nvPr/>
        </p:nvSpPr>
        <p:spPr>
          <a:xfrm>
            <a:off x="1297857" y="555804"/>
            <a:ext cx="8957188" cy="4955203"/>
          </a:xfrm>
          <a:prstGeom prst="rect">
            <a:avLst/>
          </a:prstGeom>
          <a:noFill/>
        </p:spPr>
        <p:txBody>
          <a:bodyPr wrap="square">
            <a:spAutoFit/>
          </a:bodyPr>
          <a:lstStyle/>
          <a:p>
            <a:r>
              <a:rPr lang="es-ES" sz="2800" b="1" dirty="0">
                <a:solidFill>
                  <a:srgbClr val="003399"/>
                </a:solidFill>
              </a:rPr>
              <a:t>Riesgos legales y fiscales (resumen operacional)</a:t>
            </a:r>
          </a:p>
          <a:p>
            <a:endParaRPr lang="es-ES" sz="2400" b="1" dirty="0"/>
          </a:p>
          <a:p>
            <a:pPr marL="342900" indent="-342900">
              <a:buClr>
                <a:srgbClr val="003399"/>
              </a:buClr>
              <a:buSzPct val="120000"/>
              <a:buFont typeface="Wingdings" panose="05000000000000000000" pitchFamily="2" charset="2"/>
              <a:buChar char="q"/>
            </a:pPr>
            <a:r>
              <a:rPr lang="es-ES" sz="2400" b="1" dirty="0"/>
              <a:t>Contratos realidad →</a:t>
            </a:r>
            <a:r>
              <a:rPr lang="es-ES" sz="2400" dirty="0"/>
              <a:t> reclamaciones por prestaciones y recargos retroactivos. </a:t>
            </a:r>
          </a:p>
          <a:p>
            <a:pPr>
              <a:buFont typeface="Arial" panose="020B0604020202020204" pitchFamily="34" charset="0"/>
              <a:buChar char="•"/>
            </a:pPr>
            <a:endParaRPr lang="es-ES" sz="2400" dirty="0"/>
          </a:p>
          <a:p>
            <a:pPr marL="342900" indent="-342900">
              <a:buClr>
                <a:srgbClr val="003399"/>
              </a:buClr>
              <a:buSzPct val="120000"/>
              <a:buFont typeface="Wingdings" panose="05000000000000000000" pitchFamily="2" charset="2"/>
              <a:buChar char="q"/>
            </a:pPr>
            <a:r>
              <a:rPr lang="es-ES" sz="2400" b="1" dirty="0"/>
              <a:t>Multas administrativas</a:t>
            </a:r>
            <a:r>
              <a:rPr lang="es-ES" sz="2400" dirty="0"/>
              <a:t> por parte del Ministerio del Trabajo (inspecciones).</a:t>
            </a:r>
          </a:p>
          <a:p>
            <a:r>
              <a:rPr lang="es-ES" sz="2400" dirty="0"/>
              <a:t> </a:t>
            </a:r>
          </a:p>
          <a:p>
            <a:pPr marL="342900" indent="-342900">
              <a:buClr>
                <a:srgbClr val="003399"/>
              </a:buClr>
              <a:buSzPct val="120000"/>
              <a:buFont typeface="Wingdings" panose="05000000000000000000" pitchFamily="2" charset="2"/>
              <a:buChar char="q"/>
            </a:pPr>
            <a:r>
              <a:rPr lang="es-ES" sz="2400" b="1" dirty="0"/>
              <a:t>Riesgo UGPP / fiscal</a:t>
            </a:r>
            <a:r>
              <a:rPr lang="es-ES" sz="2400" dirty="0"/>
              <a:t> por omisión de aportes en personal irregularmente vinculado. </a:t>
            </a:r>
          </a:p>
          <a:p>
            <a:endParaRPr lang="es-ES" sz="2400" dirty="0"/>
          </a:p>
          <a:p>
            <a:pPr marL="342900" indent="-342900">
              <a:buClr>
                <a:srgbClr val="003399"/>
              </a:buClr>
              <a:buSzPct val="120000"/>
              <a:buFont typeface="Wingdings" panose="05000000000000000000" pitchFamily="2" charset="2"/>
              <a:buChar char="q"/>
            </a:pPr>
            <a:r>
              <a:rPr lang="es-ES" sz="2400" b="1" dirty="0"/>
              <a:t>Sanciones disciplinarias</a:t>
            </a:r>
            <a:r>
              <a:rPr lang="es-ES" sz="2400" dirty="0"/>
              <a:t> en gerencias de ESE por mala gestión contractual (Procuraduría).</a:t>
            </a:r>
          </a:p>
        </p:txBody>
      </p:sp>
    </p:spTree>
    <p:extLst>
      <p:ext uri="{BB962C8B-B14F-4D97-AF65-F5344CB8AC3E}">
        <p14:creationId xmlns:p14="http://schemas.microsoft.com/office/powerpoint/2010/main" val="11037304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8013290" y="5855097"/>
            <a:ext cx="3184489" cy="784879"/>
          </a:xfrm>
          <a:prstGeom prst="rect">
            <a:avLst/>
          </a:prstGeom>
        </p:spPr>
      </p:pic>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s-CO" sz="1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3"/>
          <a:stretch>
            <a:fillRect/>
          </a:stretch>
        </p:blipFill>
        <p:spPr>
          <a:xfrm rot="10800000">
            <a:off x="-2" y="-1"/>
            <a:ext cx="678425" cy="6858001"/>
          </a:xfrm>
          <a:prstGeom prst="rect">
            <a:avLst/>
          </a:prstGeom>
        </p:spPr>
      </p:pic>
      <p:sp>
        <p:nvSpPr>
          <p:cNvPr id="3" name="CuadroTexto 2">
            <a:extLst>
              <a:ext uri="{FF2B5EF4-FFF2-40B4-BE49-F238E27FC236}">
                <a16:creationId xmlns:a16="http://schemas.microsoft.com/office/drawing/2014/main" id="{D103CF4C-9C5A-5252-A341-7AB3C47C93B3}"/>
              </a:ext>
            </a:extLst>
          </p:cNvPr>
          <p:cNvSpPr txBox="1"/>
          <p:nvPr/>
        </p:nvSpPr>
        <p:spPr>
          <a:xfrm>
            <a:off x="969058" y="406624"/>
            <a:ext cx="10145727" cy="5386090"/>
          </a:xfrm>
          <a:prstGeom prst="rect">
            <a:avLst/>
          </a:prstGeom>
          <a:noFill/>
        </p:spPr>
        <p:txBody>
          <a:bodyPr wrap="square">
            <a:spAutoFit/>
          </a:bodyPr>
          <a:lstStyle/>
          <a:p>
            <a:r>
              <a:rPr lang="es-ES" sz="2800" b="1" dirty="0">
                <a:solidFill>
                  <a:schemeClr val="accent6">
                    <a:lumMod val="75000"/>
                  </a:schemeClr>
                </a:solidFill>
              </a:rPr>
              <a:t>Recomendaciones jurídicas y de RRHH (prácticas)</a:t>
            </a:r>
          </a:p>
          <a:p>
            <a:endParaRPr lang="es-ES" sz="2800" b="1" dirty="0"/>
          </a:p>
          <a:p>
            <a:pPr marL="342900" indent="-342900">
              <a:buClr>
                <a:schemeClr val="accent6">
                  <a:lumMod val="75000"/>
                </a:schemeClr>
              </a:buClr>
              <a:buSzPct val="120000"/>
              <a:buFont typeface="Wingdings" panose="05000000000000000000" pitchFamily="2" charset="2"/>
              <a:buChar char="q"/>
            </a:pPr>
            <a:r>
              <a:rPr lang="es-ES" sz="2400" dirty="0"/>
              <a:t>Diseñar </a:t>
            </a:r>
            <a:r>
              <a:rPr lang="es-ES" sz="2400" b="1" dirty="0"/>
              <a:t>modelos de contrato</a:t>
            </a:r>
            <a:r>
              <a:rPr lang="es-ES" sz="2400" dirty="0"/>
              <a:t> (indefinido, fijo con causal, obra/labor) con cláusulas claras sobre funciones y jornadas.</a:t>
            </a:r>
          </a:p>
          <a:p>
            <a:endParaRPr lang="es-ES" sz="2400" dirty="0"/>
          </a:p>
          <a:p>
            <a:pPr marL="342900" indent="-342900">
              <a:buClr>
                <a:schemeClr val="accent6">
                  <a:lumMod val="75000"/>
                </a:schemeClr>
              </a:buClr>
              <a:buSzPct val="120000"/>
              <a:buFont typeface="Wingdings" panose="05000000000000000000" pitchFamily="2" charset="2"/>
              <a:buChar char="q"/>
            </a:pPr>
            <a:r>
              <a:rPr lang="es-ES" sz="2400" dirty="0"/>
              <a:t>Establecer </a:t>
            </a:r>
            <a:r>
              <a:rPr lang="es-ES" sz="2400" b="1" dirty="0"/>
              <a:t>anexos de turnos</a:t>
            </a:r>
            <a:r>
              <a:rPr lang="es-ES" sz="2400" dirty="0"/>
              <a:t> donde conste la naturaleza temporal cuando proceda.</a:t>
            </a:r>
          </a:p>
          <a:p>
            <a:endParaRPr lang="es-ES" sz="2400" dirty="0"/>
          </a:p>
          <a:p>
            <a:pPr marL="342900" indent="-342900">
              <a:buClr>
                <a:schemeClr val="accent6">
                  <a:lumMod val="75000"/>
                </a:schemeClr>
              </a:buClr>
              <a:buSzPct val="121000"/>
              <a:buFont typeface="Wingdings" panose="05000000000000000000" pitchFamily="2" charset="2"/>
              <a:buChar char="q"/>
            </a:pPr>
            <a:r>
              <a:rPr lang="es-ES" sz="2400" dirty="0"/>
              <a:t>Negociar con </a:t>
            </a:r>
            <a:r>
              <a:rPr lang="es-ES" sz="2400" b="1" dirty="0"/>
              <a:t>cooperativas</a:t>
            </a:r>
            <a:r>
              <a:rPr lang="es-ES" sz="2400" dirty="0"/>
              <a:t> la reconversión de servicios a contratos de prestación de servicios integrales (no suministro de personal) o plan de formalización de asociados.</a:t>
            </a:r>
          </a:p>
          <a:p>
            <a:endParaRPr lang="es-ES" sz="2400" dirty="0"/>
          </a:p>
          <a:p>
            <a:pPr marL="342900" indent="-342900">
              <a:buClr>
                <a:schemeClr val="accent6">
                  <a:lumMod val="75000"/>
                </a:schemeClr>
              </a:buClr>
              <a:buSzPct val="123000"/>
              <a:buFont typeface="Wingdings" panose="05000000000000000000" pitchFamily="2" charset="2"/>
              <a:buChar char="q"/>
            </a:pPr>
            <a:r>
              <a:rPr lang="es-ES" sz="2400" dirty="0"/>
              <a:t>Preparar </a:t>
            </a:r>
            <a:r>
              <a:rPr lang="es-ES" sz="2400" b="1" dirty="0"/>
              <a:t>evidencia documental</a:t>
            </a:r>
            <a:r>
              <a:rPr lang="es-ES" sz="2400" dirty="0"/>
              <a:t> para defensas ante inspecciones: manuales, listas de asistencia, actas, órdenes de servicio. </a:t>
            </a:r>
          </a:p>
        </p:txBody>
      </p:sp>
    </p:spTree>
    <p:extLst>
      <p:ext uri="{BB962C8B-B14F-4D97-AF65-F5344CB8AC3E}">
        <p14:creationId xmlns:p14="http://schemas.microsoft.com/office/powerpoint/2010/main" val="42506381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8013290" y="5855097"/>
            <a:ext cx="3184489" cy="784879"/>
          </a:xfrm>
          <a:prstGeom prst="rect">
            <a:avLst/>
          </a:prstGeom>
        </p:spPr>
      </p:pic>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s-CO" sz="1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3"/>
          <a:stretch>
            <a:fillRect/>
          </a:stretch>
        </p:blipFill>
        <p:spPr>
          <a:xfrm rot="10800000">
            <a:off x="-2" y="-1"/>
            <a:ext cx="678425" cy="6858001"/>
          </a:xfrm>
          <a:prstGeom prst="rect">
            <a:avLst/>
          </a:prstGeom>
        </p:spPr>
      </p:pic>
      <p:sp>
        <p:nvSpPr>
          <p:cNvPr id="3" name="CuadroTexto 2">
            <a:extLst>
              <a:ext uri="{FF2B5EF4-FFF2-40B4-BE49-F238E27FC236}">
                <a16:creationId xmlns:a16="http://schemas.microsoft.com/office/drawing/2014/main" id="{8A8041BD-A956-4FF5-85A9-1B34EE317CF3}"/>
              </a:ext>
            </a:extLst>
          </p:cNvPr>
          <p:cNvSpPr txBox="1"/>
          <p:nvPr/>
        </p:nvSpPr>
        <p:spPr>
          <a:xfrm>
            <a:off x="786581" y="476803"/>
            <a:ext cx="10805651" cy="5632311"/>
          </a:xfrm>
          <a:prstGeom prst="rect">
            <a:avLst/>
          </a:prstGeom>
          <a:noFill/>
        </p:spPr>
        <p:txBody>
          <a:bodyPr wrap="square">
            <a:spAutoFit/>
          </a:bodyPr>
          <a:lstStyle/>
          <a:p>
            <a:pPr algn="just"/>
            <a:r>
              <a:rPr lang="es-ES" sz="2400" b="1" dirty="0">
                <a:solidFill>
                  <a:srgbClr val="003399"/>
                </a:solidFill>
              </a:rPr>
              <a:t>Checklist operativo inmediato para hospitales / ESE (qué hacer ya)</a:t>
            </a:r>
          </a:p>
          <a:p>
            <a:pPr algn="just"/>
            <a:endParaRPr lang="es-ES" sz="2400" b="1" dirty="0"/>
          </a:p>
          <a:p>
            <a:pPr algn="just">
              <a:buFont typeface="+mj-lt"/>
              <a:buAutoNum type="arabicPeriod"/>
            </a:pPr>
            <a:r>
              <a:rPr lang="es-ES" sz="2400" b="1" dirty="0"/>
              <a:t>Hacer inventario contractual completo</a:t>
            </a:r>
            <a:r>
              <a:rPr lang="es-ES" sz="2400" dirty="0"/>
              <a:t> (planta, OPS, cooperativas, EST, misiones).</a:t>
            </a:r>
          </a:p>
          <a:p>
            <a:pPr algn="just">
              <a:buFont typeface="+mj-lt"/>
              <a:buAutoNum type="arabicPeriod"/>
            </a:pPr>
            <a:r>
              <a:rPr lang="es-ES" sz="2400" b="1" dirty="0"/>
              <a:t>Clasificar</a:t>
            </a:r>
            <a:r>
              <a:rPr lang="es-ES" sz="2400" dirty="0"/>
              <a:t> por función (misional permanente / temporal / no misional).</a:t>
            </a:r>
          </a:p>
          <a:p>
            <a:pPr algn="just">
              <a:buFont typeface="+mj-lt"/>
              <a:buAutoNum type="arabicPeriod"/>
            </a:pPr>
            <a:r>
              <a:rPr lang="es-ES" sz="2400" b="1" dirty="0"/>
              <a:t>Revisar contratos civiles</a:t>
            </a:r>
            <a:r>
              <a:rPr lang="es-ES" sz="2400" dirty="0"/>
              <a:t> y evidencias de autonomía (entregables, facturación, ausencia de subordinación).</a:t>
            </a:r>
          </a:p>
          <a:p>
            <a:pPr algn="just">
              <a:buFont typeface="+mj-lt"/>
              <a:buAutoNum type="arabicPeriod"/>
            </a:pPr>
            <a:r>
              <a:rPr lang="es-ES" sz="2400" b="1" dirty="0"/>
              <a:t>Convertir progresivamente</a:t>
            </a:r>
            <a:r>
              <a:rPr lang="es-ES" sz="2400" dirty="0"/>
              <a:t> contratos que claramente son permanentes a contratos laborales indefinidos (según capacidad presupuestal y priorización por servicios críticos).</a:t>
            </a:r>
          </a:p>
          <a:p>
            <a:pPr algn="just">
              <a:buFont typeface="+mj-lt"/>
              <a:buAutoNum type="arabicPeriod"/>
            </a:pPr>
            <a:r>
              <a:rPr lang="es-ES" sz="2400" b="1" dirty="0"/>
              <a:t>Actualizar RIT y manual de funciones</a:t>
            </a:r>
            <a:r>
              <a:rPr lang="es-ES" sz="2400" dirty="0"/>
              <a:t> para alinear con la Ley 2466.</a:t>
            </a:r>
          </a:p>
          <a:p>
            <a:pPr algn="just">
              <a:buFont typeface="+mj-lt"/>
              <a:buAutoNum type="arabicPeriod"/>
            </a:pPr>
            <a:r>
              <a:rPr lang="es-ES" sz="2400" b="1" dirty="0"/>
              <a:t>Ajustar nómina</a:t>
            </a:r>
            <a:r>
              <a:rPr lang="es-ES" sz="2400" dirty="0"/>
              <a:t> inmediatamente para efecto de recargos y jornada.</a:t>
            </a:r>
          </a:p>
          <a:p>
            <a:pPr algn="just">
              <a:buFont typeface="+mj-lt"/>
              <a:buAutoNum type="arabicPeriod"/>
            </a:pPr>
            <a:r>
              <a:rPr lang="es-ES" sz="2400" b="1" dirty="0"/>
              <a:t>Implementar control documental</a:t>
            </a:r>
            <a:r>
              <a:rPr lang="es-ES" sz="2400" dirty="0"/>
              <a:t> (registros de asistencia, turnos, órdenes de servicio) para defender modalidades válidas.</a:t>
            </a:r>
          </a:p>
          <a:p>
            <a:pPr>
              <a:buFont typeface="+mj-lt"/>
              <a:buAutoNum type="arabicPeriod"/>
            </a:pPr>
            <a:r>
              <a:rPr lang="es-ES" sz="2400" b="1" dirty="0"/>
              <a:t>Plan de comunicación</a:t>
            </a:r>
            <a:r>
              <a:rPr lang="es-ES" sz="2400" dirty="0"/>
              <a:t> y socialización con sindicatos y representantes.</a:t>
            </a:r>
            <a:br>
              <a:rPr lang="es-ES" sz="2400" dirty="0"/>
            </a:br>
            <a:r>
              <a:rPr lang="es-ES" sz="2400" dirty="0"/>
              <a:t>(Estos pasos reducen riesgo de multas y reclamos).</a:t>
            </a:r>
          </a:p>
        </p:txBody>
      </p:sp>
    </p:spTree>
    <p:extLst>
      <p:ext uri="{BB962C8B-B14F-4D97-AF65-F5344CB8AC3E}">
        <p14:creationId xmlns:p14="http://schemas.microsoft.com/office/powerpoint/2010/main" val="6282364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gradFill>
          <a:gsLst>
            <a:gs pos="9000">
              <a:srgbClr val="99CC00"/>
            </a:gs>
            <a:gs pos="55000">
              <a:schemeClr val="bg1"/>
            </a:gs>
          </a:gsLst>
          <a:path path="circle">
            <a:fillToRect l="100000" b="100000"/>
          </a:path>
        </a:gra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8975046" y="5713849"/>
            <a:ext cx="2737341" cy="843694"/>
          </a:xfrm>
          <a:prstGeom prst="rect">
            <a:avLst/>
          </a:prstGeom>
        </p:spPr>
      </p:pic>
      <p:pic>
        <p:nvPicPr>
          <p:cNvPr id="3" name="Imagen 2">
            <a:extLst>
              <a:ext uri="{FF2B5EF4-FFF2-40B4-BE49-F238E27FC236}">
                <a16:creationId xmlns:a16="http://schemas.microsoft.com/office/drawing/2014/main" id="{A655A0B2-4487-CA3A-738F-1D7274CF8701}"/>
              </a:ext>
            </a:extLst>
          </p:cNvPr>
          <p:cNvPicPr>
            <a:picLocks noChangeAspect="1"/>
          </p:cNvPicPr>
          <p:nvPr/>
        </p:nvPicPr>
        <p:blipFill>
          <a:blip r:embed="rId3"/>
          <a:stretch>
            <a:fillRect/>
          </a:stretch>
        </p:blipFill>
        <p:spPr>
          <a:xfrm>
            <a:off x="0" y="-216428"/>
            <a:ext cx="4773168" cy="7074427"/>
          </a:xfrm>
          <a:prstGeom prst="rect">
            <a:avLst/>
          </a:prstGeom>
        </p:spPr>
      </p:pic>
      <p:pic>
        <p:nvPicPr>
          <p:cNvPr id="2" name="Imagen 1">
            <a:extLst>
              <a:ext uri="{FF2B5EF4-FFF2-40B4-BE49-F238E27FC236}">
                <a16:creationId xmlns:a16="http://schemas.microsoft.com/office/drawing/2014/main" id="{771BF0B9-8B9E-F24B-4F42-907B2AC50BF8}"/>
              </a:ext>
            </a:extLst>
          </p:cNvPr>
          <p:cNvPicPr>
            <a:picLocks noChangeAspect="1"/>
          </p:cNvPicPr>
          <p:nvPr/>
        </p:nvPicPr>
        <p:blipFill>
          <a:blip r:embed="rId4"/>
          <a:stretch>
            <a:fillRect/>
          </a:stretch>
        </p:blipFill>
        <p:spPr>
          <a:xfrm>
            <a:off x="0" y="-108215"/>
            <a:ext cx="5449824" cy="6858000"/>
          </a:xfrm>
          <a:prstGeom prst="rect">
            <a:avLst/>
          </a:prstGeom>
        </p:spPr>
      </p:pic>
      <p:pic>
        <p:nvPicPr>
          <p:cNvPr id="4" name="Imagen 3">
            <a:extLst>
              <a:ext uri="{FF2B5EF4-FFF2-40B4-BE49-F238E27FC236}">
                <a16:creationId xmlns:a16="http://schemas.microsoft.com/office/drawing/2014/main" id="{C1A0BF63-9B2E-86EF-FA92-6E02AF409657}"/>
              </a:ext>
            </a:extLst>
          </p:cNvPr>
          <p:cNvPicPr>
            <a:picLocks noChangeAspect="1"/>
          </p:cNvPicPr>
          <p:nvPr/>
        </p:nvPicPr>
        <p:blipFill>
          <a:blip r:embed="rId5"/>
          <a:stretch>
            <a:fillRect/>
          </a:stretch>
        </p:blipFill>
        <p:spPr>
          <a:xfrm>
            <a:off x="5449824" y="446448"/>
            <a:ext cx="5906434" cy="5267401"/>
          </a:xfrm>
          <a:prstGeom prst="rect">
            <a:avLst/>
          </a:prstGeom>
        </p:spPr>
      </p:pic>
    </p:spTree>
    <p:extLst>
      <p:ext uri="{BB962C8B-B14F-4D97-AF65-F5344CB8AC3E}">
        <p14:creationId xmlns:p14="http://schemas.microsoft.com/office/powerpoint/2010/main" val="3487554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agrama de flujo: retraso 9">
            <a:extLst>
              <a:ext uri="{FF2B5EF4-FFF2-40B4-BE49-F238E27FC236}">
                <a16:creationId xmlns:a16="http://schemas.microsoft.com/office/drawing/2014/main" id="{AAD9AD92-4360-969D-B7FB-89718A5AF103}"/>
              </a:ext>
            </a:extLst>
          </p:cNvPr>
          <p:cNvSpPr/>
          <p:nvPr/>
        </p:nvSpPr>
        <p:spPr>
          <a:xfrm rot="10800000">
            <a:off x="1161829" y="0"/>
            <a:ext cx="11030171" cy="7008338"/>
          </a:xfrm>
          <a:prstGeom prst="flowChartDelay">
            <a:avLst/>
          </a:prstGeom>
          <a:gradFill flip="none" rotWithShape="1">
            <a:gsLst>
              <a:gs pos="44000">
                <a:schemeClr val="bg1"/>
              </a:gs>
              <a:gs pos="78000">
                <a:srgbClr val="99CC00"/>
              </a:gs>
              <a:gs pos="83000">
                <a:srgbClr val="99CC00">
                  <a:shade val="30000"/>
                  <a:satMod val="115000"/>
                </a:srgbClr>
              </a:gs>
              <a:gs pos="60000">
                <a:schemeClr val="accent5">
                  <a:lumMod val="20000"/>
                  <a:lumOff val="80000"/>
                </a:scheme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99CC00"/>
              </a:solidFill>
            </a:endParaRPr>
          </a:p>
        </p:txBody>
      </p:sp>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9266807" y="122849"/>
            <a:ext cx="2680465" cy="981156"/>
          </a:xfrm>
          <a:prstGeom prst="rect">
            <a:avLst/>
          </a:prstGeom>
        </p:spPr>
      </p:pic>
      <p:pic>
        <p:nvPicPr>
          <p:cNvPr id="12" name="Imagen 11">
            <a:extLst>
              <a:ext uri="{FF2B5EF4-FFF2-40B4-BE49-F238E27FC236}">
                <a16:creationId xmlns:a16="http://schemas.microsoft.com/office/drawing/2014/main" id="{95008D0C-72BD-C82F-C4B3-2A56E2A7F0E6}"/>
              </a:ext>
            </a:extLst>
          </p:cNvPr>
          <p:cNvPicPr>
            <a:picLocks noChangeAspect="1"/>
          </p:cNvPicPr>
          <p:nvPr/>
        </p:nvPicPr>
        <p:blipFill>
          <a:blip r:embed="rId4"/>
          <a:stretch>
            <a:fillRect/>
          </a:stretch>
        </p:blipFill>
        <p:spPr>
          <a:xfrm>
            <a:off x="111447" y="1219439"/>
            <a:ext cx="4460553" cy="5267422"/>
          </a:xfrm>
          <a:prstGeom prst="rect">
            <a:avLst/>
          </a:prstGeom>
        </p:spPr>
      </p:pic>
      <p:sp>
        <p:nvSpPr>
          <p:cNvPr id="14" name="CuadroTexto 13">
            <a:extLst>
              <a:ext uri="{FF2B5EF4-FFF2-40B4-BE49-F238E27FC236}">
                <a16:creationId xmlns:a16="http://schemas.microsoft.com/office/drawing/2014/main" id="{DB34DCF2-844E-4B85-CC7C-3F6008A3CF4F}"/>
              </a:ext>
            </a:extLst>
          </p:cNvPr>
          <p:cNvSpPr txBox="1"/>
          <p:nvPr/>
        </p:nvSpPr>
        <p:spPr>
          <a:xfrm>
            <a:off x="3627121" y="613427"/>
            <a:ext cx="6099586" cy="405367"/>
          </a:xfrm>
          <a:prstGeom prst="rect">
            <a:avLst/>
          </a:prstGeom>
          <a:noFill/>
        </p:spPr>
        <p:txBody>
          <a:bodyPr wrap="square">
            <a:spAutoFit/>
          </a:bodyPr>
          <a:lstStyle/>
          <a:p>
            <a:pPr>
              <a:lnSpc>
                <a:spcPct val="107000"/>
              </a:lnSpc>
              <a:spcAft>
                <a:spcPts val="800"/>
              </a:spcAft>
            </a:pPr>
            <a:r>
              <a:rPr lang="es-CO" sz="2000" b="1" kern="18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FASE 1 — Diagnóstico Laboral Institucional</a:t>
            </a:r>
            <a:endParaRPr lang="es-CO" sz="1050" kern="1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CuadroTexto 19">
            <a:extLst>
              <a:ext uri="{FF2B5EF4-FFF2-40B4-BE49-F238E27FC236}">
                <a16:creationId xmlns:a16="http://schemas.microsoft.com/office/drawing/2014/main" id="{9C4C479D-1DF1-1486-4421-9F6C8385C700}"/>
              </a:ext>
            </a:extLst>
          </p:cNvPr>
          <p:cNvSpPr txBox="1"/>
          <p:nvPr/>
        </p:nvSpPr>
        <p:spPr>
          <a:xfrm>
            <a:off x="4058316" y="987504"/>
            <a:ext cx="7888956" cy="1069395"/>
          </a:xfrm>
          <a:prstGeom prst="rect">
            <a:avLst/>
          </a:prstGeom>
          <a:noFill/>
        </p:spPr>
        <p:txBody>
          <a:bodyPr wrap="square">
            <a:spAutoFit/>
          </a:bodyPr>
          <a:lstStyle/>
          <a:p>
            <a:pPr>
              <a:lnSpc>
                <a:spcPct val="107000"/>
              </a:lnSpc>
              <a:spcAft>
                <a:spcPts val="800"/>
              </a:spcAf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(Duración: 4 semanas)</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Objetivo</a:t>
            </a:r>
            <a:r>
              <a:rPr lang="es-CO" sz="1600" b="1" kern="100" dirty="0">
                <a:latin typeface="Calibri" panose="020F0502020204030204" pitchFamily="34" charset="0"/>
                <a:ea typeface="Calibri" panose="020F0502020204030204" pitchFamily="34" charset="0"/>
                <a:cs typeface="Times New Roman" panose="02020603050405020304" pitchFamily="18" charset="0"/>
              </a:rPr>
              <a:t>: </a:t>
            </a:r>
            <a:r>
              <a:rPr lang="es-CO" sz="1600" b="1" kern="0" dirty="0">
                <a:latin typeface="Times New Roman" panose="02020603050405020304" pitchFamily="18" charset="0"/>
                <a:ea typeface="Calibri" panose="020F0502020204030204" pitchFamily="34" charset="0"/>
                <a:cs typeface="Times New Roman" panose="02020603050405020304" pitchFamily="18" charset="0"/>
              </a:rPr>
              <a:t>i</a:t>
            </a: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dentificar las brechas entre el estado actual de la institución y las exigencias de la Ley 2466.</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CuadroTexto 21">
            <a:extLst>
              <a:ext uri="{FF2B5EF4-FFF2-40B4-BE49-F238E27FC236}">
                <a16:creationId xmlns:a16="http://schemas.microsoft.com/office/drawing/2014/main" id="{77A9271C-60B1-8237-5ABF-27A3F86EF61F}"/>
              </a:ext>
            </a:extLst>
          </p:cNvPr>
          <p:cNvSpPr txBox="1"/>
          <p:nvPr/>
        </p:nvSpPr>
        <p:spPr>
          <a:xfrm>
            <a:off x="5038162" y="2260459"/>
            <a:ext cx="6795250" cy="4364721"/>
          </a:xfrm>
          <a:prstGeom prst="rect">
            <a:avLst/>
          </a:prstGeom>
          <a:noFill/>
        </p:spPr>
        <p:txBody>
          <a:bodyPr wrap="square">
            <a:spAutoFit/>
          </a:bodyPr>
          <a:lstStyle/>
          <a:p>
            <a:pPr>
              <a:lnSpc>
                <a:spcPct val="107000"/>
              </a:lnSpc>
              <a:spcAft>
                <a:spcPts val="800"/>
              </a:spcAft>
            </a:pPr>
            <a:r>
              <a:rPr lang="es-CO" sz="1600" b="1" kern="0" dirty="0">
                <a:effectLst/>
                <a:latin typeface="Times New Roman" panose="02020603050405020304" pitchFamily="18" charset="0"/>
                <a:ea typeface="Times New Roman" panose="02020603050405020304" pitchFamily="18" charset="0"/>
                <a:cs typeface="Times New Roman" panose="02020603050405020304" pitchFamily="18" charset="0"/>
              </a:rPr>
              <a:t>Actividades</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CO" sz="1600" b="1" kern="0" dirty="0">
                <a:effectLst/>
                <a:latin typeface="Times New Roman" panose="02020603050405020304" pitchFamily="18" charset="0"/>
                <a:ea typeface="Times New Roman" panose="02020603050405020304" pitchFamily="18" charset="0"/>
                <a:cs typeface="Times New Roman" panose="02020603050405020304" pitchFamily="18" charset="0"/>
              </a:rPr>
              <a:t>Inventario de todo el personal</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600" kern="0" dirty="0">
                <a:effectLst/>
                <a:latin typeface="Times New Roman" panose="02020603050405020304" pitchFamily="18" charset="0"/>
                <a:ea typeface="Times New Roman" panose="02020603050405020304" pitchFamily="18" charset="0"/>
                <a:cs typeface="Times New Roman" panose="02020603050405020304" pitchFamily="18" charset="0"/>
              </a:rPr>
              <a:t>Planta de personal</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600" kern="0" dirty="0">
                <a:effectLst/>
                <a:latin typeface="Times New Roman" panose="02020603050405020304" pitchFamily="18" charset="0"/>
                <a:ea typeface="Times New Roman" panose="02020603050405020304" pitchFamily="18" charset="0"/>
                <a:cs typeface="Times New Roman" panose="02020603050405020304" pitchFamily="18" charset="0"/>
              </a:rPr>
              <a:t>OPS</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600" kern="0" dirty="0">
                <a:effectLst/>
                <a:latin typeface="Times New Roman" panose="02020603050405020304" pitchFamily="18" charset="0"/>
                <a:ea typeface="Times New Roman" panose="02020603050405020304" pitchFamily="18" charset="0"/>
                <a:cs typeface="Times New Roman" panose="02020603050405020304" pitchFamily="18" charset="0"/>
              </a:rPr>
              <a:t>Cooperativas</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600" kern="0" dirty="0">
                <a:effectLst/>
                <a:latin typeface="Times New Roman" panose="02020603050405020304" pitchFamily="18" charset="0"/>
                <a:ea typeface="Times New Roman" panose="02020603050405020304" pitchFamily="18" charset="0"/>
                <a:cs typeface="Times New Roman" panose="02020603050405020304" pitchFamily="18" charset="0"/>
              </a:rPr>
              <a:t>Contratos de terceros / EST</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600" kern="0" dirty="0">
                <a:effectLst/>
                <a:latin typeface="Times New Roman" panose="02020603050405020304" pitchFamily="18" charset="0"/>
                <a:ea typeface="Times New Roman" panose="02020603050405020304" pitchFamily="18" charset="0"/>
                <a:cs typeface="Times New Roman" panose="02020603050405020304" pitchFamily="18" charset="0"/>
              </a:rPr>
              <a:t>Personal tercerizado en servicios asistenciales y administrativos</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CO" sz="1600" b="1" kern="0" dirty="0">
                <a:effectLst/>
                <a:latin typeface="Times New Roman" panose="02020603050405020304" pitchFamily="18" charset="0"/>
                <a:ea typeface="Times New Roman" panose="02020603050405020304" pitchFamily="18" charset="0"/>
                <a:cs typeface="Times New Roman" panose="02020603050405020304" pitchFamily="18" charset="0"/>
              </a:rPr>
              <a:t>Clasificación del personal según tipo de labor</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600" kern="0" dirty="0">
                <a:effectLst/>
                <a:latin typeface="Times New Roman" panose="02020603050405020304" pitchFamily="18" charset="0"/>
                <a:ea typeface="Times New Roman" panose="02020603050405020304" pitchFamily="18" charset="0"/>
                <a:cs typeface="Times New Roman" panose="02020603050405020304" pitchFamily="18" charset="0"/>
              </a:rPr>
              <a:t>Permanente</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600" kern="0" dirty="0">
                <a:effectLst/>
                <a:latin typeface="Times New Roman" panose="02020603050405020304" pitchFamily="18" charset="0"/>
                <a:ea typeface="Times New Roman" panose="02020603050405020304" pitchFamily="18" charset="0"/>
                <a:cs typeface="Times New Roman" panose="02020603050405020304" pitchFamily="18" charset="0"/>
              </a:rPr>
              <a:t>Temporal</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600" kern="0" dirty="0">
                <a:effectLst/>
                <a:latin typeface="Times New Roman" panose="02020603050405020304" pitchFamily="18" charset="0"/>
                <a:ea typeface="Times New Roman" panose="02020603050405020304" pitchFamily="18" charset="0"/>
                <a:cs typeface="Times New Roman" panose="02020603050405020304" pitchFamily="18" charset="0"/>
              </a:rPr>
              <a:t>No misional</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600" kern="0" dirty="0">
                <a:effectLst/>
                <a:latin typeface="Times New Roman" panose="02020603050405020304" pitchFamily="18" charset="0"/>
                <a:ea typeface="Times New Roman" panose="02020603050405020304" pitchFamily="18" charset="0"/>
                <a:cs typeface="Times New Roman" panose="02020603050405020304" pitchFamily="18" charset="0"/>
              </a:rPr>
              <a:t>Proyecto o labor específica</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43370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agrama de flujo: retraso 9">
            <a:extLst>
              <a:ext uri="{FF2B5EF4-FFF2-40B4-BE49-F238E27FC236}">
                <a16:creationId xmlns:a16="http://schemas.microsoft.com/office/drawing/2014/main" id="{AAD9AD92-4360-969D-B7FB-89718A5AF103}"/>
              </a:ext>
            </a:extLst>
          </p:cNvPr>
          <p:cNvSpPr/>
          <p:nvPr/>
        </p:nvSpPr>
        <p:spPr>
          <a:xfrm rot="10800000">
            <a:off x="1161828" y="0"/>
            <a:ext cx="11030171" cy="7008338"/>
          </a:xfrm>
          <a:prstGeom prst="flowChartDelay">
            <a:avLst/>
          </a:prstGeom>
          <a:gradFill flip="none" rotWithShape="1">
            <a:gsLst>
              <a:gs pos="44000">
                <a:schemeClr val="bg1"/>
              </a:gs>
              <a:gs pos="78000">
                <a:srgbClr val="99CC00"/>
              </a:gs>
              <a:gs pos="83000">
                <a:srgbClr val="99CC00">
                  <a:shade val="30000"/>
                  <a:satMod val="115000"/>
                </a:srgbClr>
              </a:gs>
              <a:gs pos="60000">
                <a:schemeClr val="accent5">
                  <a:lumMod val="20000"/>
                  <a:lumOff val="80000"/>
                </a:scheme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s-CO" sz="1800" b="1" kern="0">
                <a:effectLst/>
                <a:latin typeface="Times New Roman" panose="02020603050405020304" pitchFamily="18" charset="0"/>
                <a:ea typeface="Times New Roman" panose="02020603050405020304" pitchFamily="18" charset="0"/>
                <a:cs typeface="Times New Roman" panose="02020603050405020304" pitchFamily="18" charset="0"/>
              </a:rPr>
              <a:t>Entregables</a:t>
            </a:r>
            <a:endParaRPr lang="es-CO"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1800" kern="0">
                <a:effectLst/>
                <a:latin typeface="Times New Roman" panose="02020603050405020304" pitchFamily="18" charset="0"/>
                <a:ea typeface="Times New Roman" panose="02020603050405020304" pitchFamily="18" charset="0"/>
                <a:cs typeface="Times New Roman" panose="02020603050405020304" pitchFamily="18" charset="0"/>
              </a:rPr>
              <a:t>Informe diagnóstico con riesgos</a:t>
            </a:r>
            <a:endParaRPr lang="es-CO"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1800" kern="0">
                <a:effectLst/>
                <a:latin typeface="Times New Roman" panose="02020603050405020304" pitchFamily="18" charset="0"/>
                <a:ea typeface="Times New Roman" panose="02020603050405020304" pitchFamily="18" charset="0"/>
                <a:cs typeface="Times New Roman" panose="02020603050405020304" pitchFamily="18" charset="0"/>
              </a:rPr>
              <a:t>Matriz de personal por tipo de contrato</a:t>
            </a:r>
            <a:endParaRPr lang="es-CO"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1800" kern="0">
                <a:effectLst/>
                <a:latin typeface="Times New Roman" panose="02020603050405020304" pitchFamily="18" charset="0"/>
                <a:ea typeface="Times New Roman" panose="02020603050405020304" pitchFamily="18" charset="0"/>
                <a:cs typeface="Times New Roman" panose="02020603050405020304" pitchFamily="18" charset="0"/>
              </a:rPr>
              <a:t>Lista de puestos susceptibles de </a:t>
            </a:r>
            <a:r>
              <a:rPr lang="es-CO" sz="1800" b="1" kern="0">
                <a:effectLst/>
                <a:latin typeface="Times New Roman" panose="02020603050405020304" pitchFamily="18" charset="0"/>
                <a:ea typeface="Times New Roman" panose="02020603050405020304" pitchFamily="18" charset="0"/>
                <a:cs typeface="Times New Roman" panose="02020603050405020304" pitchFamily="18" charset="0"/>
              </a:rPr>
              <a:t>formalización obligatoria</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9330775" y="14213"/>
            <a:ext cx="2583815" cy="981157"/>
          </a:xfrm>
          <a:prstGeom prst="rect">
            <a:avLst/>
          </a:prstGeom>
        </p:spPr>
      </p:pic>
      <p:pic>
        <p:nvPicPr>
          <p:cNvPr id="12" name="Imagen 11">
            <a:extLst>
              <a:ext uri="{FF2B5EF4-FFF2-40B4-BE49-F238E27FC236}">
                <a16:creationId xmlns:a16="http://schemas.microsoft.com/office/drawing/2014/main" id="{95008D0C-72BD-C82F-C4B3-2A56E2A7F0E6}"/>
              </a:ext>
            </a:extLst>
          </p:cNvPr>
          <p:cNvPicPr>
            <a:picLocks noChangeAspect="1"/>
          </p:cNvPicPr>
          <p:nvPr/>
        </p:nvPicPr>
        <p:blipFill>
          <a:blip r:embed="rId4"/>
          <a:stretch>
            <a:fillRect/>
          </a:stretch>
        </p:blipFill>
        <p:spPr>
          <a:xfrm>
            <a:off x="111447" y="677732"/>
            <a:ext cx="4535857" cy="5726390"/>
          </a:xfrm>
          <a:prstGeom prst="rect">
            <a:avLst/>
          </a:prstGeom>
        </p:spPr>
      </p:pic>
      <p:sp>
        <p:nvSpPr>
          <p:cNvPr id="11" name="CuadroTexto 10">
            <a:extLst>
              <a:ext uri="{FF2B5EF4-FFF2-40B4-BE49-F238E27FC236}">
                <a16:creationId xmlns:a16="http://schemas.microsoft.com/office/drawing/2014/main" id="{D1A16AC3-64FC-766E-D5D5-BDA75DB7809B}"/>
              </a:ext>
            </a:extLst>
          </p:cNvPr>
          <p:cNvSpPr txBox="1"/>
          <p:nvPr/>
        </p:nvSpPr>
        <p:spPr>
          <a:xfrm>
            <a:off x="3928947" y="453878"/>
            <a:ext cx="6234056" cy="405367"/>
          </a:xfrm>
          <a:prstGeom prst="rect">
            <a:avLst/>
          </a:prstGeom>
          <a:noFill/>
        </p:spPr>
        <p:txBody>
          <a:bodyPr wrap="square">
            <a:spAutoFit/>
          </a:bodyPr>
          <a:lstStyle/>
          <a:p>
            <a:pPr>
              <a:lnSpc>
                <a:spcPct val="107000"/>
              </a:lnSpc>
              <a:spcAft>
                <a:spcPts val="800"/>
              </a:spcAft>
            </a:pPr>
            <a:r>
              <a:rPr lang="es-CO" sz="2000" b="1" kern="18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FASE 1 — Diagnóstico Laboral Institucional</a:t>
            </a:r>
            <a:endParaRPr lang="es-CO" sz="1050" kern="1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CuadroTexto 19">
            <a:extLst>
              <a:ext uri="{FF2B5EF4-FFF2-40B4-BE49-F238E27FC236}">
                <a16:creationId xmlns:a16="http://schemas.microsoft.com/office/drawing/2014/main" id="{25FFD1F3-ABFC-947D-87F5-F186E7285C37}"/>
              </a:ext>
            </a:extLst>
          </p:cNvPr>
          <p:cNvSpPr txBox="1"/>
          <p:nvPr/>
        </p:nvSpPr>
        <p:spPr>
          <a:xfrm>
            <a:off x="5308899" y="1131495"/>
            <a:ext cx="6546028" cy="5637441"/>
          </a:xfrm>
          <a:prstGeom prst="rect">
            <a:avLst/>
          </a:prstGeom>
          <a:noFill/>
        </p:spPr>
        <p:txBody>
          <a:bodyPr wrap="square">
            <a:spAutoFit/>
          </a:bodyPr>
          <a:lstStyle/>
          <a:p>
            <a:pPr lvl="0">
              <a:lnSpc>
                <a:spcPct val="107000"/>
              </a:lnSpc>
              <a:spcAft>
                <a:spcPts val="800"/>
              </a:spcAft>
              <a:tabLst>
                <a:tab pos="457200" algn="l"/>
              </a:tabLst>
            </a:pPr>
            <a:r>
              <a:rPr lang="es-CO" sz="1400" b="1" kern="0" dirty="0">
                <a:effectLst/>
                <a:latin typeface="Times New Roman" panose="02020603050405020304" pitchFamily="18" charset="0"/>
                <a:ea typeface="Times New Roman" panose="02020603050405020304" pitchFamily="18" charset="0"/>
                <a:cs typeface="Times New Roman" panose="02020603050405020304" pitchFamily="18" charset="0"/>
              </a:rPr>
              <a:t>3.  Revisión de documentos laborales</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latin typeface="Times New Roman" panose="02020603050405020304" pitchFamily="18" charset="0"/>
                <a:ea typeface="Times New Roman" panose="02020603050405020304" pitchFamily="18" charset="0"/>
                <a:cs typeface="Times New Roman" panose="02020603050405020304" pitchFamily="18" charset="0"/>
              </a:rPr>
              <a:t>Contratos</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latin typeface="Times New Roman" panose="02020603050405020304" pitchFamily="18" charset="0"/>
                <a:ea typeface="Times New Roman" panose="02020603050405020304" pitchFamily="18" charset="0"/>
                <a:cs typeface="Times New Roman" panose="02020603050405020304" pitchFamily="18" charset="0"/>
              </a:rPr>
              <a:t>Manual de funciones</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latin typeface="Times New Roman" panose="02020603050405020304" pitchFamily="18" charset="0"/>
                <a:ea typeface="Times New Roman" panose="02020603050405020304" pitchFamily="18" charset="0"/>
                <a:cs typeface="Times New Roman" panose="02020603050405020304" pitchFamily="18" charset="0"/>
              </a:rPr>
              <a:t>Turnos</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latin typeface="Times New Roman" panose="02020603050405020304" pitchFamily="18" charset="0"/>
                <a:ea typeface="Times New Roman" panose="02020603050405020304" pitchFamily="18" charset="0"/>
                <a:cs typeface="Times New Roman" panose="02020603050405020304" pitchFamily="18" charset="0"/>
              </a:rPr>
              <a:t>Registros de horas extras</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latin typeface="Times New Roman" panose="02020603050405020304" pitchFamily="18" charset="0"/>
                <a:ea typeface="Times New Roman" panose="02020603050405020304" pitchFamily="18" charset="0"/>
                <a:cs typeface="Times New Roman" panose="02020603050405020304" pitchFamily="18" charset="0"/>
              </a:rPr>
              <a:t>Disponibilidad</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latin typeface="Times New Roman" panose="02020603050405020304" pitchFamily="18" charset="0"/>
                <a:ea typeface="Times New Roman" panose="02020603050405020304" pitchFamily="18" charset="0"/>
                <a:cs typeface="Times New Roman" panose="02020603050405020304" pitchFamily="18" charset="0"/>
              </a:rPr>
              <a:t>SGSST relacionado con carga laboral</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spcAft>
                <a:spcPts val="800"/>
              </a:spcAft>
              <a:tabLst>
                <a:tab pos="457200" algn="l"/>
              </a:tabLst>
            </a:pPr>
            <a:r>
              <a:rPr lang="es-CO" sz="1400" b="1" kern="0" dirty="0">
                <a:effectLst/>
                <a:latin typeface="Times New Roman" panose="02020603050405020304" pitchFamily="18" charset="0"/>
                <a:ea typeface="Times New Roman" panose="02020603050405020304" pitchFamily="18" charset="0"/>
                <a:cs typeface="Times New Roman" panose="02020603050405020304" pitchFamily="18" charset="0"/>
              </a:rPr>
              <a:t>4.  Detección de riesgos jurídicos</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latin typeface="Times New Roman" panose="02020603050405020304" pitchFamily="18" charset="0"/>
                <a:ea typeface="Times New Roman" panose="02020603050405020304" pitchFamily="18" charset="0"/>
                <a:cs typeface="Times New Roman" panose="02020603050405020304" pitchFamily="18" charset="0"/>
              </a:rPr>
              <a:t>OPS con funciones permanentes</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latin typeface="Times New Roman" panose="02020603050405020304" pitchFamily="18" charset="0"/>
                <a:ea typeface="Times New Roman" panose="02020603050405020304" pitchFamily="18" charset="0"/>
                <a:cs typeface="Times New Roman" panose="02020603050405020304" pitchFamily="18" charset="0"/>
              </a:rPr>
              <a:t>Falsa tercerización</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latin typeface="Times New Roman" panose="02020603050405020304" pitchFamily="18" charset="0"/>
                <a:ea typeface="Times New Roman" panose="02020603050405020304" pitchFamily="18" charset="0"/>
                <a:cs typeface="Times New Roman" panose="02020603050405020304" pitchFamily="18" charset="0"/>
              </a:rPr>
              <a:t>Jornada superior a la permitida</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latin typeface="Times New Roman" panose="02020603050405020304" pitchFamily="18" charset="0"/>
                <a:ea typeface="Times New Roman" panose="02020603050405020304" pitchFamily="18" charset="0"/>
                <a:cs typeface="Times New Roman" panose="02020603050405020304" pitchFamily="18" charset="0"/>
              </a:rPr>
              <a:t>No pago de recargos</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latin typeface="Times New Roman" panose="02020603050405020304" pitchFamily="18" charset="0"/>
                <a:ea typeface="Times New Roman" panose="02020603050405020304" pitchFamily="18" charset="0"/>
                <a:cs typeface="Times New Roman" panose="02020603050405020304" pitchFamily="18" charset="0"/>
              </a:rPr>
              <a:t>Funciones sin contrato asociado</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CO" sz="1600" b="1" kern="0" dirty="0">
                <a:effectLst/>
                <a:latin typeface="Times New Roman" panose="02020603050405020304" pitchFamily="18" charset="0"/>
                <a:ea typeface="Times New Roman" panose="02020603050405020304" pitchFamily="18" charset="0"/>
                <a:cs typeface="Times New Roman" panose="02020603050405020304" pitchFamily="18" charset="0"/>
              </a:rPr>
              <a:t>Entregables</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1400" kern="0" dirty="0">
                <a:effectLst/>
                <a:latin typeface="Times New Roman" panose="02020603050405020304" pitchFamily="18" charset="0"/>
                <a:ea typeface="Times New Roman" panose="02020603050405020304" pitchFamily="18" charset="0"/>
                <a:cs typeface="Times New Roman" panose="02020603050405020304" pitchFamily="18" charset="0"/>
              </a:rPr>
              <a:t>Informe diagnóstico con riesgos</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1400" kern="0" dirty="0">
                <a:effectLst/>
                <a:latin typeface="Times New Roman" panose="02020603050405020304" pitchFamily="18" charset="0"/>
                <a:ea typeface="Times New Roman" panose="02020603050405020304" pitchFamily="18" charset="0"/>
                <a:cs typeface="Times New Roman" panose="02020603050405020304" pitchFamily="18" charset="0"/>
              </a:rPr>
              <a:t>Matriz de personal por tipo de contrato</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s-CO" sz="1400" kern="0" dirty="0">
                <a:effectLst/>
                <a:latin typeface="Times New Roman" panose="02020603050405020304" pitchFamily="18" charset="0"/>
                <a:ea typeface="Times New Roman" panose="02020603050405020304" pitchFamily="18" charset="0"/>
                <a:cs typeface="Times New Roman" panose="02020603050405020304" pitchFamily="18" charset="0"/>
              </a:rPr>
              <a:t>Lista de puestos susceptibles de </a:t>
            </a:r>
            <a:r>
              <a:rPr lang="es-CO" sz="1400" b="1" kern="0" dirty="0">
                <a:effectLst/>
                <a:latin typeface="Times New Roman" panose="02020603050405020304" pitchFamily="18" charset="0"/>
                <a:ea typeface="Times New Roman" panose="02020603050405020304" pitchFamily="18" charset="0"/>
                <a:cs typeface="Times New Roman" panose="02020603050405020304" pitchFamily="18" charset="0"/>
              </a:rPr>
              <a:t>formalización obligatoria</a:t>
            </a:r>
            <a:endParaRPr lang="es-CO"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16723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agrama de flujo: retraso 9">
            <a:extLst>
              <a:ext uri="{FF2B5EF4-FFF2-40B4-BE49-F238E27FC236}">
                <a16:creationId xmlns:a16="http://schemas.microsoft.com/office/drawing/2014/main" id="{AAD9AD92-4360-969D-B7FB-89718A5AF103}"/>
              </a:ext>
            </a:extLst>
          </p:cNvPr>
          <p:cNvSpPr/>
          <p:nvPr/>
        </p:nvSpPr>
        <p:spPr>
          <a:xfrm rot="10800000">
            <a:off x="1161828" y="0"/>
            <a:ext cx="11030171" cy="7008338"/>
          </a:xfrm>
          <a:prstGeom prst="flowChartDelay">
            <a:avLst/>
          </a:prstGeom>
          <a:gradFill flip="none" rotWithShape="1">
            <a:gsLst>
              <a:gs pos="44000">
                <a:schemeClr val="bg1"/>
              </a:gs>
              <a:gs pos="78000">
                <a:srgbClr val="99CC00"/>
              </a:gs>
              <a:gs pos="83000">
                <a:srgbClr val="99CC00">
                  <a:shade val="30000"/>
                  <a:satMod val="115000"/>
                </a:srgbClr>
              </a:gs>
              <a:gs pos="60000">
                <a:schemeClr val="accent5">
                  <a:lumMod val="20000"/>
                  <a:lumOff val="80000"/>
                </a:scheme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99CC00"/>
              </a:solidFill>
            </a:endParaRPr>
          </a:p>
        </p:txBody>
      </p:sp>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8649149" y="150338"/>
            <a:ext cx="3298122" cy="981156"/>
          </a:xfrm>
          <a:prstGeom prst="rect">
            <a:avLst/>
          </a:prstGeom>
        </p:spPr>
      </p:pic>
      <p:pic>
        <p:nvPicPr>
          <p:cNvPr id="12" name="Imagen 11">
            <a:extLst>
              <a:ext uri="{FF2B5EF4-FFF2-40B4-BE49-F238E27FC236}">
                <a16:creationId xmlns:a16="http://schemas.microsoft.com/office/drawing/2014/main" id="{95008D0C-72BD-C82F-C4B3-2A56E2A7F0E6}"/>
              </a:ext>
            </a:extLst>
          </p:cNvPr>
          <p:cNvPicPr>
            <a:picLocks noChangeAspect="1"/>
          </p:cNvPicPr>
          <p:nvPr/>
        </p:nvPicPr>
        <p:blipFill>
          <a:blip r:embed="rId4"/>
          <a:stretch>
            <a:fillRect/>
          </a:stretch>
        </p:blipFill>
        <p:spPr>
          <a:xfrm>
            <a:off x="132962" y="451821"/>
            <a:ext cx="4428280" cy="6110344"/>
          </a:xfrm>
          <a:prstGeom prst="rect">
            <a:avLst/>
          </a:prstGeom>
        </p:spPr>
      </p:pic>
      <p:sp>
        <p:nvSpPr>
          <p:cNvPr id="5" name="CuadroTexto 4">
            <a:extLst>
              <a:ext uri="{FF2B5EF4-FFF2-40B4-BE49-F238E27FC236}">
                <a16:creationId xmlns:a16="http://schemas.microsoft.com/office/drawing/2014/main" id="{B1364752-8840-8339-A826-7C5019CAE812}"/>
              </a:ext>
            </a:extLst>
          </p:cNvPr>
          <p:cNvSpPr txBox="1"/>
          <p:nvPr/>
        </p:nvSpPr>
        <p:spPr>
          <a:xfrm>
            <a:off x="4414684" y="984007"/>
            <a:ext cx="7532587" cy="1292983"/>
          </a:xfrm>
          <a:prstGeom prst="rect">
            <a:avLst/>
          </a:prstGeom>
          <a:noFill/>
        </p:spPr>
        <p:txBody>
          <a:bodyPr wrap="square">
            <a:spAutoFit/>
          </a:bodyPr>
          <a:lstStyle/>
          <a:p>
            <a:pPr>
              <a:lnSpc>
                <a:spcPct val="107000"/>
              </a:lnSpc>
              <a:spcAft>
                <a:spcPts val="800"/>
              </a:spcAft>
            </a:pPr>
            <a:r>
              <a:rPr lang="es-CO" sz="2400" b="1" kern="1800" dirty="0">
                <a:solidFill>
                  <a:srgbClr val="003399"/>
                </a:solidFill>
                <a:effectLst/>
                <a:ea typeface="Times New Roman" panose="02020603050405020304" pitchFamily="18" charset="0"/>
                <a:cs typeface="Times New Roman" panose="02020603050405020304" pitchFamily="18" charset="0"/>
              </a:rPr>
              <a:t>FASE 2 — Identificación y corrección de contratación indebida</a:t>
            </a:r>
            <a:r>
              <a:rPr lang="es-CO" sz="1100" kern="100" dirty="0">
                <a:solidFill>
                  <a:srgbClr val="003399"/>
                </a:solidFill>
                <a:ea typeface="Calibri" panose="020F0502020204030204" pitchFamily="34" charset="0"/>
                <a:cs typeface="Times New Roman" panose="02020603050405020304" pitchFamily="18" charset="0"/>
              </a:rPr>
              <a:t> </a:t>
            </a:r>
            <a:r>
              <a:rPr lang="es-CO" sz="1100" kern="100" dirty="0">
                <a:latin typeface="Calibri" panose="020F0502020204030204" pitchFamily="34" charset="0"/>
                <a:ea typeface="Calibri" panose="020F0502020204030204" pitchFamily="34" charset="0"/>
                <a:cs typeface="Times New Roman" panose="02020603050405020304" pitchFamily="18" charset="0"/>
              </a:rPr>
              <a:t>- </a:t>
            </a:r>
            <a:r>
              <a:rPr lang="es-CO" sz="1800" b="1" kern="0" dirty="0">
                <a:effectLst/>
                <a:latin typeface="Times New Roman" panose="02020603050405020304" pitchFamily="18" charset="0"/>
                <a:ea typeface="Times New Roman" panose="02020603050405020304" pitchFamily="18" charset="0"/>
                <a:cs typeface="Times New Roman" panose="02020603050405020304" pitchFamily="18" charset="0"/>
              </a:rPr>
              <a:t>(Duración: 6 a 8 semanas)</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O" sz="2000" b="1" kern="0" dirty="0">
                <a:effectLst/>
                <a:latin typeface="Times New Roman" panose="02020603050405020304" pitchFamily="18" charset="0"/>
                <a:ea typeface="Times New Roman" panose="02020603050405020304" pitchFamily="18" charset="0"/>
                <a:cs typeface="Times New Roman" panose="02020603050405020304" pitchFamily="18" charset="0"/>
              </a:rPr>
              <a:t>Objetivo</a:t>
            </a:r>
            <a:r>
              <a:rPr lang="es-CO" sz="1600" b="1" kern="100" dirty="0">
                <a:latin typeface="Calibri" panose="020F0502020204030204" pitchFamily="34" charset="0"/>
                <a:ea typeface="Calibri" panose="020F0502020204030204" pitchFamily="34" charset="0"/>
                <a:cs typeface="Times New Roman" panose="02020603050405020304" pitchFamily="18" charset="0"/>
              </a:rPr>
              <a:t>: </a:t>
            </a:r>
            <a:r>
              <a:rPr lang="es-CO" kern="0" dirty="0">
                <a:latin typeface="Times New Roman" panose="02020603050405020304" pitchFamily="18" charset="0"/>
                <a:ea typeface="Times New Roman" panose="02020603050405020304" pitchFamily="18" charset="0"/>
                <a:cs typeface="Times New Roman" panose="02020603050405020304" pitchFamily="18" charset="0"/>
              </a:rPr>
              <a:t>e</a:t>
            </a:r>
            <a:r>
              <a:rPr lang="es-CO" sz="1800" kern="0" dirty="0">
                <a:effectLst/>
                <a:latin typeface="Times New Roman" panose="02020603050405020304" pitchFamily="18" charset="0"/>
                <a:ea typeface="Times New Roman" panose="02020603050405020304" pitchFamily="18" charset="0"/>
                <a:cs typeface="Times New Roman" panose="02020603050405020304" pitchFamily="18" charset="0"/>
              </a:rPr>
              <a:t>liminar prácticas de OPS masivas o tercerización ilegal.</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4F46A7FC-4FF5-343F-8F69-D12853AE4EED}"/>
              </a:ext>
            </a:extLst>
          </p:cNvPr>
          <p:cNvSpPr txBox="1"/>
          <p:nvPr/>
        </p:nvSpPr>
        <p:spPr>
          <a:xfrm>
            <a:off x="4960180" y="2532888"/>
            <a:ext cx="6987091" cy="4153381"/>
          </a:xfrm>
          <a:prstGeom prst="rect">
            <a:avLst/>
          </a:prstGeom>
          <a:noFill/>
        </p:spPr>
        <p:txBody>
          <a:bodyPr wrap="square">
            <a:spAutoFit/>
          </a:bodyPr>
          <a:lstStyle/>
          <a:p>
            <a:pPr>
              <a:lnSpc>
                <a:spcPct val="107000"/>
              </a:lnSpc>
              <a:spcAft>
                <a:spcPts val="800"/>
              </a:spcAft>
            </a:pPr>
            <a:r>
              <a:rPr lang="es-CO" sz="2000" b="1" kern="0" dirty="0">
                <a:effectLst/>
                <a:latin typeface="Times New Roman" panose="02020603050405020304" pitchFamily="18" charset="0"/>
                <a:ea typeface="Times New Roman" panose="02020603050405020304" pitchFamily="18" charset="0"/>
                <a:cs typeface="Times New Roman" panose="02020603050405020304" pitchFamily="18" charset="0"/>
              </a:rPr>
              <a:t>Actividades</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CO" sz="2000" b="1" kern="0" dirty="0">
                <a:effectLst/>
                <a:latin typeface="Times New Roman" panose="02020603050405020304" pitchFamily="18" charset="0"/>
                <a:ea typeface="Times New Roman" panose="02020603050405020304" pitchFamily="18" charset="0"/>
                <a:cs typeface="Times New Roman" panose="02020603050405020304" pitchFamily="18" charset="0"/>
              </a:rPr>
              <a:t>Determinar qué OPS deben transformarse en contratos laborales</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Si el cargo es permanente</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Si hay horario fijo</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Si hay subordinación</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CO" sz="2000" b="1" kern="0" dirty="0">
                <a:effectLst/>
                <a:latin typeface="Times New Roman" panose="02020603050405020304" pitchFamily="18" charset="0"/>
                <a:ea typeface="Times New Roman" panose="02020603050405020304" pitchFamily="18" charset="0"/>
                <a:cs typeface="Times New Roman" panose="02020603050405020304" pitchFamily="18" charset="0"/>
              </a:rPr>
              <a:t>Revisión de contratos con terceros</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Cooperativas</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Outsourcing asistencial</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Empresas de servicios temporales</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61505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agrama de flujo: retraso 9">
            <a:extLst>
              <a:ext uri="{FF2B5EF4-FFF2-40B4-BE49-F238E27FC236}">
                <a16:creationId xmlns:a16="http://schemas.microsoft.com/office/drawing/2014/main" id="{AAD9AD92-4360-969D-B7FB-89718A5AF103}"/>
              </a:ext>
            </a:extLst>
          </p:cNvPr>
          <p:cNvSpPr/>
          <p:nvPr/>
        </p:nvSpPr>
        <p:spPr>
          <a:xfrm rot="10800000">
            <a:off x="1161828" y="0"/>
            <a:ext cx="11030171" cy="7008338"/>
          </a:xfrm>
          <a:prstGeom prst="flowChartDelay">
            <a:avLst/>
          </a:prstGeom>
          <a:gradFill flip="none" rotWithShape="1">
            <a:gsLst>
              <a:gs pos="44000">
                <a:schemeClr val="bg1"/>
              </a:gs>
              <a:gs pos="78000">
                <a:srgbClr val="99CC00"/>
              </a:gs>
              <a:gs pos="83000">
                <a:srgbClr val="99CC00">
                  <a:shade val="30000"/>
                  <a:satMod val="115000"/>
                </a:srgbClr>
              </a:gs>
              <a:gs pos="60000">
                <a:schemeClr val="accent5">
                  <a:lumMod val="20000"/>
                  <a:lumOff val="80000"/>
                </a:scheme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99CC00"/>
              </a:solidFill>
            </a:endParaRPr>
          </a:p>
        </p:txBody>
      </p:sp>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8649149" y="150338"/>
            <a:ext cx="3298122" cy="981156"/>
          </a:xfrm>
          <a:prstGeom prst="rect">
            <a:avLst/>
          </a:prstGeom>
        </p:spPr>
      </p:pic>
      <p:pic>
        <p:nvPicPr>
          <p:cNvPr id="12" name="Imagen 11">
            <a:extLst>
              <a:ext uri="{FF2B5EF4-FFF2-40B4-BE49-F238E27FC236}">
                <a16:creationId xmlns:a16="http://schemas.microsoft.com/office/drawing/2014/main" id="{95008D0C-72BD-C82F-C4B3-2A56E2A7F0E6}"/>
              </a:ext>
            </a:extLst>
          </p:cNvPr>
          <p:cNvPicPr>
            <a:picLocks noChangeAspect="1"/>
          </p:cNvPicPr>
          <p:nvPr/>
        </p:nvPicPr>
        <p:blipFill>
          <a:blip r:embed="rId4"/>
          <a:stretch>
            <a:fillRect/>
          </a:stretch>
        </p:blipFill>
        <p:spPr>
          <a:xfrm>
            <a:off x="132962" y="451821"/>
            <a:ext cx="4546614" cy="6110344"/>
          </a:xfrm>
          <a:prstGeom prst="rect">
            <a:avLst/>
          </a:prstGeom>
        </p:spPr>
      </p:pic>
      <p:sp>
        <p:nvSpPr>
          <p:cNvPr id="3" name="CuadroTexto 2">
            <a:extLst>
              <a:ext uri="{FF2B5EF4-FFF2-40B4-BE49-F238E27FC236}">
                <a16:creationId xmlns:a16="http://schemas.microsoft.com/office/drawing/2014/main" id="{CE8B65D2-45B4-C455-C91D-9B1A73F471F1}"/>
              </a:ext>
            </a:extLst>
          </p:cNvPr>
          <p:cNvSpPr txBox="1"/>
          <p:nvPr/>
        </p:nvSpPr>
        <p:spPr>
          <a:xfrm>
            <a:off x="5050714" y="1993314"/>
            <a:ext cx="6707393" cy="4358309"/>
          </a:xfrm>
          <a:prstGeom prst="rect">
            <a:avLst/>
          </a:prstGeom>
          <a:noFill/>
        </p:spPr>
        <p:txBody>
          <a:bodyPr wrap="square">
            <a:spAutoFit/>
          </a:bodyPr>
          <a:lstStyle/>
          <a:p>
            <a:pPr lvl="0">
              <a:lnSpc>
                <a:spcPct val="107000"/>
              </a:lnSpc>
              <a:spcAft>
                <a:spcPts val="800"/>
              </a:spcAft>
              <a:tabLst>
                <a:tab pos="457200" algn="l"/>
              </a:tabLs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3.  Elaborar plan de sustitución progresiva</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Por áreas (iniciar por UCI, urgencias, hospitalización)</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Por criticidad jurídica</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Por capacidad presupuestal</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spcAft>
                <a:spcPts val="800"/>
              </a:spcAft>
              <a:tabLst>
                <a:tab pos="457200" algn="l"/>
              </a:tabLs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4.  Ajustar el banco de hojas de vida</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Transparencia en selección</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Validación de títulos y antecedentes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Entregables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Listado de OPS a formalizar</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Plan de eliminación de tercerización indebida</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Cronograma de reemplazo por contratos laborales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E77C4D23-48C0-A463-C579-90D0D478CCB0}"/>
              </a:ext>
            </a:extLst>
          </p:cNvPr>
          <p:cNvSpPr txBox="1"/>
          <p:nvPr/>
        </p:nvSpPr>
        <p:spPr>
          <a:xfrm>
            <a:off x="4679576" y="1071858"/>
            <a:ext cx="6896557" cy="86325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O" sz="2400" b="1" i="0" u="none" strike="noStrike" kern="1800" cap="none" spc="0" normalizeH="0" baseline="0" noProof="0" dirty="0">
                <a:ln>
                  <a:noFill/>
                </a:ln>
                <a:solidFill>
                  <a:srgbClr val="00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FASE 2 — Identificación y corrección de contratación indebida</a:t>
            </a:r>
            <a:endParaRPr kumimoji="0" lang="es-CO" sz="1100" b="0" i="0" u="none" strike="noStrike" kern="100" cap="none" spc="0" normalizeH="0" baseline="0" noProof="0" dirty="0">
              <a:ln>
                <a:noFill/>
              </a:ln>
              <a:solidFill>
                <a:srgbClr val="00339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96077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agrama de flujo: retraso 9">
            <a:extLst>
              <a:ext uri="{FF2B5EF4-FFF2-40B4-BE49-F238E27FC236}">
                <a16:creationId xmlns:a16="http://schemas.microsoft.com/office/drawing/2014/main" id="{AAD9AD92-4360-969D-B7FB-89718A5AF103}"/>
              </a:ext>
            </a:extLst>
          </p:cNvPr>
          <p:cNvSpPr/>
          <p:nvPr/>
        </p:nvSpPr>
        <p:spPr>
          <a:xfrm rot="10800000">
            <a:off x="1028866" y="-75169"/>
            <a:ext cx="11163133" cy="7008338"/>
          </a:xfrm>
          <a:prstGeom prst="flowChartDelay">
            <a:avLst/>
          </a:prstGeom>
          <a:gradFill flip="none" rotWithShape="1">
            <a:gsLst>
              <a:gs pos="44000">
                <a:schemeClr val="bg1"/>
              </a:gs>
              <a:gs pos="78000">
                <a:srgbClr val="99CC00"/>
              </a:gs>
              <a:gs pos="83000">
                <a:srgbClr val="99CC00">
                  <a:shade val="30000"/>
                  <a:satMod val="115000"/>
                </a:srgbClr>
              </a:gs>
              <a:gs pos="60000">
                <a:schemeClr val="accent5">
                  <a:lumMod val="20000"/>
                  <a:lumOff val="80000"/>
                </a:scheme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99CC00"/>
              </a:solidFill>
            </a:endParaRPr>
          </a:p>
        </p:txBody>
      </p:sp>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8649149" y="150338"/>
            <a:ext cx="3298122" cy="634970"/>
          </a:xfrm>
          <a:prstGeom prst="rect">
            <a:avLst/>
          </a:prstGeom>
        </p:spPr>
      </p:pic>
      <p:pic>
        <p:nvPicPr>
          <p:cNvPr id="12" name="Imagen 11">
            <a:extLst>
              <a:ext uri="{FF2B5EF4-FFF2-40B4-BE49-F238E27FC236}">
                <a16:creationId xmlns:a16="http://schemas.microsoft.com/office/drawing/2014/main" id="{95008D0C-72BD-C82F-C4B3-2A56E2A7F0E6}"/>
              </a:ext>
            </a:extLst>
          </p:cNvPr>
          <p:cNvPicPr>
            <a:picLocks noChangeAspect="1"/>
          </p:cNvPicPr>
          <p:nvPr/>
        </p:nvPicPr>
        <p:blipFill>
          <a:blip r:embed="rId4"/>
          <a:stretch>
            <a:fillRect/>
          </a:stretch>
        </p:blipFill>
        <p:spPr>
          <a:xfrm>
            <a:off x="132962" y="451821"/>
            <a:ext cx="4546614" cy="6110344"/>
          </a:xfrm>
          <a:prstGeom prst="rect">
            <a:avLst/>
          </a:prstGeom>
        </p:spPr>
      </p:pic>
      <p:sp>
        <p:nvSpPr>
          <p:cNvPr id="3" name="CuadroTexto 2">
            <a:extLst>
              <a:ext uri="{FF2B5EF4-FFF2-40B4-BE49-F238E27FC236}">
                <a16:creationId xmlns:a16="http://schemas.microsoft.com/office/drawing/2014/main" id="{A955EDD4-661B-EF95-8420-EA3C92D7C3D2}"/>
              </a:ext>
            </a:extLst>
          </p:cNvPr>
          <p:cNvSpPr txBox="1"/>
          <p:nvPr/>
        </p:nvSpPr>
        <p:spPr>
          <a:xfrm>
            <a:off x="4739924" y="785308"/>
            <a:ext cx="6922546" cy="1261692"/>
          </a:xfrm>
          <a:prstGeom prst="rect">
            <a:avLst/>
          </a:prstGeom>
          <a:noFill/>
        </p:spPr>
        <p:txBody>
          <a:bodyPr wrap="square">
            <a:spAutoFit/>
          </a:bodyPr>
          <a:lstStyle/>
          <a:p>
            <a:pPr>
              <a:lnSpc>
                <a:spcPct val="107000"/>
              </a:lnSpc>
              <a:spcAft>
                <a:spcPts val="800"/>
              </a:spcAft>
            </a:pPr>
            <a:r>
              <a:rPr lang="es-CO" sz="2400" b="1" kern="18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FASE 3 — Formalización laboral y ajustes contractuales</a:t>
            </a:r>
            <a:r>
              <a:rPr lang="es-CO" sz="1100" b="1" kern="100" dirty="0">
                <a:solidFill>
                  <a:srgbClr val="003399"/>
                </a:solidFill>
                <a:latin typeface="Calibri" panose="020F0502020204030204" pitchFamily="34" charset="0"/>
                <a:ea typeface="Calibri" panose="020F0502020204030204" pitchFamily="34" charset="0"/>
                <a:cs typeface="Times New Roman" panose="02020603050405020304" pitchFamily="18" charset="0"/>
              </a:rPr>
              <a:t> </a:t>
            </a:r>
            <a:r>
              <a:rPr lang="es-CO" sz="1100" kern="100" dirty="0">
                <a:latin typeface="Calibri" panose="020F0502020204030204" pitchFamily="34" charset="0"/>
                <a:ea typeface="Calibri" panose="020F0502020204030204" pitchFamily="34" charset="0"/>
                <a:cs typeface="Times New Roman" panose="02020603050405020304" pitchFamily="18" charset="0"/>
              </a:rPr>
              <a:t>–</a:t>
            </a:r>
            <a:r>
              <a:rPr lang="es-CO" sz="1200" b="1" kern="0" dirty="0">
                <a:latin typeface="Times New Roman" panose="02020603050405020304" pitchFamily="18" charset="0"/>
                <a:ea typeface="Calibri" panose="020F0502020204030204" pitchFamily="34" charset="0"/>
                <a:cs typeface="Times New Roman" panose="02020603050405020304" pitchFamily="18" charset="0"/>
              </a:rPr>
              <a:t> </a:t>
            </a: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Duración: 3 a 6 meses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Objetivo</a:t>
            </a:r>
            <a:r>
              <a:rPr lang="es-CO" sz="1600" b="1" kern="100" dirty="0">
                <a:latin typeface="Times New Roman" panose="02020603050405020304" pitchFamily="18" charset="0"/>
                <a:ea typeface="Calibri" panose="020F0502020204030204" pitchFamily="34" charset="0"/>
                <a:cs typeface="Times New Roman" panose="02020603050405020304" pitchFamily="18" charset="0"/>
              </a:rPr>
              <a:t>: </a:t>
            </a:r>
            <a:r>
              <a:rPr lang="es-CO" sz="1600" b="1" kern="0" dirty="0">
                <a:latin typeface="Times New Roman" panose="02020603050405020304" pitchFamily="18" charset="0"/>
                <a:ea typeface="Calibri" panose="020F0502020204030204" pitchFamily="34" charset="0"/>
                <a:cs typeface="Times New Roman" panose="02020603050405020304" pitchFamily="18" charset="0"/>
              </a:rPr>
              <a:t>m</a:t>
            </a: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igrar hacia esquemas contractuales legales y sostenibles.</a:t>
            </a:r>
            <a:endParaRPr lang="es-CO" sz="11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6C1B35E1-CF65-5B6F-3BEA-382D100ADC28}"/>
              </a:ext>
            </a:extLst>
          </p:cNvPr>
          <p:cNvSpPr txBox="1"/>
          <p:nvPr/>
        </p:nvSpPr>
        <p:spPr>
          <a:xfrm>
            <a:off x="4739924" y="2186873"/>
            <a:ext cx="6922546" cy="4520789"/>
          </a:xfrm>
          <a:prstGeom prst="rect">
            <a:avLst/>
          </a:prstGeom>
          <a:noFill/>
        </p:spPr>
        <p:txBody>
          <a:bodyPr wrap="square">
            <a:spAutoFit/>
          </a:bodyPr>
          <a:lstStyle/>
          <a:p>
            <a:pPr>
              <a:lnSpc>
                <a:spcPct val="107000"/>
              </a:lnSpc>
              <a:spcAft>
                <a:spcPts val="800"/>
              </a:spcAf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Actividades</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1.   Actualización de modalidades contractuales</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Priorizar </a:t>
            </a: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término indefinido</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Usar </a:t>
            </a: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término fijo</a:t>
            </a: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 solo cuando corresponda</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Ajustar obra/labor a proyectos reales</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2.   Reformular condiciones laborales</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Jornada de 42 horas</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Turnos 24/7 legales</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Recargos nocturnos desde las 7 p.m.</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Dominicales 100%</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Horas extras documentadas</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9404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82000">
              <a:schemeClr val="bg1"/>
            </a:gs>
            <a:gs pos="94907">
              <a:srgbClr val="99CC00">
                <a:shade val="67500"/>
                <a:satMod val="115000"/>
              </a:srgbClr>
            </a:gs>
            <a:gs pos="88000">
              <a:srgbClr val="99CC00">
                <a:shade val="67500"/>
                <a:satMod val="115000"/>
              </a:srgbClr>
            </a:gs>
          </a:gsLst>
          <a:path path="circle">
            <a:fillToRect l="100000" b="100000"/>
          </a:path>
        </a:gradFill>
        <a:effectLst/>
      </p:bgPr>
    </p:bg>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9517625" y="5788189"/>
            <a:ext cx="2065852" cy="744397"/>
          </a:xfrm>
          <a:prstGeom prst="rect">
            <a:avLst/>
          </a:prstGeom>
        </p:spPr>
      </p:pic>
      <p:sp>
        <p:nvSpPr>
          <p:cNvPr id="11" name="Elipse 10">
            <a:extLst>
              <a:ext uri="{FF2B5EF4-FFF2-40B4-BE49-F238E27FC236}">
                <a16:creationId xmlns:a16="http://schemas.microsoft.com/office/drawing/2014/main" id="{4331669E-0B0C-0AC4-2F79-68489935961B}"/>
              </a:ext>
            </a:extLst>
          </p:cNvPr>
          <p:cNvSpPr/>
          <p:nvPr/>
        </p:nvSpPr>
        <p:spPr>
          <a:xfrm>
            <a:off x="156239" y="163024"/>
            <a:ext cx="2767412" cy="1066892"/>
          </a:xfrm>
          <a:prstGeom prst="ellipse">
            <a:avLst/>
          </a:prstGeom>
          <a:gradFill>
            <a:gsLst>
              <a:gs pos="82000">
                <a:schemeClr val="bg1"/>
              </a:gs>
              <a:gs pos="94907">
                <a:srgbClr val="99CC00">
                  <a:shade val="67500"/>
                  <a:satMod val="115000"/>
                </a:srgbClr>
              </a:gs>
              <a:gs pos="36000">
                <a:srgbClr val="99CC00">
                  <a:shade val="67500"/>
                  <a:satMod val="115000"/>
                </a:srgbClr>
              </a:gs>
            </a:gsLst>
            <a:path path="circle">
              <a:fillToRect l="100000" b="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TEMARIO</a:t>
            </a:r>
          </a:p>
        </p:txBody>
      </p:sp>
      <p:sp>
        <p:nvSpPr>
          <p:cNvPr id="3" name="CuadroTexto 2">
            <a:extLst>
              <a:ext uri="{FF2B5EF4-FFF2-40B4-BE49-F238E27FC236}">
                <a16:creationId xmlns:a16="http://schemas.microsoft.com/office/drawing/2014/main" id="{ACBBE2A0-AA26-DE51-02FF-9423C499BF71}"/>
              </a:ext>
            </a:extLst>
          </p:cNvPr>
          <p:cNvSpPr txBox="1"/>
          <p:nvPr/>
        </p:nvSpPr>
        <p:spPr>
          <a:xfrm>
            <a:off x="3012141" y="360619"/>
            <a:ext cx="8216298" cy="461665"/>
          </a:xfrm>
          <a:prstGeom prst="rect">
            <a:avLst/>
          </a:prstGeom>
          <a:noFill/>
        </p:spPr>
        <p:txBody>
          <a:bodyPr wrap="square">
            <a:spAutoFit/>
          </a:bodyPr>
          <a:lstStyle/>
          <a:p>
            <a:r>
              <a:rPr lang="es-ES" sz="2000" b="1" dirty="0">
                <a:solidFill>
                  <a:srgbClr val="003399"/>
                </a:solidFill>
              </a:rPr>
              <a:t>MODULO 4: </a:t>
            </a:r>
            <a:r>
              <a:rPr lang="es-ES" sz="2400" b="1" dirty="0">
                <a:solidFill>
                  <a:srgbClr val="003399"/>
                </a:solidFill>
              </a:rPr>
              <a:t>RIESGOS</a:t>
            </a:r>
            <a:r>
              <a:rPr lang="es-ES" sz="2000" b="1" dirty="0">
                <a:solidFill>
                  <a:srgbClr val="003399"/>
                </a:solidFill>
              </a:rPr>
              <a:t> Y RECOMENDACIONES PARA EL SECTOR SALUD</a:t>
            </a:r>
            <a:endParaRPr lang="es-CO" sz="2000" b="1" dirty="0">
              <a:solidFill>
                <a:srgbClr val="003399"/>
              </a:solidFill>
            </a:endParaRPr>
          </a:p>
        </p:txBody>
      </p:sp>
      <p:sp>
        <p:nvSpPr>
          <p:cNvPr id="5" name="CuadroTexto 4">
            <a:extLst>
              <a:ext uri="{FF2B5EF4-FFF2-40B4-BE49-F238E27FC236}">
                <a16:creationId xmlns:a16="http://schemas.microsoft.com/office/drawing/2014/main" id="{4B5EE09D-C23D-E93E-C8D4-5795273D00C2}"/>
              </a:ext>
            </a:extLst>
          </p:cNvPr>
          <p:cNvSpPr txBox="1"/>
          <p:nvPr/>
        </p:nvSpPr>
        <p:spPr>
          <a:xfrm>
            <a:off x="1632155" y="1229916"/>
            <a:ext cx="9851922" cy="1200329"/>
          </a:xfrm>
          <a:prstGeom prst="rect">
            <a:avLst/>
          </a:prstGeom>
          <a:noFill/>
        </p:spPr>
        <p:txBody>
          <a:bodyPr wrap="square">
            <a:spAutoFit/>
          </a:bodyPr>
          <a:lstStyle/>
          <a:p>
            <a:pPr marL="285750" indent="-285750" algn="just">
              <a:buClr>
                <a:srgbClr val="003399"/>
              </a:buClr>
              <a:buSzPct val="115000"/>
              <a:buFont typeface="Wingdings" panose="05000000000000000000" pitchFamily="2" charset="2"/>
              <a:buChar char="q"/>
            </a:pPr>
            <a:r>
              <a:rPr lang="es-ES" b="1" dirty="0">
                <a:solidFill>
                  <a:srgbClr val="003399"/>
                </a:solidFill>
              </a:rPr>
              <a:t>Riesgo de incumplimiento por parte de empleadores</a:t>
            </a:r>
            <a:r>
              <a:rPr lang="es-ES" dirty="0"/>
              <a:t>: algunos empleadores podrían tratar de no registrar horas extras correctamente o no pagar recargos completos. </a:t>
            </a:r>
          </a:p>
          <a:p>
            <a:pPr marL="285750" indent="-285750" algn="just">
              <a:buClr>
                <a:srgbClr val="003399"/>
              </a:buClr>
              <a:buSzPct val="115000"/>
              <a:buFont typeface="Wingdings" panose="05000000000000000000" pitchFamily="2" charset="2"/>
              <a:buChar char="q"/>
            </a:pPr>
            <a:r>
              <a:rPr lang="es-ES" b="1" dirty="0">
                <a:solidFill>
                  <a:srgbClr val="003399"/>
                </a:solidFill>
              </a:rPr>
              <a:t>Recomendación:</a:t>
            </a:r>
            <a:r>
              <a:rPr lang="es-ES" dirty="0"/>
              <a:t> personal de salud (o sindicatos) debe exigir el registro de horas y revisar las nóminas con detalle.</a:t>
            </a:r>
            <a:endParaRPr lang="es-CO" dirty="0"/>
          </a:p>
        </p:txBody>
      </p:sp>
      <p:sp>
        <p:nvSpPr>
          <p:cNvPr id="7" name="CuadroTexto 6">
            <a:extLst>
              <a:ext uri="{FF2B5EF4-FFF2-40B4-BE49-F238E27FC236}">
                <a16:creationId xmlns:a16="http://schemas.microsoft.com/office/drawing/2014/main" id="{F5302A29-1892-819B-5FE4-5B6B4D04DF93}"/>
              </a:ext>
            </a:extLst>
          </p:cNvPr>
          <p:cNvSpPr txBox="1"/>
          <p:nvPr/>
        </p:nvSpPr>
        <p:spPr>
          <a:xfrm>
            <a:off x="1632155" y="2602412"/>
            <a:ext cx="9851922" cy="1508105"/>
          </a:xfrm>
          <a:prstGeom prst="rect">
            <a:avLst/>
          </a:prstGeom>
          <a:noFill/>
        </p:spPr>
        <p:txBody>
          <a:bodyPr wrap="square">
            <a:spAutoFit/>
          </a:bodyPr>
          <a:lstStyle/>
          <a:p>
            <a:pPr algn="just"/>
            <a:r>
              <a:rPr lang="es-ES" sz="2000" b="1" dirty="0">
                <a:solidFill>
                  <a:srgbClr val="003399"/>
                </a:solidFill>
              </a:rPr>
              <a:t>Necesidad de rediseño de turnos</a:t>
            </a:r>
            <a:r>
              <a:rPr lang="es-ES" sz="2000" dirty="0"/>
              <a:t> </a:t>
            </a:r>
          </a:p>
          <a:p>
            <a:pPr marL="285750" indent="-285750" algn="just">
              <a:buClr>
                <a:srgbClr val="003399"/>
              </a:buClr>
              <a:buSzPct val="115000"/>
              <a:buFont typeface="Wingdings" panose="05000000000000000000" pitchFamily="2" charset="2"/>
              <a:buChar char="q"/>
            </a:pPr>
            <a:r>
              <a:rPr lang="es-ES" dirty="0"/>
              <a:t>Con cambios en la jornada y recargos, los hospitales deben revisar sus esquemas de turnos para optimizar costos y evitar agotamiento del personal. </a:t>
            </a:r>
          </a:p>
          <a:p>
            <a:pPr marL="285750" indent="-285750" algn="just">
              <a:buClr>
                <a:srgbClr val="003399"/>
              </a:buClr>
              <a:buSzPct val="115000"/>
              <a:buFont typeface="Wingdings" panose="05000000000000000000" pitchFamily="2" charset="2"/>
              <a:buChar char="q"/>
            </a:pPr>
            <a:r>
              <a:rPr lang="es-ES" dirty="0"/>
              <a:t>Recomendación: la dirección de Talento Humano debe hacer un estudio de “turnos sostenibles” para 2025-2026 </a:t>
            </a:r>
            <a:endParaRPr lang="es-CO" dirty="0"/>
          </a:p>
        </p:txBody>
      </p:sp>
      <p:sp>
        <p:nvSpPr>
          <p:cNvPr id="9" name="CuadroTexto 8">
            <a:extLst>
              <a:ext uri="{FF2B5EF4-FFF2-40B4-BE49-F238E27FC236}">
                <a16:creationId xmlns:a16="http://schemas.microsoft.com/office/drawing/2014/main" id="{B8FED698-4458-834B-7F1F-CB9D29753EF3}"/>
              </a:ext>
            </a:extLst>
          </p:cNvPr>
          <p:cNvSpPr txBox="1"/>
          <p:nvPr/>
        </p:nvSpPr>
        <p:spPr>
          <a:xfrm>
            <a:off x="1632155" y="4310861"/>
            <a:ext cx="9862832" cy="1508105"/>
          </a:xfrm>
          <a:prstGeom prst="rect">
            <a:avLst/>
          </a:prstGeom>
          <a:noFill/>
        </p:spPr>
        <p:txBody>
          <a:bodyPr wrap="square">
            <a:spAutoFit/>
          </a:bodyPr>
          <a:lstStyle/>
          <a:p>
            <a:pPr algn="just"/>
            <a:r>
              <a:rPr lang="es-ES" sz="2000" b="1" dirty="0">
                <a:solidFill>
                  <a:srgbClr val="003399"/>
                </a:solidFill>
              </a:rPr>
              <a:t>Formación y comunicación </a:t>
            </a:r>
          </a:p>
          <a:p>
            <a:pPr marL="285750" indent="-285750" algn="just">
              <a:buClr>
                <a:srgbClr val="003399"/>
              </a:buClr>
              <a:buSzPct val="115000"/>
              <a:buFont typeface="Wingdings" panose="05000000000000000000" pitchFamily="2" charset="2"/>
              <a:buChar char="q"/>
            </a:pPr>
            <a:r>
              <a:rPr lang="es-ES" dirty="0"/>
              <a:t>Es importante capacitar a los trabajadores para que entiendan estos cambios (qué horas pagan recargo, cómo se registran extras, cómo se distribuye la jornada). </a:t>
            </a:r>
          </a:p>
          <a:p>
            <a:pPr marL="285750" indent="-285750" algn="just">
              <a:buClr>
                <a:srgbClr val="003399"/>
              </a:buClr>
              <a:buSzPct val="115000"/>
              <a:buFont typeface="Wingdings" panose="05000000000000000000" pitchFamily="2" charset="2"/>
              <a:buChar char="q"/>
            </a:pPr>
            <a:r>
              <a:rPr lang="es-ES" dirty="0"/>
              <a:t>Recomendación: crear talleres o material informativo para todo el personal (médico, enfermería, técnicos).</a:t>
            </a:r>
            <a:endParaRPr lang="es-CO" dirty="0"/>
          </a:p>
        </p:txBody>
      </p:sp>
    </p:spTree>
    <p:extLst>
      <p:ext uri="{BB962C8B-B14F-4D97-AF65-F5344CB8AC3E}">
        <p14:creationId xmlns:p14="http://schemas.microsoft.com/office/powerpoint/2010/main" val="18910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agrama de flujo: retraso 9">
            <a:extLst>
              <a:ext uri="{FF2B5EF4-FFF2-40B4-BE49-F238E27FC236}">
                <a16:creationId xmlns:a16="http://schemas.microsoft.com/office/drawing/2014/main" id="{AAD9AD92-4360-969D-B7FB-89718A5AF103}"/>
              </a:ext>
            </a:extLst>
          </p:cNvPr>
          <p:cNvSpPr/>
          <p:nvPr/>
        </p:nvSpPr>
        <p:spPr>
          <a:xfrm rot="10800000">
            <a:off x="1161828" y="0"/>
            <a:ext cx="11030171" cy="7008338"/>
          </a:xfrm>
          <a:prstGeom prst="flowChartDelay">
            <a:avLst/>
          </a:prstGeom>
          <a:gradFill flip="none" rotWithShape="1">
            <a:gsLst>
              <a:gs pos="44000">
                <a:schemeClr val="bg1"/>
              </a:gs>
              <a:gs pos="78000">
                <a:srgbClr val="99CC00"/>
              </a:gs>
              <a:gs pos="83000">
                <a:srgbClr val="99CC00">
                  <a:shade val="30000"/>
                  <a:satMod val="115000"/>
                </a:srgbClr>
              </a:gs>
              <a:gs pos="60000">
                <a:schemeClr val="accent5">
                  <a:lumMod val="20000"/>
                  <a:lumOff val="80000"/>
                </a:scheme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99CC00"/>
              </a:solidFill>
            </a:endParaRPr>
          </a:p>
        </p:txBody>
      </p:sp>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8760916" y="137477"/>
            <a:ext cx="3298122" cy="981156"/>
          </a:xfrm>
          <a:prstGeom prst="rect">
            <a:avLst/>
          </a:prstGeom>
        </p:spPr>
      </p:pic>
      <p:pic>
        <p:nvPicPr>
          <p:cNvPr id="12" name="Imagen 11">
            <a:extLst>
              <a:ext uri="{FF2B5EF4-FFF2-40B4-BE49-F238E27FC236}">
                <a16:creationId xmlns:a16="http://schemas.microsoft.com/office/drawing/2014/main" id="{95008D0C-72BD-C82F-C4B3-2A56E2A7F0E6}"/>
              </a:ext>
            </a:extLst>
          </p:cNvPr>
          <p:cNvPicPr>
            <a:picLocks noChangeAspect="1"/>
          </p:cNvPicPr>
          <p:nvPr/>
        </p:nvPicPr>
        <p:blipFill>
          <a:blip r:embed="rId4"/>
          <a:stretch>
            <a:fillRect/>
          </a:stretch>
        </p:blipFill>
        <p:spPr>
          <a:xfrm>
            <a:off x="132962" y="451821"/>
            <a:ext cx="4546614" cy="6110344"/>
          </a:xfrm>
          <a:prstGeom prst="rect">
            <a:avLst/>
          </a:prstGeom>
        </p:spPr>
      </p:pic>
      <p:sp>
        <p:nvSpPr>
          <p:cNvPr id="5" name="CuadroTexto 4">
            <a:extLst>
              <a:ext uri="{FF2B5EF4-FFF2-40B4-BE49-F238E27FC236}">
                <a16:creationId xmlns:a16="http://schemas.microsoft.com/office/drawing/2014/main" id="{017D63A8-31FA-CDFD-3024-2C5ADBB156FD}"/>
              </a:ext>
            </a:extLst>
          </p:cNvPr>
          <p:cNvSpPr txBox="1"/>
          <p:nvPr/>
        </p:nvSpPr>
        <p:spPr>
          <a:xfrm>
            <a:off x="4675989" y="954895"/>
            <a:ext cx="7125149" cy="1292341"/>
          </a:xfrm>
          <a:prstGeom prst="rect">
            <a:avLst/>
          </a:prstGeom>
          <a:noFill/>
        </p:spPr>
        <p:txBody>
          <a:bodyPr wrap="square">
            <a:spAutoFit/>
          </a:bodyPr>
          <a:lstStyle/>
          <a:p>
            <a:pPr>
              <a:lnSpc>
                <a:spcPct val="107000"/>
              </a:lnSpc>
              <a:spcAft>
                <a:spcPts val="800"/>
              </a:spcAft>
            </a:pPr>
            <a:r>
              <a:rPr lang="es-CO" sz="2400" b="1" kern="18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FASE 3 — Formalización laboral y ajustes contractuales</a:t>
            </a:r>
            <a:r>
              <a:rPr lang="es-CO" sz="1100" kern="100" dirty="0">
                <a:solidFill>
                  <a:srgbClr val="003399"/>
                </a:solidFill>
                <a:latin typeface="Calibri" panose="020F0502020204030204" pitchFamily="34" charset="0"/>
                <a:ea typeface="Calibri" panose="020F0502020204030204" pitchFamily="34" charset="0"/>
                <a:cs typeface="Times New Roman" panose="02020603050405020304" pitchFamily="18" charset="0"/>
              </a:rPr>
              <a:t> </a:t>
            </a:r>
            <a:r>
              <a:rPr lang="es-CO" sz="1100" kern="100" dirty="0">
                <a:latin typeface="Calibri" panose="020F0502020204030204" pitchFamily="34" charset="0"/>
                <a:ea typeface="Calibri" panose="020F0502020204030204" pitchFamily="34" charset="0"/>
                <a:cs typeface="Times New Roman" panose="02020603050405020304" pitchFamily="18" charset="0"/>
              </a:rPr>
              <a:t>- </a:t>
            </a:r>
            <a:r>
              <a:rPr lang="es-CO"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Duración: 3 a 6 meses)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Objetivo</a:t>
            </a:r>
            <a:r>
              <a:rPr lang="es-CO" b="1" kern="100" dirty="0">
                <a:latin typeface="Times New Roman" panose="02020603050405020304" pitchFamily="18" charset="0"/>
                <a:ea typeface="Calibri" panose="020F0502020204030204" pitchFamily="34" charset="0"/>
                <a:cs typeface="Times New Roman" panose="02020603050405020304" pitchFamily="18" charset="0"/>
              </a:rPr>
              <a:t>: </a:t>
            </a:r>
            <a:r>
              <a:rPr lang="es-CO" sz="2000" kern="0" dirty="0">
                <a:latin typeface="Times New Roman" panose="02020603050405020304" pitchFamily="18" charset="0"/>
                <a:ea typeface="Calibri" panose="020F0502020204030204" pitchFamily="34" charset="0"/>
                <a:cs typeface="Times New Roman" panose="02020603050405020304" pitchFamily="18" charset="0"/>
              </a:rPr>
              <a:t>m</a:t>
            </a: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igrar hacia esquemas contractuales legales y sostenib</a:t>
            </a: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les.</a:t>
            </a:r>
            <a:endParaRPr lang="es-CO" sz="11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88E6F9B1-57A7-065F-A9EC-3EE50F21DC98}"/>
              </a:ext>
            </a:extLst>
          </p:cNvPr>
          <p:cNvSpPr txBox="1"/>
          <p:nvPr/>
        </p:nvSpPr>
        <p:spPr>
          <a:xfrm>
            <a:off x="4781774" y="2266297"/>
            <a:ext cx="6847242" cy="4457118"/>
          </a:xfrm>
          <a:prstGeom prst="rect">
            <a:avLst/>
          </a:prstGeom>
          <a:noFill/>
        </p:spPr>
        <p:txBody>
          <a:bodyPr wrap="square">
            <a:spAutoFit/>
          </a:bodyPr>
          <a:lstStyle/>
          <a:p>
            <a:pPr lvl="0">
              <a:lnSpc>
                <a:spcPct val="107000"/>
              </a:lnSpc>
              <a:spcAft>
                <a:spcPts val="800"/>
              </a:spcAft>
              <a:tabLst>
                <a:tab pos="457200" algn="l"/>
              </a:tabLs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3.   Firma de nuevos contratos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Clausulado actualizado</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Condiciones salariales correctas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Anexos de turnos y disponibilidad</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spcAft>
                <a:spcPts val="800"/>
              </a:spcAft>
              <a:tabLst>
                <a:tab pos="457200" algn="l"/>
              </a:tabLs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4.   Inclusión del enfoque de estabilidad reforzada</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Identificación de trabajadores con protección especial</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Plan de acompañamiento y reintegro</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CO" sz="2400" b="1" kern="0" dirty="0">
                <a:effectLst/>
                <a:latin typeface="Times New Roman" panose="02020603050405020304" pitchFamily="18" charset="0"/>
                <a:ea typeface="Times New Roman" panose="02020603050405020304" pitchFamily="18" charset="0"/>
                <a:cs typeface="Times New Roman" panose="02020603050405020304" pitchFamily="18" charset="0"/>
              </a:rPr>
              <a:t>Entregables</a:t>
            </a:r>
            <a:endParaRPr lang="es-CO"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Nuevos modelos de contrato</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Registro de formalización</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Actas de socialización con trabajadores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60483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agrama de flujo: retraso 9">
            <a:extLst>
              <a:ext uri="{FF2B5EF4-FFF2-40B4-BE49-F238E27FC236}">
                <a16:creationId xmlns:a16="http://schemas.microsoft.com/office/drawing/2014/main" id="{AAD9AD92-4360-969D-B7FB-89718A5AF103}"/>
              </a:ext>
            </a:extLst>
          </p:cNvPr>
          <p:cNvSpPr/>
          <p:nvPr/>
        </p:nvSpPr>
        <p:spPr>
          <a:xfrm rot="10800000">
            <a:off x="1149277" y="0"/>
            <a:ext cx="11030171" cy="7008338"/>
          </a:xfrm>
          <a:prstGeom prst="flowChartDelay">
            <a:avLst/>
          </a:prstGeom>
          <a:gradFill flip="none" rotWithShape="1">
            <a:gsLst>
              <a:gs pos="44000">
                <a:schemeClr val="bg1"/>
              </a:gs>
              <a:gs pos="78000">
                <a:srgbClr val="99CC00"/>
              </a:gs>
              <a:gs pos="83000">
                <a:srgbClr val="99CC00">
                  <a:shade val="30000"/>
                  <a:satMod val="115000"/>
                </a:srgbClr>
              </a:gs>
              <a:gs pos="60000">
                <a:schemeClr val="accent5">
                  <a:lumMod val="20000"/>
                  <a:lumOff val="80000"/>
                </a:scheme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99CC00"/>
              </a:solidFill>
            </a:endParaRPr>
          </a:p>
        </p:txBody>
      </p:sp>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8649149" y="150338"/>
            <a:ext cx="3298122" cy="981156"/>
          </a:xfrm>
          <a:prstGeom prst="rect">
            <a:avLst/>
          </a:prstGeom>
        </p:spPr>
      </p:pic>
      <p:pic>
        <p:nvPicPr>
          <p:cNvPr id="12" name="Imagen 11">
            <a:extLst>
              <a:ext uri="{FF2B5EF4-FFF2-40B4-BE49-F238E27FC236}">
                <a16:creationId xmlns:a16="http://schemas.microsoft.com/office/drawing/2014/main" id="{95008D0C-72BD-C82F-C4B3-2A56E2A7F0E6}"/>
              </a:ext>
            </a:extLst>
          </p:cNvPr>
          <p:cNvPicPr>
            <a:picLocks noChangeAspect="1"/>
          </p:cNvPicPr>
          <p:nvPr/>
        </p:nvPicPr>
        <p:blipFill>
          <a:blip r:embed="rId4"/>
          <a:stretch>
            <a:fillRect/>
          </a:stretch>
        </p:blipFill>
        <p:spPr>
          <a:xfrm>
            <a:off x="132962" y="451821"/>
            <a:ext cx="4546614" cy="6110344"/>
          </a:xfrm>
          <a:prstGeom prst="rect">
            <a:avLst/>
          </a:prstGeom>
        </p:spPr>
      </p:pic>
      <p:sp>
        <p:nvSpPr>
          <p:cNvPr id="3" name="CuadroTexto 2">
            <a:extLst>
              <a:ext uri="{FF2B5EF4-FFF2-40B4-BE49-F238E27FC236}">
                <a16:creationId xmlns:a16="http://schemas.microsoft.com/office/drawing/2014/main" id="{25827B06-3559-455A-0AED-A64AA388EC1A}"/>
              </a:ext>
            </a:extLst>
          </p:cNvPr>
          <p:cNvSpPr txBox="1"/>
          <p:nvPr/>
        </p:nvSpPr>
        <p:spPr>
          <a:xfrm>
            <a:off x="4511217" y="966669"/>
            <a:ext cx="7377061" cy="1492203"/>
          </a:xfrm>
          <a:prstGeom prst="rect">
            <a:avLst/>
          </a:prstGeom>
          <a:noFill/>
        </p:spPr>
        <p:txBody>
          <a:bodyPr wrap="square">
            <a:spAutoFit/>
          </a:bodyPr>
          <a:lstStyle/>
          <a:p>
            <a:pPr>
              <a:lnSpc>
                <a:spcPct val="107000"/>
              </a:lnSpc>
              <a:spcAft>
                <a:spcPts val="800"/>
              </a:spcAft>
            </a:pPr>
            <a:r>
              <a:rPr lang="es-CO" sz="2800" b="1" kern="18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FASE 4 — Ajustes internos y normativos</a:t>
            </a:r>
            <a:r>
              <a:rPr lang="es-CO" sz="1200" kern="100" dirty="0">
                <a:solidFill>
                  <a:srgbClr val="003399"/>
                </a:solidFill>
                <a:latin typeface="Times New Roman" panose="02020603050405020304" pitchFamily="18" charset="0"/>
                <a:ea typeface="Calibri" panose="020F0502020204030204" pitchFamily="34" charset="0"/>
                <a:cs typeface="Times New Roman" panose="02020603050405020304" pitchFamily="18" charset="0"/>
              </a:rPr>
              <a:t> </a:t>
            </a:r>
            <a:r>
              <a:rPr lang="es-CO" sz="1400" kern="100" dirty="0">
                <a:solidFill>
                  <a:srgbClr val="003399"/>
                </a:solidFill>
                <a:latin typeface="Times New Roman" panose="02020603050405020304" pitchFamily="18" charset="0"/>
                <a:ea typeface="Calibri" panose="020F0502020204030204" pitchFamily="34" charset="0"/>
                <a:cs typeface="Times New Roman" panose="02020603050405020304" pitchFamily="18" charset="0"/>
              </a:rPr>
              <a:t>-</a:t>
            </a:r>
            <a:r>
              <a:rPr lang="es-CO" sz="1100" kern="100" dirty="0">
                <a:solidFill>
                  <a:srgbClr val="003399"/>
                </a:solidFill>
                <a:latin typeface="Times New Roman" panose="02020603050405020304" pitchFamily="18" charset="0"/>
                <a:ea typeface="Calibri" panose="020F0502020204030204" pitchFamily="34" charset="0"/>
                <a:cs typeface="Times New Roman" panose="02020603050405020304" pitchFamily="18" charset="0"/>
              </a:rPr>
              <a:t>  </a:t>
            </a:r>
            <a:r>
              <a:rPr lang="es-CO" sz="1600" kern="0" dirty="0">
                <a:effectLst/>
                <a:latin typeface="Times New Roman" panose="02020603050405020304" pitchFamily="18" charset="0"/>
                <a:ea typeface="Times New Roman" panose="02020603050405020304" pitchFamily="18" charset="0"/>
                <a:cs typeface="Times New Roman" panose="02020603050405020304" pitchFamily="18" charset="0"/>
              </a:rPr>
              <a:t>(Duración: 8 a 12 semanas)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Objetivo</a:t>
            </a:r>
            <a:r>
              <a:rPr lang="es-CO" sz="1400" b="1" kern="100" dirty="0">
                <a:latin typeface="Times New Roman" panose="02020603050405020304" pitchFamily="18" charset="0"/>
                <a:ea typeface="Calibri" panose="020F0502020204030204" pitchFamily="34" charset="0"/>
                <a:cs typeface="Times New Roman" panose="02020603050405020304" pitchFamily="18" charset="0"/>
              </a:rPr>
              <a:t>:</a:t>
            </a:r>
            <a:r>
              <a:rPr lang="es-CO" sz="1600" b="1" kern="100" dirty="0">
                <a:latin typeface="Times New Roman" panose="02020603050405020304" pitchFamily="18" charset="0"/>
                <a:ea typeface="Calibri" panose="020F0502020204030204" pitchFamily="34" charset="0"/>
                <a:cs typeface="Times New Roman" panose="02020603050405020304" pitchFamily="18" charset="0"/>
              </a:rPr>
              <a:t> </a:t>
            </a:r>
            <a:r>
              <a:rPr lang="es-CO" b="1" kern="0" dirty="0">
                <a:latin typeface="Times New Roman" panose="02020603050405020304" pitchFamily="18" charset="0"/>
                <a:ea typeface="Calibri" panose="020F0502020204030204" pitchFamily="34" charset="0"/>
                <a:cs typeface="Times New Roman" panose="02020603050405020304" pitchFamily="18" charset="0"/>
              </a:rPr>
              <a:t>a</a:t>
            </a: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linear toda la estructura institucional con las exigencias de la Ley 2466 de 2025.</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7C45639C-1177-54A4-BDFF-4ABF544EBBCA}"/>
              </a:ext>
            </a:extLst>
          </p:cNvPr>
          <p:cNvSpPr txBox="1"/>
          <p:nvPr/>
        </p:nvSpPr>
        <p:spPr>
          <a:xfrm>
            <a:off x="6096000" y="2310048"/>
            <a:ext cx="5658237" cy="4397614"/>
          </a:xfrm>
          <a:prstGeom prst="rect">
            <a:avLst/>
          </a:prstGeom>
          <a:noFill/>
        </p:spPr>
        <p:txBody>
          <a:bodyPr wrap="square">
            <a:spAutoFit/>
          </a:bodyPr>
          <a:lstStyle/>
          <a:p>
            <a:pPr>
              <a:lnSpc>
                <a:spcPct val="107000"/>
              </a:lnSpc>
              <a:spcAft>
                <a:spcPts val="800"/>
              </a:spcAf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Actividades</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CO" sz="1600" b="1" kern="0" dirty="0">
                <a:effectLst/>
                <a:latin typeface="Times New Roman" panose="02020603050405020304" pitchFamily="18" charset="0"/>
                <a:ea typeface="Times New Roman" panose="02020603050405020304" pitchFamily="18" charset="0"/>
                <a:cs typeface="Times New Roman" panose="02020603050405020304" pitchFamily="18" charset="0"/>
              </a:rPr>
              <a:t>Ajuste del Reglamento Interno de Trabajo (RIT)</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600" kern="0" dirty="0">
                <a:effectLst/>
                <a:latin typeface="Times New Roman" panose="02020603050405020304" pitchFamily="18" charset="0"/>
                <a:ea typeface="Times New Roman" panose="02020603050405020304" pitchFamily="18" charset="0"/>
                <a:cs typeface="Times New Roman" panose="02020603050405020304" pitchFamily="18" charset="0"/>
              </a:rPr>
              <a:t>Nuevas jornadas</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600" kern="0" dirty="0">
                <a:effectLst/>
                <a:latin typeface="Times New Roman" panose="02020603050405020304" pitchFamily="18" charset="0"/>
                <a:ea typeface="Times New Roman" panose="02020603050405020304" pitchFamily="18" charset="0"/>
                <a:cs typeface="Times New Roman" panose="02020603050405020304" pitchFamily="18" charset="0"/>
              </a:rPr>
              <a:t>Recargos</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600" kern="0" dirty="0">
                <a:effectLst/>
                <a:latin typeface="Times New Roman" panose="02020603050405020304" pitchFamily="18" charset="0"/>
                <a:ea typeface="Times New Roman" panose="02020603050405020304" pitchFamily="18" charset="0"/>
                <a:cs typeface="Times New Roman" panose="02020603050405020304" pitchFamily="18" charset="0"/>
              </a:rPr>
              <a:t>Estabilidad</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600" kern="0" dirty="0">
                <a:effectLst/>
                <a:latin typeface="Times New Roman" panose="02020603050405020304" pitchFamily="18" charset="0"/>
                <a:ea typeface="Times New Roman" panose="02020603050405020304" pitchFamily="18" charset="0"/>
                <a:cs typeface="Times New Roman" panose="02020603050405020304" pitchFamily="18" charset="0"/>
              </a:rPr>
              <a:t>Modalidades contractuales permitidas</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600" kern="0" dirty="0">
                <a:effectLst/>
                <a:latin typeface="Times New Roman" panose="02020603050405020304" pitchFamily="18" charset="0"/>
                <a:ea typeface="Times New Roman" panose="02020603050405020304" pitchFamily="18" charset="0"/>
                <a:cs typeface="Times New Roman" panose="02020603050405020304" pitchFamily="18" charset="0"/>
              </a:rPr>
              <a:t>Teletrabajo y trabajo en casa</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CO" sz="1600" b="1" kern="0" dirty="0">
                <a:effectLst/>
                <a:latin typeface="Times New Roman" panose="02020603050405020304" pitchFamily="18" charset="0"/>
                <a:ea typeface="Times New Roman" panose="02020603050405020304" pitchFamily="18" charset="0"/>
                <a:cs typeface="Times New Roman" panose="02020603050405020304" pitchFamily="18" charset="0"/>
              </a:rPr>
              <a:t>Actualización del Manual de Funciones</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600" kern="0" dirty="0">
                <a:effectLst/>
                <a:latin typeface="Times New Roman" panose="02020603050405020304" pitchFamily="18" charset="0"/>
                <a:ea typeface="Times New Roman" panose="02020603050405020304" pitchFamily="18" charset="0"/>
                <a:cs typeface="Times New Roman" panose="02020603050405020304" pitchFamily="18" charset="0"/>
              </a:rPr>
              <a:t>Roles</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600" kern="0" dirty="0">
                <a:effectLst/>
                <a:latin typeface="Times New Roman" panose="02020603050405020304" pitchFamily="18" charset="0"/>
                <a:ea typeface="Times New Roman" panose="02020603050405020304" pitchFamily="18" charset="0"/>
                <a:cs typeface="Times New Roman" panose="02020603050405020304" pitchFamily="18" charset="0"/>
              </a:rPr>
              <a:t>Responsabilidades</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600" kern="0" dirty="0">
                <a:effectLst/>
                <a:latin typeface="Times New Roman" panose="02020603050405020304" pitchFamily="18" charset="0"/>
                <a:ea typeface="Times New Roman" panose="02020603050405020304" pitchFamily="18" charset="0"/>
                <a:cs typeface="Times New Roman" panose="02020603050405020304" pitchFamily="18" charset="0"/>
              </a:rPr>
              <a:t>Competencias</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600" kern="0" dirty="0">
                <a:effectLst/>
                <a:latin typeface="Times New Roman" panose="02020603050405020304" pitchFamily="18" charset="0"/>
                <a:ea typeface="Times New Roman" panose="02020603050405020304" pitchFamily="18" charset="0"/>
                <a:cs typeface="Times New Roman" panose="02020603050405020304" pitchFamily="18" charset="0"/>
              </a:rPr>
              <a:t>Alcance del cargo</a:t>
            </a:r>
            <a:endParaRPr lang="es-CO" sz="1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00974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agrama de flujo: retraso 9">
            <a:extLst>
              <a:ext uri="{FF2B5EF4-FFF2-40B4-BE49-F238E27FC236}">
                <a16:creationId xmlns:a16="http://schemas.microsoft.com/office/drawing/2014/main" id="{AAD9AD92-4360-969D-B7FB-89718A5AF103}"/>
              </a:ext>
            </a:extLst>
          </p:cNvPr>
          <p:cNvSpPr/>
          <p:nvPr/>
        </p:nvSpPr>
        <p:spPr>
          <a:xfrm rot="10800000">
            <a:off x="1161828" y="0"/>
            <a:ext cx="11030171" cy="7008338"/>
          </a:xfrm>
          <a:prstGeom prst="flowChartDelay">
            <a:avLst/>
          </a:prstGeom>
          <a:gradFill flip="none" rotWithShape="1">
            <a:gsLst>
              <a:gs pos="44000">
                <a:schemeClr val="bg1"/>
              </a:gs>
              <a:gs pos="78000">
                <a:srgbClr val="99CC00"/>
              </a:gs>
              <a:gs pos="83000">
                <a:srgbClr val="99CC00">
                  <a:shade val="30000"/>
                  <a:satMod val="115000"/>
                </a:srgbClr>
              </a:gs>
              <a:gs pos="60000">
                <a:schemeClr val="accent5">
                  <a:lumMod val="20000"/>
                  <a:lumOff val="80000"/>
                </a:scheme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99CC00"/>
              </a:solidFill>
            </a:endParaRPr>
          </a:p>
        </p:txBody>
      </p:sp>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8616876" y="33654"/>
            <a:ext cx="3298122" cy="629585"/>
          </a:xfrm>
          <a:prstGeom prst="rect">
            <a:avLst/>
          </a:prstGeom>
        </p:spPr>
      </p:pic>
      <p:pic>
        <p:nvPicPr>
          <p:cNvPr id="12" name="Imagen 11">
            <a:extLst>
              <a:ext uri="{FF2B5EF4-FFF2-40B4-BE49-F238E27FC236}">
                <a16:creationId xmlns:a16="http://schemas.microsoft.com/office/drawing/2014/main" id="{95008D0C-72BD-C82F-C4B3-2A56E2A7F0E6}"/>
              </a:ext>
            </a:extLst>
          </p:cNvPr>
          <p:cNvPicPr>
            <a:picLocks noChangeAspect="1"/>
          </p:cNvPicPr>
          <p:nvPr/>
        </p:nvPicPr>
        <p:blipFill>
          <a:blip r:embed="rId4"/>
          <a:stretch>
            <a:fillRect/>
          </a:stretch>
        </p:blipFill>
        <p:spPr>
          <a:xfrm>
            <a:off x="132962" y="451821"/>
            <a:ext cx="4546614" cy="6110344"/>
          </a:xfrm>
          <a:prstGeom prst="rect">
            <a:avLst/>
          </a:prstGeom>
        </p:spPr>
      </p:pic>
      <p:sp>
        <p:nvSpPr>
          <p:cNvPr id="3" name="CuadroTexto 2">
            <a:extLst>
              <a:ext uri="{FF2B5EF4-FFF2-40B4-BE49-F238E27FC236}">
                <a16:creationId xmlns:a16="http://schemas.microsoft.com/office/drawing/2014/main" id="{14CEEF91-4592-9790-D5D7-CD2CEFAAE99C}"/>
              </a:ext>
            </a:extLst>
          </p:cNvPr>
          <p:cNvSpPr txBox="1"/>
          <p:nvPr/>
        </p:nvSpPr>
        <p:spPr>
          <a:xfrm>
            <a:off x="3983471" y="451821"/>
            <a:ext cx="6099586" cy="460895"/>
          </a:xfrm>
          <a:prstGeom prst="rect">
            <a:avLst/>
          </a:prstGeom>
          <a:noFill/>
        </p:spPr>
        <p:txBody>
          <a:bodyPr wrap="square">
            <a:spAutoFit/>
          </a:bodyPr>
          <a:lstStyle/>
          <a:p>
            <a:pPr>
              <a:lnSpc>
                <a:spcPct val="107000"/>
              </a:lnSpc>
              <a:spcAft>
                <a:spcPts val="800"/>
              </a:spcAft>
            </a:pPr>
            <a:r>
              <a:rPr lang="es-CO" sz="2400" b="1" kern="18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FASE 4 — Ajustes internos y normativos</a:t>
            </a:r>
            <a:r>
              <a:rPr lang="es-CO" sz="1100" kern="100" dirty="0">
                <a:solidFill>
                  <a:srgbClr val="003399"/>
                </a:solidFill>
                <a:latin typeface="Times New Roman" panose="02020603050405020304" pitchFamily="18" charset="0"/>
                <a:ea typeface="Calibri" panose="020F0502020204030204" pitchFamily="34" charset="0"/>
                <a:cs typeface="Times New Roman" panose="02020603050405020304" pitchFamily="18" charset="0"/>
              </a:rPr>
              <a:t> </a:t>
            </a:r>
            <a:r>
              <a:rPr lang="es-CO" sz="1100" kern="100" dirty="0">
                <a:latin typeface="Times New Roman" panose="02020603050405020304" pitchFamily="18" charset="0"/>
                <a:ea typeface="Calibri" panose="020F0502020204030204" pitchFamily="34" charset="0"/>
                <a:cs typeface="Times New Roman" panose="02020603050405020304" pitchFamily="18" charset="0"/>
              </a:rPr>
              <a:t>-</a:t>
            </a:r>
            <a:r>
              <a:rPr lang="es-CO" sz="1000" kern="1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 name="CuadroTexto 4">
            <a:extLst>
              <a:ext uri="{FF2B5EF4-FFF2-40B4-BE49-F238E27FC236}">
                <a16:creationId xmlns:a16="http://schemas.microsoft.com/office/drawing/2014/main" id="{F05569FF-F86E-4829-3E91-9F63D997B7D7}"/>
              </a:ext>
            </a:extLst>
          </p:cNvPr>
          <p:cNvSpPr txBox="1"/>
          <p:nvPr/>
        </p:nvSpPr>
        <p:spPr>
          <a:xfrm>
            <a:off x="4927812" y="912716"/>
            <a:ext cx="7131226" cy="6369501"/>
          </a:xfrm>
          <a:prstGeom prst="rect">
            <a:avLst/>
          </a:prstGeom>
          <a:noFill/>
        </p:spPr>
        <p:txBody>
          <a:bodyPr wrap="square">
            <a:spAutoFit/>
          </a:bodyPr>
          <a:lstStyle/>
          <a:p>
            <a:pPr lvl="0">
              <a:lnSpc>
                <a:spcPct val="107000"/>
              </a:lnSpc>
              <a:spcAft>
                <a:spcPts val="800"/>
              </a:spcAft>
              <a:tabLst>
                <a:tab pos="457200" algn="l"/>
              </a:tabLst>
            </a:pPr>
            <a:r>
              <a:rPr lang="es-CO" sz="1400" b="1" kern="0" dirty="0">
                <a:effectLst/>
                <a:ea typeface="Times New Roman" panose="02020603050405020304" pitchFamily="18" charset="0"/>
                <a:cs typeface="Times New Roman" panose="02020603050405020304" pitchFamily="18" charset="0"/>
              </a:rPr>
              <a:t>3.   Actualización de turnos y cargas laborales</a:t>
            </a:r>
            <a:endParaRPr lang="es-CO" sz="1200" kern="100" dirty="0">
              <a:effectLst/>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ea typeface="Times New Roman" panose="02020603050405020304" pitchFamily="18" charset="0"/>
                <a:cs typeface="Times New Roman" panose="02020603050405020304" pitchFamily="18" charset="0"/>
              </a:rPr>
              <a:t>Turneros de 42 horas</a:t>
            </a:r>
            <a:endParaRPr lang="es-CO" sz="1200" kern="100" dirty="0">
              <a:effectLst/>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ea typeface="Times New Roman" panose="02020603050405020304" pitchFamily="18" charset="0"/>
                <a:cs typeface="Times New Roman" panose="02020603050405020304" pitchFamily="18" charset="0"/>
              </a:rPr>
              <a:t>Gestión documental de horas extras</a:t>
            </a:r>
            <a:endParaRPr lang="es-CO" sz="1200" kern="100" dirty="0">
              <a:effectLst/>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ea typeface="Times New Roman" panose="02020603050405020304" pitchFamily="18" charset="0"/>
                <a:cs typeface="Times New Roman" panose="02020603050405020304" pitchFamily="18" charset="0"/>
              </a:rPr>
              <a:t>Pausas y descansos legales</a:t>
            </a:r>
            <a:endParaRPr lang="es-CO" sz="1200" kern="100" dirty="0">
              <a:effectLst/>
              <a:ea typeface="Calibri" panose="020F0502020204030204" pitchFamily="34" charset="0"/>
              <a:cs typeface="Times New Roman" panose="02020603050405020304" pitchFamily="18" charset="0"/>
            </a:endParaRPr>
          </a:p>
          <a:p>
            <a:pPr lvl="0">
              <a:lnSpc>
                <a:spcPct val="107000"/>
              </a:lnSpc>
              <a:spcAft>
                <a:spcPts val="800"/>
              </a:spcAft>
              <a:tabLst>
                <a:tab pos="457200" algn="l"/>
              </a:tabLst>
            </a:pPr>
            <a:r>
              <a:rPr lang="es-CO" sz="1400" b="1" kern="0" dirty="0">
                <a:effectLst/>
                <a:ea typeface="Times New Roman" panose="02020603050405020304" pitchFamily="18" charset="0"/>
                <a:cs typeface="Times New Roman" panose="02020603050405020304" pitchFamily="18" charset="0"/>
              </a:rPr>
              <a:t>4.   Adecuación del Sistema de Gestión de Seguridad y Salud en el Trabajo (SGSST)</a:t>
            </a:r>
            <a:endParaRPr lang="es-CO" sz="1200" kern="100" dirty="0">
              <a:effectLst/>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ea typeface="Times New Roman" panose="02020603050405020304" pitchFamily="18" charset="0"/>
                <a:cs typeface="Times New Roman" panose="02020603050405020304" pitchFamily="18" charset="0"/>
              </a:rPr>
              <a:t>Riesgos psicosociales</a:t>
            </a:r>
            <a:endParaRPr lang="es-CO" sz="1200" kern="100" dirty="0">
              <a:effectLst/>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ea typeface="Times New Roman" panose="02020603050405020304" pitchFamily="18" charset="0"/>
                <a:cs typeface="Times New Roman" panose="02020603050405020304" pitchFamily="18" charset="0"/>
              </a:rPr>
              <a:t>Fatiga laboral</a:t>
            </a:r>
            <a:endParaRPr lang="es-CO" sz="1200" kern="100" dirty="0">
              <a:effectLst/>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ea typeface="Times New Roman" panose="02020603050405020304" pitchFamily="18" charset="0"/>
                <a:cs typeface="Times New Roman" panose="02020603050405020304" pitchFamily="18" charset="0"/>
              </a:rPr>
              <a:t>Riesgos asistenciales</a:t>
            </a:r>
            <a:endParaRPr lang="es-CO" sz="1200" kern="100" dirty="0">
              <a:effectLst/>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ea typeface="Times New Roman" panose="02020603050405020304" pitchFamily="18" charset="0"/>
                <a:cs typeface="Times New Roman" panose="02020603050405020304" pitchFamily="18" charset="0"/>
              </a:rPr>
              <a:t>Vigilancia epidemiológica laboral</a:t>
            </a:r>
            <a:endParaRPr lang="es-CO" sz="1200" kern="100" dirty="0">
              <a:effectLst/>
              <a:ea typeface="Calibri" panose="020F0502020204030204" pitchFamily="34" charset="0"/>
              <a:cs typeface="Times New Roman" panose="02020603050405020304" pitchFamily="18" charset="0"/>
            </a:endParaRPr>
          </a:p>
          <a:p>
            <a:pPr lvl="0">
              <a:lnSpc>
                <a:spcPct val="107000"/>
              </a:lnSpc>
              <a:spcAft>
                <a:spcPts val="800"/>
              </a:spcAft>
              <a:tabLst>
                <a:tab pos="457200" algn="l"/>
              </a:tabLst>
            </a:pPr>
            <a:r>
              <a:rPr lang="es-CO" sz="1400" b="1" kern="0" dirty="0">
                <a:effectLst/>
                <a:ea typeface="Times New Roman" panose="02020603050405020304" pitchFamily="18" charset="0"/>
                <a:cs typeface="Times New Roman" panose="02020603050405020304" pitchFamily="18" charset="0"/>
              </a:rPr>
              <a:t>5.   Actualización del sistema de nómina (ERP)</a:t>
            </a:r>
            <a:endParaRPr lang="es-CO" sz="1200" kern="100" dirty="0">
              <a:effectLst/>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ea typeface="Times New Roman" panose="02020603050405020304" pitchFamily="18" charset="0"/>
                <a:cs typeface="Times New Roman" panose="02020603050405020304" pitchFamily="18" charset="0"/>
              </a:rPr>
              <a:t>Nuevo cálculo de recargos</a:t>
            </a:r>
            <a:endParaRPr lang="es-CO" sz="1200" kern="100" dirty="0">
              <a:effectLst/>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ea typeface="Times New Roman" panose="02020603050405020304" pitchFamily="18" charset="0"/>
                <a:cs typeface="Times New Roman" panose="02020603050405020304" pitchFamily="18" charset="0"/>
              </a:rPr>
              <a:t>Registros de disponibilidad</a:t>
            </a:r>
            <a:endParaRPr lang="es-CO" sz="1200" kern="100" dirty="0">
              <a:effectLst/>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1400" kern="0" dirty="0">
                <a:effectLst/>
                <a:ea typeface="Times New Roman" panose="02020603050405020304" pitchFamily="18" charset="0"/>
                <a:cs typeface="Times New Roman" panose="02020603050405020304" pitchFamily="18" charset="0"/>
              </a:rPr>
              <a:t>Parafiscales y seguridad social</a:t>
            </a:r>
            <a:endParaRPr lang="es-CO" sz="1200" kern="100" dirty="0">
              <a:effectLst/>
              <a:ea typeface="Calibri" panose="020F0502020204030204" pitchFamily="34" charset="0"/>
              <a:cs typeface="Times New Roman" panose="02020603050405020304" pitchFamily="18" charset="0"/>
            </a:endParaRPr>
          </a:p>
          <a:p>
            <a:pPr>
              <a:lnSpc>
                <a:spcPct val="107000"/>
              </a:lnSpc>
              <a:spcAft>
                <a:spcPts val="800"/>
              </a:spcAft>
            </a:pPr>
            <a:r>
              <a:rPr lang="es-CO" b="1" kern="0" dirty="0">
                <a:effectLst/>
                <a:ea typeface="Times New Roman" panose="02020603050405020304" pitchFamily="18" charset="0"/>
                <a:cs typeface="Times New Roman" panose="02020603050405020304" pitchFamily="18" charset="0"/>
              </a:rPr>
              <a:t>Entregables</a:t>
            </a:r>
            <a:endParaRPr lang="es-CO" sz="1600" kern="1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1400" kern="0" dirty="0">
                <a:effectLst/>
                <a:ea typeface="Times New Roman" panose="02020603050405020304" pitchFamily="18" charset="0"/>
                <a:cs typeface="Times New Roman" panose="02020603050405020304" pitchFamily="18" charset="0"/>
              </a:rPr>
              <a:t>Nuevo RIT aprobado</a:t>
            </a:r>
            <a:endParaRPr lang="es-CO" sz="1200" kern="1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1400" kern="0" dirty="0">
                <a:effectLst/>
                <a:ea typeface="Times New Roman" panose="02020603050405020304" pitchFamily="18" charset="0"/>
                <a:cs typeface="Times New Roman" panose="02020603050405020304" pitchFamily="18" charset="0"/>
              </a:rPr>
              <a:t>Manual de funciones actualizado</a:t>
            </a:r>
            <a:endParaRPr lang="es-CO" sz="1200" kern="1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1400" kern="0" dirty="0">
                <a:effectLst/>
                <a:ea typeface="Times New Roman" panose="02020603050405020304" pitchFamily="18" charset="0"/>
                <a:cs typeface="Times New Roman" panose="02020603050405020304" pitchFamily="18" charset="0"/>
              </a:rPr>
              <a:t>Turnos ajustados</a:t>
            </a:r>
            <a:endParaRPr lang="es-CO" sz="1200" kern="1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1400" kern="0" dirty="0">
                <a:effectLst/>
                <a:ea typeface="Times New Roman" panose="02020603050405020304" pitchFamily="18" charset="0"/>
                <a:cs typeface="Times New Roman" panose="02020603050405020304" pitchFamily="18" charset="0"/>
              </a:rPr>
              <a:t>Resolución interna sobre jornada y recargos</a:t>
            </a:r>
            <a:endParaRPr lang="es-CO" sz="1200" kern="100" dirty="0">
              <a:effectLst/>
              <a:ea typeface="Calibri" panose="020F0502020204030204" pitchFamily="34" charset="0"/>
              <a:cs typeface="Times New Roman" panose="02020603050405020304" pitchFamily="18" charset="0"/>
            </a:endParaRPr>
          </a:p>
          <a:p>
            <a:r>
              <a:rPr lang="es-CO" sz="1400" kern="0" dirty="0">
                <a:effectLst/>
                <a:ea typeface="Times New Roman" panose="02020603050405020304" pitchFamily="18" charset="0"/>
                <a:cs typeface="Times New Roman" panose="02020603050405020304" pitchFamily="18" charset="0"/>
              </a:rPr>
              <a:t>Reporte de adecuación del SGSST</a:t>
            </a:r>
            <a:endParaRPr lang="es-CO" sz="2000" dirty="0">
              <a:cs typeface="Times New Roman" panose="02020603050405020304" pitchFamily="18" charset="0"/>
            </a:endParaRPr>
          </a:p>
        </p:txBody>
      </p:sp>
    </p:spTree>
    <p:extLst>
      <p:ext uri="{BB962C8B-B14F-4D97-AF65-F5344CB8AC3E}">
        <p14:creationId xmlns:p14="http://schemas.microsoft.com/office/powerpoint/2010/main" val="209244223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agrama de flujo: retraso 9">
            <a:extLst>
              <a:ext uri="{FF2B5EF4-FFF2-40B4-BE49-F238E27FC236}">
                <a16:creationId xmlns:a16="http://schemas.microsoft.com/office/drawing/2014/main" id="{AAD9AD92-4360-969D-B7FB-89718A5AF103}"/>
              </a:ext>
            </a:extLst>
          </p:cNvPr>
          <p:cNvSpPr/>
          <p:nvPr/>
        </p:nvSpPr>
        <p:spPr>
          <a:xfrm rot="10800000">
            <a:off x="1161828" y="0"/>
            <a:ext cx="11030171" cy="7008338"/>
          </a:xfrm>
          <a:prstGeom prst="flowChartDelay">
            <a:avLst/>
          </a:prstGeom>
          <a:gradFill flip="none" rotWithShape="1">
            <a:gsLst>
              <a:gs pos="44000">
                <a:schemeClr val="bg1"/>
              </a:gs>
              <a:gs pos="78000">
                <a:srgbClr val="99CC00"/>
              </a:gs>
              <a:gs pos="83000">
                <a:srgbClr val="99CC00">
                  <a:shade val="30000"/>
                  <a:satMod val="115000"/>
                </a:srgbClr>
              </a:gs>
              <a:gs pos="60000">
                <a:schemeClr val="accent5">
                  <a:lumMod val="20000"/>
                  <a:lumOff val="80000"/>
                </a:scheme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99CC00"/>
              </a:solidFill>
            </a:endParaRPr>
          </a:p>
        </p:txBody>
      </p:sp>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8760916" y="142850"/>
            <a:ext cx="3298122" cy="617942"/>
          </a:xfrm>
          <a:prstGeom prst="rect">
            <a:avLst/>
          </a:prstGeom>
        </p:spPr>
      </p:pic>
      <p:pic>
        <p:nvPicPr>
          <p:cNvPr id="12" name="Imagen 11">
            <a:extLst>
              <a:ext uri="{FF2B5EF4-FFF2-40B4-BE49-F238E27FC236}">
                <a16:creationId xmlns:a16="http://schemas.microsoft.com/office/drawing/2014/main" id="{95008D0C-72BD-C82F-C4B3-2A56E2A7F0E6}"/>
              </a:ext>
            </a:extLst>
          </p:cNvPr>
          <p:cNvPicPr>
            <a:picLocks noChangeAspect="1"/>
          </p:cNvPicPr>
          <p:nvPr/>
        </p:nvPicPr>
        <p:blipFill>
          <a:blip r:embed="rId4"/>
          <a:stretch>
            <a:fillRect/>
          </a:stretch>
        </p:blipFill>
        <p:spPr>
          <a:xfrm>
            <a:off x="132962" y="451821"/>
            <a:ext cx="4546614" cy="6110344"/>
          </a:xfrm>
          <a:prstGeom prst="rect">
            <a:avLst/>
          </a:prstGeom>
        </p:spPr>
      </p:pic>
      <p:sp>
        <p:nvSpPr>
          <p:cNvPr id="3" name="CuadroTexto 2">
            <a:extLst>
              <a:ext uri="{FF2B5EF4-FFF2-40B4-BE49-F238E27FC236}">
                <a16:creationId xmlns:a16="http://schemas.microsoft.com/office/drawing/2014/main" id="{007768F6-6928-FEFC-30B7-848E87DD7E6F}"/>
              </a:ext>
            </a:extLst>
          </p:cNvPr>
          <p:cNvSpPr txBox="1"/>
          <p:nvPr/>
        </p:nvSpPr>
        <p:spPr>
          <a:xfrm>
            <a:off x="4372984" y="768280"/>
            <a:ext cx="7395882" cy="1324402"/>
          </a:xfrm>
          <a:prstGeom prst="rect">
            <a:avLst/>
          </a:prstGeom>
          <a:noFill/>
        </p:spPr>
        <p:txBody>
          <a:bodyPr wrap="square">
            <a:spAutoFit/>
          </a:bodyPr>
          <a:lstStyle/>
          <a:p>
            <a:pPr>
              <a:lnSpc>
                <a:spcPct val="107000"/>
              </a:lnSpc>
              <a:spcAft>
                <a:spcPts val="800"/>
              </a:spcAft>
            </a:pPr>
            <a:r>
              <a:rPr lang="es-CO" sz="2800" b="1" kern="18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FASE 5 — Sensibilización, capacitación y socialización</a:t>
            </a:r>
            <a:r>
              <a:rPr lang="es-CO" sz="1200" kern="100" dirty="0">
                <a:solidFill>
                  <a:srgbClr val="003399"/>
                </a:solidFill>
                <a:latin typeface="Times New Roman" panose="02020603050405020304" pitchFamily="18" charset="0"/>
                <a:ea typeface="Calibri" panose="020F0502020204030204" pitchFamily="34" charset="0"/>
                <a:cs typeface="Times New Roman" panose="02020603050405020304" pitchFamily="18" charset="0"/>
              </a:rPr>
              <a:t> </a:t>
            </a:r>
            <a:r>
              <a:rPr lang="es-CO" sz="1200" kern="100" dirty="0">
                <a:latin typeface="Times New Roman" panose="02020603050405020304" pitchFamily="18" charset="0"/>
                <a:ea typeface="Calibri" panose="020F0502020204030204" pitchFamily="34" charset="0"/>
                <a:cs typeface="Times New Roman" panose="02020603050405020304" pitchFamily="18" charset="0"/>
              </a:rPr>
              <a:t>- </a:t>
            </a:r>
            <a:r>
              <a:rPr lang="es-CO" sz="1400" b="1" kern="0" dirty="0">
                <a:effectLst/>
                <a:latin typeface="Times New Roman" panose="02020603050405020304" pitchFamily="18" charset="0"/>
                <a:ea typeface="Times New Roman" panose="02020603050405020304" pitchFamily="18" charset="0"/>
                <a:cs typeface="Times New Roman" panose="02020603050405020304" pitchFamily="18" charset="0"/>
              </a:rPr>
              <a:t>(Duración: continua – durante toda la transición)</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CO" sz="1400" b="1" kern="0" dirty="0">
                <a:effectLst/>
                <a:latin typeface="Times New Roman" panose="02020603050405020304" pitchFamily="18" charset="0"/>
                <a:ea typeface="Times New Roman" panose="02020603050405020304" pitchFamily="18" charset="0"/>
                <a:cs typeface="Times New Roman" panose="02020603050405020304" pitchFamily="18" charset="0"/>
              </a:rPr>
              <a:t>Objetivo</a:t>
            </a:r>
            <a:r>
              <a:rPr lang="es-CO" sz="1200" b="1" kern="100" dirty="0">
                <a:latin typeface="Times New Roman" panose="02020603050405020304" pitchFamily="18" charset="0"/>
                <a:ea typeface="Calibri" panose="020F0502020204030204" pitchFamily="34" charset="0"/>
                <a:cs typeface="Times New Roman" panose="02020603050405020304" pitchFamily="18" charset="0"/>
              </a:rPr>
              <a:t>: </a:t>
            </a:r>
            <a:r>
              <a:rPr lang="es-CO" sz="1400" b="1" kern="0" dirty="0">
                <a:latin typeface="Times New Roman" panose="02020603050405020304" pitchFamily="18" charset="0"/>
                <a:ea typeface="Calibri" panose="020F0502020204030204" pitchFamily="34" charset="0"/>
                <a:cs typeface="Times New Roman" panose="02020603050405020304" pitchFamily="18" charset="0"/>
              </a:rPr>
              <a:t>g</a:t>
            </a:r>
            <a:r>
              <a:rPr lang="es-CO" sz="1400" kern="0" dirty="0">
                <a:effectLst/>
                <a:latin typeface="Times New Roman" panose="02020603050405020304" pitchFamily="18" charset="0"/>
                <a:ea typeface="Times New Roman" panose="02020603050405020304" pitchFamily="18" charset="0"/>
                <a:cs typeface="Times New Roman" panose="02020603050405020304" pitchFamily="18" charset="0"/>
              </a:rPr>
              <a:t>arantizar que todas las áreas entiendan y apliquen correctamente la reforma.</a:t>
            </a:r>
            <a:endParaRPr lang="es-CO" sz="11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0F459F05-64F2-5E8C-1EC3-567A91FE1C8E}"/>
              </a:ext>
            </a:extLst>
          </p:cNvPr>
          <p:cNvSpPr txBox="1"/>
          <p:nvPr/>
        </p:nvSpPr>
        <p:spPr>
          <a:xfrm>
            <a:off x="5021132" y="2231036"/>
            <a:ext cx="6747734" cy="4358309"/>
          </a:xfrm>
          <a:prstGeom prst="rect">
            <a:avLst/>
          </a:prstGeom>
          <a:noFill/>
        </p:spPr>
        <p:txBody>
          <a:bodyPr wrap="square">
            <a:spAutoFit/>
          </a:bodyPr>
          <a:lstStyle/>
          <a:p>
            <a:pPr>
              <a:lnSpc>
                <a:spcPct val="107000"/>
              </a:lnSpc>
              <a:spcAft>
                <a:spcPts val="800"/>
              </a:spcAf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Actividades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Capacitación general a trabajadores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Derechos y deberes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Cambios en jornada</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Recargos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Estabilidad</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Capacitación gerencial</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Riesgos jurídicos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Toma de decisiones de personal</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Validación de tercerización</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Auditoría laboral interna</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54713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agrama de flujo: retraso 9">
            <a:extLst>
              <a:ext uri="{FF2B5EF4-FFF2-40B4-BE49-F238E27FC236}">
                <a16:creationId xmlns:a16="http://schemas.microsoft.com/office/drawing/2014/main" id="{AAD9AD92-4360-969D-B7FB-89718A5AF103}"/>
              </a:ext>
            </a:extLst>
          </p:cNvPr>
          <p:cNvSpPr/>
          <p:nvPr/>
        </p:nvSpPr>
        <p:spPr>
          <a:xfrm rot="10800000">
            <a:off x="1084729" y="-1"/>
            <a:ext cx="11107270" cy="7562357"/>
          </a:xfrm>
          <a:prstGeom prst="flowChartDelay">
            <a:avLst/>
          </a:prstGeom>
          <a:gradFill flip="none" rotWithShape="1">
            <a:gsLst>
              <a:gs pos="44000">
                <a:schemeClr val="bg1"/>
              </a:gs>
              <a:gs pos="78000">
                <a:srgbClr val="99CC00"/>
              </a:gs>
              <a:gs pos="83000">
                <a:srgbClr val="99CC00">
                  <a:shade val="30000"/>
                  <a:satMod val="115000"/>
                </a:srgbClr>
              </a:gs>
              <a:gs pos="60000">
                <a:schemeClr val="accent5">
                  <a:lumMod val="20000"/>
                  <a:lumOff val="80000"/>
                </a:scheme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99CC00"/>
              </a:solidFill>
            </a:endParaRPr>
          </a:p>
        </p:txBody>
      </p:sp>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8638391" y="182507"/>
            <a:ext cx="3298122" cy="764166"/>
          </a:xfrm>
          <a:prstGeom prst="rect">
            <a:avLst/>
          </a:prstGeom>
        </p:spPr>
      </p:pic>
      <p:pic>
        <p:nvPicPr>
          <p:cNvPr id="12" name="Imagen 11">
            <a:extLst>
              <a:ext uri="{FF2B5EF4-FFF2-40B4-BE49-F238E27FC236}">
                <a16:creationId xmlns:a16="http://schemas.microsoft.com/office/drawing/2014/main" id="{95008D0C-72BD-C82F-C4B3-2A56E2A7F0E6}"/>
              </a:ext>
            </a:extLst>
          </p:cNvPr>
          <p:cNvPicPr>
            <a:picLocks noChangeAspect="1"/>
          </p:cNvPicPr>
          <p:nvPr/>
        </p:nvPicPr>
        <p:blipFill>
          <a:blip r:embed="rId4"/>
          <a:stretch>
            <a:fillRect/>
          </a:stretch>
        </p:blipFill>
        <p:spPr>
          <a:xfrm>
            <a:off x="132962" y="451821"/>
            <a:ext cx="4546614" cy="6110344"/>
          </a:xfrm>
          <a:prstGeom prst="rect">
            <a:avLst/>
          </a:prstGeom>
        </p:spPr>
      </p:pic>
      <p:sp>
        <p:nvSpPr>
          <p:cNvPr id="3" name="CuadroTexto 2">
            <a:extLst>
              <a:ext uri="{FF2B5EF4-FFF2-40B4-BE49-F238E27FC236}">
                <a16:creationId xmlns:a16="http://schemas.microsoft.com/office/drawing/2014/main" id="{AD785C8F-E512-F412-283A-9D2D5C1BCD7D}"/>
              </a:ext>
            </a:extLst>
          </p:cNvPr>
          <p:cNvSpPr txBox="1"/>
          <p:nvPr/>
        </p:nvSpPr>
        <p:spPr>
          <a:xfrm>
            <a:off x="4530540" y="906854"/>
            <a:ext cx="7064632" cy="983283"/>
          </a:xfrm>
          <a:prstGeom prst="rect">
            <a:avLst/>
          </a:prstGeom>
          <a:noFill/>
        </p:spPr>
        <p:txBody>
          <a:bodyPr wrap="square">
            <a:spAutoFit/>
          </a:bodyPr>
          <a:lstStyle/>
          <a:p>
            <a:pPr>
              <a:lnSpc>
                <a:spcPct val="107000"/>
              </a:lnSpc>
              <a:spcAft>
                <a:spcPts val="800"/>
              </a:spcAft>
            </a:pPr>
            <a:r>
              <a:rPr lang="es-CO" sz="2800" b="1" kern="18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FASE 5 — Sensibilización, capacitación y socialización</a:t>
            </a:r>
            <a:r>
              <a:rPr lang="es-CO" sz="1200" kern="100" dirty="0">
                <a:solidFill>
                  <a:srgbClr val="003399"/>
                </a:solidFill>
                <a:latin typeface="Times New Roman" panose="02020603050405020304" pitchFamily="18" charset="0"/>
                <a:ea typeface="Calibri" panose="020F0502020204030204" pitchFamily="34" charset="0"/>
                <a:cs typeface="Times New Roman" panose="02020603050405020304" pitchFamily="18" charset="0"/>
              </a:rPr>
              <a:t> </a:t>
            </a:r>
            <a:r>
              <a:rPr lang="es-CO" sz="1200" kern="100" dirty="0">
                <a:latin typeface="Times New Roman" panose="02020603050405020304" pitchFamily="18" charset="0"/>
                <a:ea typeface="Calibri" panose="020F0502020204030204" pitchFamily="34" charset="0"/>
                <a:cs typeface="Times New Roman" panose="02020603050405020304" pitchFamily="18" charset="0"/>
              </a:rPr>
              <a:t>- </a:t>
            </a:r>
            <a:r>
              <a:rPr lang="es-CO" sz="1600" b="1" kern="0" dirty="0">
                <a:effectLst/>
                <a:latin typeface="Times New Roman" panose="02020603050405020304" pitchFamily="18" charset="0"/>
                <a:ea typeface="Times New Roman" panose="02020603050405020304" pitchFamily="18" charset="0"/>
                <a:cs typeface="Times New Roman" panose="02020603050405020304" pitchFamily="18" charset="0"/>
              </a:rPr>
              <a:t>(Duración: continua – durante toda la transición)</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1EA1EA50-FEA1-C498-310B-58FC8FD393B7}"/>
              </a:ext>
            </a:extLst>
          </p:cNvPr>
          <p:cNvSpPr txBox="1"/>
          <p:nvPr/>
        </p:nvSpPr>
        <p:spPr>
          <a:xfrm>
            <a:off x="5015753" y="2218169"/>
            <a:ext cx="6094206" cy="4753737"/>
          </a:xfrm>
          <a:prstGeom prst="rect">
            <a:avLst/>
          </a:prstGeom>
          <a:noFill/>
        </p:spPr>
        <p:txBody>
          <a:bodyPr wrap="square">
            <a:spAutoFit/>
          </a:bodyPr>
          <a:lstStyle/>
          <a:p>
            <a:pPr lvl="0">
              <a:lnSpc>
                <a:spcPct val="107000"/>
              </a:lnSpc>
              <a:spcAft>
                <a:spcPts val="800"/>
              </a:spcAft>
              <a:tabLst>
                <a:tab pos="457200" algn="l"/>
              </a:tabLst>
            </a:pPr>
            <a:r>
              <a:rPr lang="es-CO" sz="2000" b="1" kern="0" dirty="0">
                <a:effectLst/>
                <a:latin typeface="Times New Roman" panose="02020603050405020304" pitchFamily="18" charset="0"/>
                <a:ea typeface="Times New Roman" panose="02020603050405020304" pitchFamily="18" charset="0"/>
                <a:cs typeface="Times New Roman" panose="02020603050405020304" pitchFamily="18" charset="0"/>
              </a:rPr>
              <a:t>3.   Capacitación al área de nómina y talento humano</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Liquidación con nuevos recargos</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Modificaciones salariales</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Gestión contractual correcta</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spcAft>
                <a:spcPts val="800"/>
              </a:spcAft>
              <a:tabLst>
                <a:tab pos="457200" algn="l"/>
              </a:tabLst>
            </a:pPr>
            <a:r>
              <a:rPr lang="es-CO" sz="2000" b="1" kern="0" dirty="0">
                <a:effectLst/>
                <a:latin typeface="Times New Roman" panose="02020603050405020304" pitchFamily="18" charset="0"/>
                <a:ea typeface="Times New Roman" panose="02020603050405020304" pitchFamily="18" charset="0"/>
                <a:cs typeface="Times New Roman" panose="02020603050405020304" pitchFamily="18" charset="0"/>
              </a:rPr>
              <a:t>4.   Socialización con sindicatos y comités</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Mesa técnica permanente</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Minutas de acuerdos internos</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CO" sz="2400" b="1" kern="0" dirty="0">
                <a:effectLst/>
                <a:latin typeface="Times New Roman" panose="02020603050405020304" pitchFamily="18" charset="0"/>
                <a:ea typeface="Times New Roman" panose="02020603050405020304" pitchFamily="18" charset="0"/>
                <a:cs typeface="Times New Roman" panose="02020603050405020304" pitchFamily="18" charset="0"/>
              </a:rPr>
              <a:t>Entregables</a:t>
            </a:r>
            <a:endParaRPr lang="es-CO"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Registros de participación</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Material pedagógico</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Actas de socialización</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945704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agrama de flujo: retraso 9">
            <a:extLst>
              <a:ext uri="{FF2B5EF4-FFF2-40B4-BE49-F238E27FC236}">
                <a16:creationId xmlns:a16="http://schemas.microsoft.com/office/drawing/2014/main" id="{AAD9AD92-4360-969D-B7FB-89718A5AF103}"/>
              </a:ext>
            </a:extLst>
          </p:cNvPr>
          <p:cNvSpPr/>
          <p:nvPr/>
        </p:nvSpPr>
        <p:spPr>
          <a:xfrm rot="10800000">
            <a:off x="1161828" y="0"/>
            <a:ext cx="11030171" cy="7304173"/>
          </a:xfrm>
          <a:prstGeom prst="flowChartDelay">
            <a:avLst/>
          </a:prstGeom>
          <a:gradFill flip="none" rotWithShape="1">
            <a:gsLst>
              <a:gs pos="44000">
                <a:schemeClr val="bg1"/>
              </a:gs>
              <a:gs pos="78000">
                <a:srgbClr val="99CC00"/>
              </a:gs>
              <a:gs pos="83000">
                <a:srgbClr val="99CC00">
                  <a:shade val="30000"/>
                  <a:satMod val="115000"/>
                </a:srgbClr>
              </a:gs>
              <a:gs pos="60000">
                <a:schemeClr val="accent5">
                  <a:lumMod val="20000"/>
                  <a:lumOff val="80000"/>
                </a:scheme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99CC00"/>
              </a:solidFill>
            </a:endParaRPr>
          </a:p>
        </p:txBody>
      </p:sp>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8649149" y="150337"/>
            <a:ext cx="3298122" cy="667243"/>
          </a:xfrm>
          <a:prstGeom prst="rect">
            <a:avLst/>
          </a:prstGeom>
        </p:spPr>
      </p:pic>
      <p:pic>
        <p:nvPicPr>
          <p:cNvPr id="12" name="Imagen 11">
            <a:extLst>
              <a:ext uri="{FF2B5EF4-FFF2-40B4-BE49-F238E27FC236}">
                <a16:creationId xmlns:a16="http://schemas.microsoft.com/office/drawing/2014/main" id="{95008D0C-72BD-C82F-C4B3-2A56E2A7F0E6}"/>
              </a:ext>
            </a:extLst>
          </p:cNvPr>
          <p:cNvPicPr>
            <a:picLocks noChangeAspect="1"/>
          </p:cNvPicPr>
          <p:nvPr/>
        </p:nvPicPr>
        <p:blipFill>
          <a:blip r:embed="rId4"/>
          <a:stretch>
            <a:fillRect/>
          </a:stretch>
        </p:blipFill>
        <p:spPr>
          <a:xfrm>
            <a:off x="132962" y="451821"/>
            <a:ext cx="4546614" cy="6110344"/>
          </a:xfrm>
          <a:prstGeom prst="rect">
            <a:avLst/>
          </a:prstGeom>
        </p:spPr>
      </p:pic>
      <p:sp>
        <p:nvSpPr>
          <p:cNvPr id="3" name="CuadroTexto 2">
            <a:extLst>
              <a:ext uri="{FF2B5EF4-FFF2-40B4-BE49-F238E27FC236}">
                <a16:creationId xmlns:a16="http://schemas.microsoft.com/office/drawing/2014/main" id="{C9119F84-C504-4459-C3B8-121AC34AE729}"/>
              </a:ext>
            </a:extLst>
          </p:cNvPr>
          <p:cNvSpPr txBox="1"/>
          <p:nvPr/>
        </p:nvSpPr>
        <p:spPr>
          <a:xfrm>
            <a:off x="4509389" y="817580"/>
            <a:ext cx="7852797" cy="1265475"/>
          </a:xfrm>
          <a:prstGeom prst="rect">
            <a:avLst/>
          </a:prstGeom>
          <a:noFill/>
        </p:spPr>
        <p:txBody>
          <a:bodyPr wrap="square">
            <a:spAutoFit/>
          </a:bodyPr>
          <a:lstStyle/>
          <a:p>
            <a:pPr>
              <a:lnSpc>
                <a:spcPct val="107000"/>
              </a:lnSpc>
              <a:spcAft>
                <a:spcPts val="800"/>
              </a:spcAft>
            </a:pPr>
            <a:r>
              <a:rPr lang="es-CO" sz="2800" b="1" kern="18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FASE 6 — Auditoría y control de cumplimiento</a:t>
            </a:r>
            <a:endParaRPr lang="es-CO" sz="1200" kern="1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O" sz="1400" b="1" kern="0" dirty="0">
                <a:effectLst/>
                <a:latin typeface="Times New Roman" panose="02020603050405020304" pitchFamily="18" charset="0"/>
                <a:ea typeface="Times New Roman" panose="02020603050405020304" pitchFamily="18" charset="0"/>
                <a:cs typeface="Times New Roman" panose="02020603050405020304" pitchFamily="18" charset="0"/>
              </a:rPr>
              <a:t>(Duración: 2 a 3 meses y luego semestral)</a:t>
            </a:r>
            <a:endParaRPr lang="es-CO"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Objetivo</a:t>
            </a:r>
            <a:r>
              <a:rPr lang="es-CO" sz="1600" b="1" kern="100" dirty="0">
                <a:latin typeface="Times New Roman" panose="02020603050405020304" pitchFamily="18" charset="0"/>
                <a:ea typeface="Calibri" panose="020F0502020204030204" pitchFamily="34" charset="0"/>
                <a:cs typeface="Times New Roman" panose="02020603050405020304" pitchFamily="18" charset="0"/>
              </a:rPr>
              <a:t>: </a:t>
            </a:r>
            <a:r>
              <a:rPr lang="es-CO" b="1" kern="0" dirty="0">
                <a:latin typeface="Times New Roman" panose="02020603050405020304" pitchFamily="18" charset="0"/>
                <a:ea typeface="Calibri" panose="020F0502020204030204" pitchFamily="34" charset="0"/>
                <a:cs typeface="Times New Roman" panose="02020603050405020304" pitchFamily="18" charset="0"/>
              </a:rPr>
              <a:t>e</a:t>
            </a: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valuar si la institución ya cumple la Reforma y corregir desviaciones.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5" name="Vista general de diapositiva 4">
                <a:extLst>
                  <a:ext uri="{FF2B5EF4-FFF2-40B4-BE49-F238E27FC236}">
                    <a16:creationId xmlns:a16="http://schemas.microsoft.com/office/drawing/2014/main" id="{B5F09ECB-2CAD-6C8D-551E-AF10AB53EC24}"/>
                  </a:ext>
                </a:extLst>
              </p:cNvPr>
              <p:cNvGraphicFramePr>
                <a:graphicFrameLocks noChangeAspect="1"/>
              </p:cNvGraphicFramePr>
              <p:nvPr/>
            </p:nvGraphicFramePr>
            <p:xfrm>
              <a:off x="-1394870" y="-975491"/>
              <a:ext cx="3048000" cy="1714500"/>
            </p:xfrm>
            <a:graphic>
              <a:graphicData uri="http://schemas.microsoft.com/office/powerpoint/2016/slidezoom">
                <pslz:sldZm>
                  <pslz:sldZmObj sldId="313" cId="1991556242">
                    <pslz:zmPr id="{5E262CDA-4AA3-4E5D-9996-1201E70970DC}"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Vista general de diapositiva 4">
                <a:hlinkClick r:id="rId6" action="ppaction://hlinksldjump"/>
                <a:extLst>
                  <a:ext uri="{FF2B5EF4-FFF2-40B4-BE49-F238E27FC236}">
                    <a16:creationId xmlns:a16="http://schemas.microsoft.com/office/drawing/2014/main" id="{B5F09ECB-2CAD-6C8D-551E-AF10AB53EC24}"/>
                  </a:ext>
                </a:extLst>
              </p:cNvPr>
              <p:cNvPicPr>
                <a:picLocks noGrp="1" noRot="1" noChangeAspect="1" noMove="1" noResize="1" noEditPoints="1" noAdjustHandles="1" noChangeArrowheads="1" noChangeShapeType="1"/>
              </p:cNvPicPr>
              <p:nvPr/>
            </p:nvPicPr>
            <p:blipFill>
              <a:blip r:embed="rId7"/>
              <a:stretch>
                <a:fillRect/>
              </a:stretch>
            </p:blipFill>
            <p:spPr>
              <a:xfrm>
                <a:off x="-1394870" y="-975491"/>
                <a:ext cx="3048000" cy="1714500"/>
              </a:xfrm>
              <a:prstGeom prst="rect">
                <a:avLst/>
              </a:prstGeom>
              <a:ln w="3175">
                <a:solidFill>
                  <a:prstClr val="ltGray"/>
                </a:solidFill>
              </a:ln>
            </p:spPr>
          </p:pic>
        </mc:Fallback>
      </mc:AlternateContent>
      <p:sp>
        <p:nvSpPr>
          <p:cNvPr id="7" name="CuadroTexto 6">
            <a:extLst>
              <a:ext uri="{FF2B5EF4-FFF2-40B4-BE49-F238E27FC236}">
                <a16:creationId xmlns:a16="http://schemas.microsoft.com/office/drawing/2014/main" id="{81E6CC88-1E2E-C0A3-E219-5BCE36187505}"/>
              </a:ext>
            </a:extLst>
          </p:cNvPr>
          <p:cNvSpPr txBox="1"/>
          <p:nvPr/>
        </p:nvSpPr>
        <p:spPr>
          <a:xfrm>
            <a:off x="5143059" y="2223226"/>
            <a:ext cx="6804212" cy="4940776"/>
          </a:xfrm>
          <a:prstGeom prst="rect">
            <a:avLst/>
          </a:prstGeom>
          <a:noFill/>
        </p:spPr>
        <p:txBody>
          <a:bodyPr wrap="square">
            <a:spAutoFit/>
          </a:bodyPr>
          <a:lstStyle/>
          <a:p>
            <a:pPr>
              <a:lnSpc>
                <a:spcPct val="107000"/>
              </a:lnSpc>
              <a:spcAft>
                <a:spcPts val="800"/>
              </a:spcAft>
            </a:pPr>
            <a:r>
              <a:rPr lang="es-CO" sz="2400" b="1" kern="0" dirty="0">
                <a:effectLst/>
                <a:latin typeface="Times New Roman" panose="02020603050405020304" pitchFamily="18" charset="0"/>
                <a:ea typeface="Times New Roman" panose="02020603050405020304" pitchFamily="18" charset="0"/>
                <a:cs typeface="Times New Roman" panose="02020603050405020304" pitchFamily="18" charset="0"/>
              </a:rPr>
              <a:t>Actividades</a:t>
            </a:r>
            <a:endParaRPr lang="es-CO"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CO" sz="2400" b="1" kern="0" dirty="0">
                <a:effectLst/>
                <a:latin typeface="Times New Roman" panose="02020603050405020304" pitchFamily="18" charset="0"/>
                <a:ea typeface="Times New Roman" panose="02020603050405020304" pitchFamily="18" charset="0"/>
                <a:cs typeface="Times New Roman" panose="02020603050405020304" pitchFamily="18" charset="0"/>
              </a:rPr>
              <a:t>Auditoría laboral interna</a:t>
            </a:r>
            <a:endParaRPr lang="es-CO"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400" kern="0" dirty="0">
                <a:effectLst/>
                <a:latin typeface="Times New Roman" panose="02020603050405020304" pitchFamily="18" charset="0"/>
                <a:ea typeface="Times New Roman" panose="02020603050405020304" pitchFamily="18" charset="0"/>
                <a:cs typeface="Times New Roman" panose="02020603050405020304" pitchFamily="18" charset="0"/>
              </a:rPr>
              <a:t>Revisión de contratos</a:t>
            </a:r>
            <a:endParaRPr lang="es-CO"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400" kern="0" dirty="0">
                <a:effectLst/>
                <a:latin typeface="Times New Roman" panose="02020603050405020304" pitchFamily="18" charset="0"/>
                <a:ea typeface="Times New Roman" panose="02020603050405020304" pitchFamily="18" charset="0"/>
                <a:cs typeface="Times New Roman" panose="02020603050405020304" pitchFamily="18" charset="0"/>
              </a:rPr>
              <a:t>Evidencia de pago de recargos</a:t>
            </a:r>
            <a:endParaRPr lang="es-CO"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400" kern="0" dirty="0">
                <a:effectLst/>
                <a:latin typeface="Times New Roman" panose="02020603050405020304" pitchFamily="18" charset="0"/>
                <a:ea typeface="Times New Roman" panose="02020603050405020304" pitchFamily="18" charset="0"/>
                <a:cs typeface="Times New Roman" panose="02020603050405020304" pitchFamily="18" charset="0"/>
              </a:rPr>
              <a:t>Validación de horas extras</a:t>
            </a:r>
            <a:endParaRPr lang="es-CO"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CO" sz="2400" b="1" kern="0" dirty="0">
                <a:effectLst/>
                <a:latin typeface="Times New Roman" panose="02020603050405020304" pitchFamily="18" charset="0"/>
                <a:ea typeface="Times New Roman" panose="02020603050405020304" pitchFamily="18" charset="0"/>
                <a:cs typeface="Times New Roman" panose="02020603050405020304" pitchFamily="18" charset="0"/>
              </a:rPr>
              <a:t>Auditoría del SGSST</a:t>
            </a:r>
            <a:endParaRPr lang="es-CO"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400" kern="0" dirty="0">
                <a:effectLst/>
                <a:latin typeface="Times New Roman" panose="02020603050405020304" pitchFamily="18" charset="0"/>
                <a:ea typeface="Times New Roman" panose="02020603050405020304" pitchFamily="18" charset="0"/>
                <a:cs typeface="Times New Roman" panose="02020603050405020304" pitchFamily="18" charset="0"/>
              </a:rPr>
              <a:t>Carga laboral</a:t>
            </a:r>
            <a:endParaRPr lang="es-CO"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400" kern="0" dirty="0">
                <a:effectLst/>
                <a:latin typeface="Times New Roman" panose="02020603050405020304" pitchFamily="18" charset="0"/>
                <a:ea typeface="Times New Roman" panose="02020603050405020304" pitchFamily="18" charset="0"/>
                <a:cs typeface="Times New Roman" panose="02020603050405020304" pitchFamily="18" charset="0"/>
              </a:rPr>
              <a:t>Turnos extenuantes</a:t>
            </a:r>
            <a:endParaRPr lang="es-CO"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400" kern="0" dirty="0">
                <a:effectLst/>
                <a:latin typeface="Times New Roman" panose="02020603050405020304" pitchFamily="18" charset="0"/>
                <a:ea typeface="Times New Roman" panose="02020603050405020304" pitchFamily="18" charset="0"/>
                <a:cs typeface="Times New Roman" panose="02020603050405020304" pitchFamily="18" charset="0"/>
              </a:rPr>
              <a:t>Reporte de accidentes y casi-accidentes</a:t>
            </a:r>
            <a:endParaRPr lang="es-CO"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400" kern="0" dirty="0">
                <a:effectLst/>
                <a:latin typeface="Times New Roman" panose="02020603050405020304" pitchFamily="18" charset="0"/>
                <a:ea typeface="Times New Roman" panose="02020603050405020304" pitchFamily="18" charset="0"/>
                <a:cs typeface="Times New Roman" panose="02020603050405020304" pitchFamily="18" charset="0"/>
              </a:rPr>
              <a:t>Riesgos psicosociales</a:t>
            </a:r>
            <a:endParaRPr lang="es-CO"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60253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agrama de flujo: retraso 9">
            <a:extLst>
              <a:ext uri="{FF2B5EF4-FFF2-40B4-BE49-F238E27FC236}">
                <a16:creationId xmlns:a16="http://schemas.microsoft.com/office/drawing/2014/main" id="{AAD9AD92-4360-969D-B7FB-89718A5AF103}"/>
              </a:ext>
            </a:extLst>
          </p:cNvPr>
          <p:cNvSpPr/>
          <p:nvPr/>
        </p:nvSpPr>
        <p:spPr>
          <a:xfrm rot="10800000">
            <a:off x="1161827" y="0"/>
            <a:ext cx="11030171" cy="7008338"/>
          </a:xfrm>
          <a:prstGeom prst="flowChartDelay">
            <a:avLst/>
          </a:prstGeom>
          <a:gradFill flip="none" rotWithShape="1">
            <a:gsLst>
              <a:gs pos="44000">
                <a:schemeClr val="bg1"/>
              </a:gs>
              <a:gs pos="78000">
                <a:srgbClr val="99CC00"/>
              </a:gs>
              <a:gs pos="83000">
                <a:srgbClr val="99CC00">
                  <a:shade val="30000"/>
                  <a:satMod val="115000"/>
                </a:srgbClr>
              </a:gs>
              <a:gs pos="60000">
                <a:schemeClr val="accent5">
                  <a:lumMod val="20000"/>
                  <a:lumOff val="80000"/>
                </a:scheme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99CC00"/>
              </a:solidFill>
            </a:endParaRPr>
          </a:p>
        </p:txBody>
      </p:sp>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8649149" y="150338"/>
            <a:ext cx="3298122" cy="764062"/>
          </a:xfrm>
          <a:prstGeom prst="rect">
            <a:avLst/>
          </a:prstGeom>
        </p:spPr>
      </p:pic>
      <p:pic>
        <p:nvPicPr>
          <p:cNvPr id="12" name="Imagen 11">
            <a:extLst>
              <a:ext uri="{FF2B5EF4-FFF2-40B4-BE49-F238E27FC236}">
                <a16:creationId xmlns:a16="http://schemas.microsoft.com/office/drawing/2014/main" id="{95008D0C-72BD-C82F-C4B3-2A56E2A7F0E6}"/>
              </a:ext>
            </a:extLst>
          </p:cNvPr>
          <p:cNvPicPr>
            <a:picLocks noChangeAspect="1"/>
          </p:cNvPicPr>
          <p:nvPr/>
        </p:nvPicPr>
        <p:blipFill>
          <a:blip r:embed="rId4"/>
          <a:stretch>
            <a:fillRect/>
          </a:stretch>
        </p:blipFill>
        <p:spPr>
          <a:xfrm>
            <a:off x="132962" y="451821"/>
            <a:ext cx="4546614" cy="6110344"/>
          </a:xfrm>
          <a:prstGeom prst="rect">
            <a:avLst/>
          </a:prstGeom>
        </p:spPr>
      </p:pic>
      <p:sp>
        <p:nvSpPr>
          <p:cNvPr id="3" name="CuadroTexto 2">
            <a:extLst>
              <a:ext uri="{FF2B5EF4-FFF2-40B4-BE49-F238E27FC236}">
                <a16:creationId xmlns:a16="http://schemas.microsoft.com/office/drawing/2014/main" id="{001372EE-D54E-93C5-00BC-20A6A9A7F1DF}"/>
              </a:ext>
            </a:extLst>
          </p:cNvPr>
          <p:cNvSpPr txBox="1"/>
          <p:nvPr/>
        </p:nvSpPr>
        <p:spPr>
          <a:xfrm>
            <a:off x="5136775" y="1910313"/>
            <a:ext cx="6099586" cy="5082353"/>
          </a:xfrm>
          <a:prstGeom prst="rect">
            <a:avLst/>
          </a:prstGeom>
          <a:noFill/>
        </p:spPr>
        <p:txBody>
          <a:bodyPr wrap="square">
            <a:spAutoFit/>
          </a:bodyPr>
          <a:lstStyle/>
          <a:p>
            <a:pPr lvl="0">
              <a:lnSpc>
                <a:spcPct val="107000"/>
              </a:lnSpc>
              <a:spcAft>
                <a:spcPts val="800"/>
              </a:spcAft>
              <a:tabLst>
                <a:tab pos="457200" algn="l"/>
              </a:tabLst>
            </a:pPr>
            <a:r>
              <a:rPr lang="es-CO" sz="2000" b="1" kern="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s-CO" sz="1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CO" sz="2000" b="1" kern="0" dirty="0">
                <a:effectLst/>
                <a:latin typeface="Times New Roman" panose="02020603050405020304" pitchFamily="18" charset="0"/>
                <a:ea typeface="Times New Roman" panose="02020603050405020304" pitchFamily="18" charset="0"/>
                <a:cs typeface="Times New Roman" panose="02020603050405020304" pitchFamily="18" charset="0"/>
              </a:rPr>
              <a:t>Seguimiento a la formalización</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Indicadores de cumplimiento</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Reportes a gerencia</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spcAft>
                <a:spcPts val="800"/>
              </a:spcAft>
              <a:tabLst>
                <a:tab pos="457200" algn="l"/>
              </a:tabLst>
            </a:pPr>
            <a:r>
              <a:rPr lang="es-CO" sz="2000" b="1" kern="0" dirty="0">
                <a:effectLst/>
                <a:latin typeface="Times New Roman" panose="02020603050405020304" pitchFamily="18" charset="0"/>
                <a:ea typeface="Times New Roman" panose="02020603050405020304" pitchFamily="18" charset="0"/>
                <a:cs typeface="Times New Roman" panose="02020603050405020304" pitchFamily="18" charset="0"/>
              </a:rPr>
              <a:t>4.   Plan de mejora</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Acciones correctivas</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Medición del riesgo jurídico residual</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CO" sz="2400" b="1" kern="0" dirty="0">
                <a:effectLst/>
                <a:latin typeface="Times New Roman" panose="02020603050405020304" pitchFamily="18" charset="0"/>
                <a:ea typeface="Times New Roman" panose="02020603050405020304" pitchFamily="18" charset="0"/>
                <a:cs typeface="Times New Roman" panose="02020603050405020304" pitchFamily="18" charset="0"/>
              </a:rPr>
              <a:t>Entregables</a:t>
            </a:r>
            <a:endParaRPr lang="es-CO"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Informe de auditoría</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Plan de mejora</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Indicadores institucionales</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2000" kern="0" dirty="0">
                <a:effectLst/>
                <a:latin typeface="Times New Roman" panose="02020603050405020304" pitchFamily="18" charset="0"/>
                <a:ea typeface="Times New Roman" panose="02020603050405020304" pitchFamily="18" charset="0"/>
                <a:cs typeface="Times New Roman" panose="02020603050405020304" pitchFamily="18" charset="0"/>
              </a:rPr>
              <a:t>Reporte de formalización final</a:t>
            </a:r>
            <a:endParaRPr lang="es-CO"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CO" sz="12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CuadroTexto 4">
            <a:extLst>
              <a:ext uri="{FF2B5EF4-FFF2-40B4-BE49-F238E27FC236}">
                <a16:creationId xmlns:a16="http://schemas.microsoft.com/office/drawing/2014/main" id="{B51FDC11-40CC-7B11-3ED3-9F6493B9256F}"/>
              </a:ext>
            </a:extLst>
          </p:cNvPr>
          <p:cNvSpPr txBox="1"/>
          <p:nvPr/>
        </p:nvSpPr>
        <p:spPr>
          <a:xfrm>
            <a:off x="4571246" y="843851"/>
            <a:ext cx="7126941" cy="84055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O" sz="2400" b="1" i="0" u="none" strike="noStrike" kern="1800" cap="none" spc="0" normalizeH="0" baseline="0" noProof="0" dirty="0">
                <a:ln>
                  <a:noFill/>
                </a:ln>
                <a:solidFill>
                  <a:srgbClr val="00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FASE 6 — Auditoría y control de cumplimiento</a:t>
            </a:r>
            <a:endParaRPr kumimoji="0" lang="es-CO" sz="1100" b="0" i="0" u="none" strike="noStrike" kern="100" cap="none" spc="0" normalizeH="0" baseline="0" noProof="0" dirty="0">
              <a:ln>
                <a:noFill/>
              </a:ln>
              <a:solidFill>
                <a:srgbClr val="003399"/>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O" sz="16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(Duración: 2 a 3 meses y luego semestral)</a:t>
            </a:r>
            <a:endParaRPr kumimoji="0" lang="es-CO"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301571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agrama de flujo: retraso 9">
            <a:extLst>
              <a:ext uri="{FF2B5EF4-FFF2-40B4-BE49-F238E27FC236}">
                <a16:creationId xmlns:a16="http://schemas.microsoft.com/office/drawing/2014/main" id="{AAD9AD92-4360-969D-B7FB-89718A5AF103}"/>
              </a:ext>
            </a:extLst>
          </p:cNvPr>
          <p:cNvSpPr/>
          <p:nvPr/>
        </p:nvSpPr>
        <p:spPr>
          <a:xfrm rot="10800000">
            <a:off x="1161827" y="0"/>
            <a:ext cx="11030171" cy="7008338"/>
          </a:xfrm>
          <a:prstGeom prst="flowChartDelay">
            <a:avLst/>
          </a:prstGeom>
          <a:gradFill flip="none" rotWithShape="1">
            <a:gsLst>
              <a:gs pos="44000">
                <a:schemeClr val="bg1"/>
              </a:gs>
              <a:gs pos="78000">
                <a:srgbClr val="99CC00"/>
              </a:gs>
              <a:gs pos="83000">
                <a:srgbClr val="99CC00">
                  <a:shade val="30000"/>
                  <a:satMod val="115000"/>
                </a:srgbClr>
              </a:gs>
              <a:gs pos="60000">
                <a:schemeClr val="accent5">
                  <a:lumMod val="20000"/>
                  <a:lumOff val="80000"/>
                </a:scheme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99CC00"/>
              </a:solidFill>
            </a:endParaRPr>
          </a:p>
        </p:txBody>
      </p:sp>
      <p:pic>
        <p:nvPicPr>
          <p:cNvPr id="12" name="Imagen 11">
            <a:extLst>
              <a:ext uri="{FF2B5EF4-FFF2-40B4-BE49-F238E27FC236}">
                <a16:creationId xmlns:a16="http://schemas.microsoft.com/office/drawing/2014/main" id="{95008D0C-72BD-C82F-C4B3-2A56E2A7F0E6}"/>
              </a:ext>
            </a:extLst>
          </p:cNvPr>
          <p:cNvPicPr>
            <a:picLocks noChangeAspect="1"/>
          </p:cNvPicPr>
          <p:nvPr/>
        </p:nvPicPr>
        <p:blipFill>
          <a:blip r:embed="rId3"/>
          <a:stretch>
            <a:fillRect/>
          </a:stretch>
        </p:blipFill>
        <p:spPr>
          <a:xfrm>
            <a:off x="132962" y="451821"/>
            <a:ext cx="4546614" cy="6110344"/>
          </a:xfrm>
          <a:prstGeom prst="rect">
            <a:avLst/>
          </a:prstGeom>
        </p:spPr>
      </p:pic>
      <p:sp>
        <p:nvSpPr>
          <p:cNvPr id="3" name="CuadroTexto 2">
            <a:extLst>
              <a:ext uri="{FF2B5EF4-FFF2-40B4-BE49-F238E27FC236}">
                <a16:creationId xmlns:a16="http://schemas.microsoft.com/office/drawing/2014/main" id="{8CFD3117-DDA5-3B76-FE32-AAE5668F945A}"/>
              </a:ext>
            </a:extLst>
          </p:cNvPr>
          <p:cNvSpPr txBox="1"/>
          <p:nvPr/>
        </p:nvSpPr>
        <p:spPr>
          <a:xfrm>
            <a:off x="4868550" y="268356"/>
            <a:ext cx="6704017" cy="6553204"/>
          </a:xfrm>
          <a:prstGeom prst="rect">
            <a:avLst/>
          </a:prstGeom>
          <a:noFill/>
        </p:spPr>
        <p:txBody>
          <a:bodyPr wrap="square">
            <a:spAutoFit/>
          </a:bodyPr>
          <a:lstStyle/>
          <a:p>
            <a:pPr>
              <a:lnSpc>
                <a:spcPct val="107000"/>
              </a:lnSpc>
              <a:spcAft>
                <a:spcPts val="800"/>
              </a:spcAft>
            </a:pPr>
            <a:r>
              <a:rPr lang="es-CO" sz="3200" b="1" kern="18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INDICADORES SUGERIDOS</a:t>
            </a:r>
            <a:endParaRPr lang="es-CO" sz="1600" kern="100" dirty="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CO" sz="2000" b="1" kern="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Indicadores de contratación</a:t>
            </a:r>
            <a:endParaRPr lang="es-CO" sz="1600" kern="100" dirty="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1800" kern="0" dirty="0">
                <a:effectLst/>
                <a:latin typeface="Times New Roman" panose="02020603050405020304" pitchFamily="18" charset="0"/>
                <a:ea typeface="Times New Roman" panose="02020603050405020304" pitchFamily="18" charset="0"/>
                <a:cs typeface="Times New Roman" panose="02020603050405020304" pitchFamily="18" charset="0"/>
              </a:rPr>
              <a:t>% de OPS convertidas en contrato laboral</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1800" kern="0" dirty="0">
                <a:effectLst/>
                <a:latin typeface="Times New Roman" panose="02020603050405020304" pitchFamily="18" charset="0"/>
                <a:ea typeface="Times New Roman" panose="02020603050405020304" pitchFamily="18" charset="0"/>
                <a:cs typeface="Times New Roman" panose="02020603050405020304" pitchFamily="18" charset="0"/>
              </a:rPr>
              <a:t>% de cargos permanentes formalizados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1800" kern="0" dirty="0">
                <a:effectLst/>
                <a:latin typeface="Times New Roman" panose="02020603050405020304" pitchFamily="18" charset="0"/>
                <a:ea typeface="Times New Roman" panose="02020603050405020304" pitchFamily="18" charset="0"/>
                <a:cs typeface="Times New Roman" panose="02020603050405020304" pitchFamily="18" charset="0"/>
              </a:rPr>
              <a:t>% de tercerización en áreas misionales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CO" sz="2000" b="1" kern="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Indicadores salariales</a:t>
            </a:r>
            <a:endParaRPr lang="es-CO" sz="1600" kern="100" dirty="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1800" kern="0" dirty="0">
                <a:effectLst/>
                <a:latin typeface="Times New Roman" panose="02020603050405020304" pitchFamily="18" charset="0"/>
                <a:ea typeface="Times New Roman" panose="02020603050405020304" pitchFamily="18" charset="0"/>
                <a:cs typeface="Times New Roman" panose="02020603050405020304" pitchFamily="18" charset="0"/>
              </a:rPr>
              <a:t>% de recargos aplicados correctamente</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1800" kern="0" dirty="0">
                <a:effectLst/>
                <a:latin typeface="Times New Roman" panose="02020603050405020304" pitchFamily="18" charset="0"/>
                <a:ea typeface="Times New Roman" panose="02020603050405020304" pitchFamily="18" charset="0"/>
                <a:cs typeface="Times New Roman" panose="02020603050405020304" pitchFamily="18" charset="0"/>
              </a:rPr>
              <a:t>% de horas extras pagadas vs. declaradas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CO" sz="2000" b="1" kern="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Indicadores de jornadas</a:t>
            </a:r>
            <a:endParaRPr lang="es-CO" sz="1600" kern="100" dirty="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1800" kern="0" dirty="0">
                <a:effectLst/>
                <a:latin typeface="Times New Roman" panose="02020603050405020304" pitchFamily="18" charset="0"/>
                <a:ea typeface="Times New Roman" panose="02020603050405020304" pitchFamily="18" charset="0"/>
                <a:cs typeface="Times New Roman" panose="02020603050405020304" pitchFamily="18" charset="0"/>
              </a:rPr>
              <a:t>Cumplimiento de jornada de 42 horas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1600" kern="1800" dirty="0">
                <a:effectLst/>
                <a:latin typeface="Times New Roman" panose="02020603050405020304" pitchFamily="18" charset="0"/>
                <a:ea typeface="Times New Roman" panose="02020603050405020304" pitchFamily="18" charset="0"/>
                <a:cs typeface="Times New Roman" panose="02020603050405020304" pitchFamily="18" charset="0"/>
              </a:rPr>
              <a:t>de turnos extenuantes detectados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CO" sz="2000" kern="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Indicadores jurídicos</a:t>
            </a:r>
            <a:endParaRPr lang="es-CO" sz="2000" kern="100" dirty="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1600" kern="1800" dirty="0">
                <a:effectLst/>
                <a:latin typeface="Times New Roman" panose="02020603050405020304" pitchFamily="18" charset="0"/>
                <a:ea typeface="Times New Roman" panose="02020603050405020304" pitchFamily="18" charset="0"/>
                <a:cs typeface="Times New Roman" panose="02020603050405020304" pitchFamily="18" charset="0"/>
              </a:rPr>
              <a:t>de quejas laborales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1600" kern="1800" dirty="0">
                <a:effectLst/>
                <a:latin typeface="Times New Roman" panose="02020603050405020304" pitchFamily="18" charset="0"/>
                <a:ea typeface="Times New Roman" panose="02020603050405020304" pitchFamily="18" charset="0"/>
                <a:cs typeface="Times New Roman" panose="02020603050405020304" pitchFamily="18" charset="0"/>
              </a:rPr>
              <a:t>de hallazgos en inspecciones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CO" sz="1600" kern="1800" dirty="0">
                <a:effectLst/>
                <a:latin typeface="Times New Roman" panose="02020603050405020304" pitchFamily="18" charset="0"/>
                <a:ea typeface="Times New Roman" panose="02020603050405020304" pitchFamily="18" charset="0"/>
                <a:cs typeface="Times New Roman" panose="02020603050405020304" pitchFamily="18" charset="0"/>
              </a:rPr>
              <a:t>de reintegros o demandas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CO" sz="1600" kern="1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2" name="Imagen 1">
            <a:extLst>
              <a:ext uri="{FF2B5EF4-FFF2-40B4-BE49-F238E27FC236}">
                <a16:creationId xmlns:a16="http://schemas.microsoft.com/office/drawing/2014/main" id="{90102776-B4D5-2836-0C1B-C58AB5176FF9}"/>
              </a:ext>
            </a:extLst>
          </p:cNvPr>
          <p:cNvPicPr>
            <a:picLocks noChangeAspect="1"/>
          </p:cNvPicPr>
          <p:nvPr/>
        </p:nvPicPr>
        <p:blipFill>
          <a:blip r:embed="rId4"/>
          <a:stretch>
            <a:fillRect/>
          </a:stretch>
        </p:blipFill>
        <p:spPr>
          <a:xfrm>
            <a:off x="9134168" y="5889522"/>
            <a:ext cx="2655756" cy="872213"/>
          </a:xfrm>
          <a:prstGeom prst="rect">
            <a:avLst/>
          </a:prstGeom>
        </p:spPr>
      </p:pic>
    </p:spTree>
    <p:extLst>
      <p:ext uri="{BB962C8B-B14F-4D97-AF65-F5344CB8AC3E}">
        <p14:creationId xmlns:p14="http://schemas.microsoft.com/office/powerpoint/2010/main" val="609020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82000">
              <a:schemeClr val="bg1"/>
            </a:gs>
            <a:gs pos="94907">
              <a:srgbClr val="99CC00">
                <a:shade val="67500"/>
                <a:satMod val="115000"/>
              </a:srgbClr>
            </a:gs>
            <a:gs pos="88000">
              <a:srgbClr val="99CC00">
                <a:shade val="67500"/>
                <a:satMod val="115000"/>
              </a:srgbClr>
            </a:gs>
          </a:gsLst>
          <a:path path="circle">
            <a:fillToRect l="100000" b="100000"/>
          </a:path>
        </a:gradFill>
        <a:effectLst/>
      </p:bgPr>
    </p:bg>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9517625" y="5788189"/>
            <a:ext cx="2065852" cy="744397"/>
          </a:xfrm>
          <a:prstGeom prst="rect">
            <a:avLst/>
          </a:prstGeom>
        </p:spPr>
      </p:pic>
      <p:sp>
        <p:nvSpPr>
          <p:cNvPr id="11" name="Elipse 10">
            <a:extLst>
              <a:ext uri="{FF2B5EF4-FFF2-40B4-BE49-F238E27FC236}">
                <a16:creationId xmlns:a16="http://schemas.microsoft.com/office/drawing/2014/main" id="{4331669E-0B0C-0AC4-2F79-68489935961B}"/>
              </a:ext>
            </a:extLst>
          </p:cNvPr>
          <p:cNvSpPr/>
          <p:nvPr/>
        </p:nvSpPr>
        <p:spPr>
          <a:xfrm>
            <a:off x="156239" y="163024"/>
            <a:ext cx="2767412" cy="1066892"/>
          </a:xfrm>
          <a:prstGeom prst="ellipse">
            <a:avLst/>
          </a:prstGeom>
          <a:gradFill>
            <a:gsLst>
              <a:gs pos="82000">
                <a:schemeClr val="bg1"/>
              </a:gs>
              <a:gs pos="94907">
                <a:srgbClr val="99CC00">
                  <a:shade val="67500"/>
                  <a:satMod val="115000"/>
                </a:srgbClr>
              </a:gs>
              <a:gs pos="36000">
                <a:srgbClr val="99CC00">
                  <a:shade val="67500"/>
                  <a:satMod val="115000"/>
                </a:srgbClr>
              </a:gs>
            </a:gsLst>
            <a:path path="circle">
              <a:fillToRect l="100000" b="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TEMARIO</a:t>
            </a:r>
          </a:p>
        </p:txBody>
      </p:sp>
      <p:sp>
        <p:nvSpPr>
          <p:cNvPr id="4" name="CuadroTexto 3">
            <a:extLst>
              <a:ext uri="{FF2B5EF4-FFF2-40B4-BE49-F238E27FC236}">
                <a16:creationId xmlns:a16="http://schemas.microsoft.com/office/drawing/2014/main" id="{4C88207D-3B74-5A38-6879-E144FBF1774B}"/>
              </a:ext>
            </a:extLst>
          </p:cNvPr>
          <p:cNvSpPr txBox="1"/>
          <p:nvPr/>
        </p:nvSpPr>
        <p:spPr>
          <a:xfrm>
            <a:off x="1997026" y="1170729"/>
            <a:ext cx="9448799" cy="4893647"/>
          </a:xfrm>
          <a:prstGeom prst="rect">
            <a:avLst/>
          </a:prstGeom>
          <a:noFill/>
        </p:spPr>
        <p:txBody>
          <a:bodyPr wrap="square">
            <a:spAutoFit/>
          </a:bodyPr>
          <a:lstStyle/>
          <a:p>
            <a:endParaRPr lang="es-ES" sz="2000" dirty="0"/>
          </a:p>
          <a:p>
            <a:pPr marL="342900" indent="-342900">
              <a:buClr>
                <a:srgbClr val="003399"/>
              </a:buClr>
              <a:buSzPct val="115000"/>
              <a:buFont typeface="Wingdings" panose="05000000000000000000" pitchFamily="2" charset="2"/>
              <a:buChar char="q"/>
            </a:pPr>
            <a:r>
              <a:rPr lang="es-ES" sz="2400" dirty="0"/>
              <a:t>Marco legal y responsabilidades del empleador. </a:t>
            </a:r>
          </a:p>
          <a:p>
            <a:pPr marL="342900" indent="-342900">
              <a:buClr>
                <a:srgbClr val="003399"/>
              </a:buClr>
              <a:buSzPct val="115000"/>
              <a:buFont typeface="Wingdings" panose="05000000000000000000" pitchFamily="2" charset="2"/>
              <a:buChar char="q"/>
            </a:pPr>
            <a:r>
              <a:rPr lang="es-ES" sz="2400" dirty="0"/>
              <a:t>Regularización de contratos: cronograma y requisitos. </a:t>
            </a:r>
          </a:p>
          <a:p>
            <a:pPr marL="342900" indent="-342900">
              <a:buClr>
                <a:srgbClr val="003399"/>
              </a:buClr>
              <a:buSzPct val="115000"/>
              <a:buFont typeface="Wingdings" panose="05000000000000000000" pitchFamily="2" charset="2"/>
              <a:buChar char="q"/>
            </a:pPr>
            <a:r>
              <a:rPr lang="es-ES" sz="2400" dirty="0"/>
              <a:t>Prevención del burnout y salud mental ocupacional.</a:t>
            </a:r>
          </a:p>
          <a:p>
            <a:pPr marL="342900" indent="-342900">
              <a:buClr>
                <a:srgbClr val="003399"/>
              </a:buClr>
              <a:buSzPct val="115000"/>
              <a:buFont typeface="Wingdings" panose="05000000000000000000" pitchFamily="2" charset="2"/>
              <a:buChar char="q"/>
            </a:pPr>
            <a:r>
              <a:rPr lang="es-ES" sz="2400" dirty="0"/>
              <a:t>Funcionamiento del Comité Interno de Vigilancia Laboral (CIVL). </a:t>
            </a:r>
          </a:p>
          <a:p>
            <a:pPr marL="342900" indent="-342900">
              <a:buClr>
                <a:srgbClr val="003399"/>
              </a:buClr>
              <a:buSzPct val="115000"/>
              <a:buFont typeface="Wingdings" panose="05000000000000000000" pitchFamily="2" charset="2"/>
              <a:buChar char="q"/>
            </a:pPr>
            <a:r>
              <a:rPr lang="es-ES" sz="2400" dirty="0"/>
              <a:t>Sanciones y consecuencias por incumplimiento. </a:t>
            </a:r>
          </a:p>
          <a:p>
            <a:endParaRPr lang="es-ES" sz="2400" dirty="0"/>
          </a:p>
          <a:p>
            <a:r>
              <a:rPr lang="es-ES" sz="2400" b="1" dirty="0">
                <a:solidFill>
                  <a:srgbClr val="003399"/>
                </a:solidFill>
              </a:rPr>
              <a:t>MÓDULO 6: ACCIÓN COLECTIVA </a:t>
            </a:r>
          </a:p>
          <a:p>
            <a:endParaRPr lang="es-ES" sz="2400" dirty="0"/>
          </a:p>
          <a:p>
            <a:pPr marL="342900" indent="-342900">
              <a:buClr>
                <a:srgbClr val="003399"/>
              </a:buClr>
              <a:buSzPct val="115000"/>
              <a:buFont typeface="Wingdings" panose="05000000000000000000" pitchFamily="2" charset="2"/>
              <a:buChar char="q"/>
            </a:pPr>
            <a:r>
              <a:rPr lang="es-ES" sz="2400" dirty="0"/>
              <a:t>Derecho a sindicalización y negociación colectiva. </a:t>
            </a:r>
          </a:p>
          <a:p>
            <a:pPr marL="342900" indent="-342900">
              <a:buClr>
                <a:srgbClr val="003399"/>
              </a:buClr>
              <a:buSzPct val="115000"/>
              <a:buFont typeface="Wingdings" panose="05000000000000000000" pitchFamily="2" charset="2"/>
              <a:buChar char="q"/>
            </a:pPr>
            <a:r>
              <a:rPr lang="es-ES" sz="2400" dirty="0"/>
              <a:t>Creación de comités de convivencia laboral. </a:t>
            </a:r>
          </a:p>
          <a:p>
            <a:pPr marL="342900" indent="-342900">
              <a:buClr>
                <a:srgbClr val="003399"/>
              </a:buClr>
              <a:buSzPct val="115000"/>
              <a:buFont typeface="Wingdings" panose="05000000000000000000" pitchFamily="2" charset="2"/>
              <a:buChar char="q"/>
            </a:pPr>
            <a:r>
              <a:rPr lang="es-ES" sz="2400" dirty="0"/>
              <a:t>Protocolos de acoso y violencia laboral. </a:t>
            </a:r>
          </a:p>
          <a:p>
            <a:pPr marL="342900" indent="-342900">
              <a:buClr>
                <a:srgbClr val="003399"/>
              </a:buClr>
              <a:buSzPct val="115000"/>
              <a:buFont typeface="Wingdings" panose="05000000000000000000" pitchFamily="2" charset="2"/>
              <a:buChar char="q"/>
            </a:pPr>
            <a:r>
              <a:rPr lang="es-ES" sz="2400" dirty="0"/>
              <a:t>Sistema de reporte digital de irregularidades.</a:t>
            </a:r>
            <a:endParaRPr lang="es-CO" sz="2400" dirty="0"/>
          </a:p>
        </p:txBody>
      </p:sp>
      <p:sp>
        <p:nvSpPr>
          <p:cNvPr id="8" name="CuadroTexto 7">
            <a:extLst>
              <a:ext uri="{FF2B5EF4-FFF2-40B4-BE49-F238E27FC236}">
                <a16:creationId xmlns:a16="http://schemas.microsoft.com/office/drawing/2014/main" id="{EEABD83E-E595-F169-9FB6-16B55176223B}"/>
              </a:ext>
            </a:extLst>
          </p:cNvPr>
          <p:cNvSpPr txBox="1"/>
          <p:nvPr/>
        </p:nvSpPr>
        <p:spPr>
          <a:xfrm>
            <a:off x="3067665" y="391455"/>
            <a:ext cx="8378160" cy="523220"/>
          </a:xfrm>
          <a:prstGeom prst="rect">
            <a:avLst/>
          </a:prstGeom>
          <a:noFill/>
        </p:spPr>
        <p:txBody>
          <a:bodyPr wrap="square">
            <a:spAutoFit/>
          </a:bodyPr>
          <a:lstStyle/>
          <a:p>
            <a:r>
              <a:rPr kumimoji="0" lang="es-ES" sz="2400" b="1" i="0" u="none" strike="noStrike" kern="1200" cap="none" spc="0" normalizeH="0" baseline="0" noProof="0" dirty="0">
                <a:ln>
                  <a:noFill/>
                </a:ln>
                <a:solidFill>
                  <a:srgbClr val="003399"/>
                </a:solidFill>
                <a:effectLst/>
                <a:uLnTx/>
                <a:uFillTx/>
                <a:latin typeface="Calibri" panose="020F0502020204030204"/>
                <a:ea typeface="+mn-ea"/>
                <a:cs typeface="+mn-cs"/>
              </a:rPr>
              <a:t>MÓDULO 5: GESTIÓN RESPONSABLE (PARA GERENTES</a:t>
            </a:r>
            <a:r>
              <a:rPr kumimoji="0" lang="es-ES" sz="2800" b="1" i="0" u="none" strike="noStrike" kern="1200" cap="none" spc="0" normalizeH="0" baseline="0" noProof="0" dirty="0">
                <a:ln>
                  <a:noFill/>
                </a:ln>
                <a:solidFill>
                  <a:srgbClr val="003399"/>
                </a:solidFill>
                <a:effectLst/>
                <a:uLnTx/>
                <a:uFillTx/>
                <a:latin typeface="Calibri" panose="020F0502020204030204"/>
                <a:ea typeface="+mn-ea"/>
                <a:cs typeface="+mn-cs"/>
              </a:rPr>
              <a:t>)</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s-CO" sz="2000" dirty="0"/>
          </a:p>
        </p:txBody>
      </p:sp>
    </p:spTree>
    <p:extLst>
      <p:ext uri="{BB962C8B-B14F-4D97-AF65-F5344CB8AC3E}">
        <p14:creationId xmlns:p14="http://schemas.microsoft.com/office/powerpoint/2010/main" val="424508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82000">
              <a:schemeClr val="bg1"/>
            </a:gs>
            <a:gs pos="94907">
              <a:srgbClr val="99CC00">
                <a:shade val="67500"/>
                <a:satMod val="115000"/>
              </a:srgbClr>
            </a:gs>
            <a:gs pos="88000">
              <a:srgbClr val="99CC00">
                <a:shade val="67500"/>
                <a:satMod val="115000"/>
              </a:srgbClr>
            </a:gs>
          </a:gsLst>
          <a:path path="circle">
            <a:fillToRect l="100000" b="100000"/>
          </a:path>
        </a:gradFill>
        <a:effectLst/>
      </p:bgPr>
    </p:bg>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9517625" y="5788189"/>
            <a:ext cx="2065852" cy="744397"/>
          </a:xfrm>
          <a:prstGeom prst="rect">
            <a:avLst/>
          </a:prstGeom>
        </p:spPr>
      </p:pic>
      <p:sp>
        <p:nvSpPr>
          <p:cNvPr id="11" name="Elipse 10">
            <a:extLst>
              <a:ext uri="{FF2B5EF4-FFF2-40B4-BE49-F238E27FC236}">
                <a16:creationId xmlns:a16="http://schemas.microsoft.com/office/drawing/2014/main" id="{4331669E-0B0C-0AC4-2F79-68489935961B}"/>
              </a:ext>
            </a:extLst>
          </p:cNvPr>
          <p:cNvSpPr/>
          <p:nvPr/>
        </p:nvSpPr>
        <p:spPr>
          <a:xfrm>
            <a:off x="156239" y="163024"/>
            <a:ext cx="2767412" cy="1066892"/>
          </a:xfrm>
          <a:prstGeom prst="ellipse">
            <a:avLst/>
          </a:prstGeom>
          <a:gradFill>
            <a:gsLst>
              <a:gs pos="82000">
                <a:schemeClr val="bg1"/>
              </a:gs>
              <a:gs pos="94907">
                <a:srgbClr val="99CC00">
                  <a:shade val="67500"/>
                  <a:satMod val="115000"/>
                </a:srgbClr>
              </a:gs>
              <a:gs pos="36000">
                <a:srgbClr val="99CC00">
                  <a:shade val="67500"/>
                  <a:satMod val="115000"/>
                </a:srgbClr>
              </a:gs>
            </a:gsLst>
            <a:path path="circle">
              <a:fillToRect l="100000" b="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TEMARIO</a:t>
            </a:r>
          </a:p>
        </p:txBody>
      </p:sp>
      <p:sp>
        <p:nvSpPr>
          <p:cNvPr id="3" name="CuadroTexto 2">
            <a:extLst>
              <a:ext uri="{FF2B5EF4-FFF2-40B4-BE49-F238E27FC236}">
                <a16:creationId xmlns:a16="http://schemas.microsoft.com/office/drawing/2014/main" id="{C84282CA-8022-B241-2DFE-6142CDFCBCBD}"/>
              </a:ext>
            </a:extLst>
          </p:cNvPr>
          <p:cNvSpPr txBox="1"/>
          <p:nvPr/>
        </p:nvSpPr>
        <p:spPr>
          <a:xfrm>
            <a:off x="3156153" y="373304"/>
            <a:ext cx="8101781" cy="830997"/>
          </a:xfrm>
          <a:prstGeom prst="rect">
            <a:avLst/>
          </a:prstGeom>
          <a:noFill/>
        </p:spPr>
        <p:txBody>
          <a:bodyPr wrap="square">
            <a:spAutoFit/>
          </a:bodyPr>
          <a:lstStyle/>
          <a:p>
            <a:r>
              <a:rPr lang="es-ES" sz="2400" b="1" dirty="0">
                <a:solidFill>
                  <a:srgbClr val="003399"/>
                </a:solidFill>
              </a:rPr>
              <a:t>MODULO 7: RESUMEN DE NORMAS RECIENTES (2024–2025) RELEVANTES PARA EL SECTOR SALUD EN COLOMBIA.</a:t>
            </a:r>
            <a:endParaRPr lang="es-CO" sz="2400" b="1" dirty="0">
              <a:solidFill>
                <a:srgbClr val="003399"/>
              </a:solidFill>
            </a:endParaRPr>
          </a:p>
        </p:txBody>
      </p:sp>
      <p:sp>
        <p:nvSpPr>
          <p:cNvPr id="5" name="CuadroTexto 4">
            <a:extLst>
              <a:ext uri="{FF2B5EF4-FFF2-40B4-BE49-F238E27FC236}">
                <a16:creationId xmlns:a16="http://schemas.microsoft.com/office/drawing/2014/main" id="{463E80E6-071C-3EB8-2D15-6B5CCAC23C1A}"/>
              </a:ext>
            </a:extLst>
          </p:cNvPr>
          <p:cNvSpPr txBox="1"/>
          <p:nvPr/>
        </p:nvSpPr>
        <p:spPr>
          <a:xfrm>
            <a:off x="1882508" y="1516929"/>
            <a:ext cx="9389805" cy="4401205"/>
          </a:xfrm>
          <a:prstGeom prst="rect">
            <a:avLst/>
          </a:prstGeom>
          <a:noFill/>
        </p:spPr>
        <p:txBody>
          <a:bodyPr wrap="square">
            <a:spAutoFit/>
          </a:bodyPr>
          <a:lstStyle/>
          <a:p>
            <a:pPr marL="285750" indent="-285750" algn="just">
              <a:buClr>
                <a:srgbClr val="003399"/>
              </a:buClr>
              <a:buSzPct val="115000"/>
              <a:buFont typeface="Wingdings" panose="05000000000000000000" pitchFamily="2" charset="2"/>
              <a:buChar char="q"/>
            </a:pPr>
            <a:r>
              <a:rPr lang="es-ES" sz="2000" dirty="0"/>
              <a:t>Resolución MINSALUD No. 2366 de 2023 (aplicable en 2024) </a:t>
            </a:r>
          </a:p>
          <a:p>
            <a:pPr marL="285750" indent="-285750" algn="just">
              <a:buClr>
                <a:srgbClr val="003399"/>
              </a:buClr>
              <a:buSzPct val="115000"/>
              <a:buFont typeface="Wingdings" panose="05000000000000000000" pitchFamily="2" charset="2"/>
              <a:buChar char="q"/>
            </a:pPr>
            <a:r>
              <a:rPr lang="es-ES" sz="2000" dirty="0"/>
              <a:t>Resoluciones del Plan de Beneficios (POS): Resolución 2718 de 2024 y Resolución 757 de 2025 </a:t>
            </a:r>
          </a:p>
          <a:p>
            <a:pPr marL="285750" indent="-285750" algn="just">
              <a:buClr>
                <a:srgbClr val="003399"/>
              </a:buClr>
              <a:buSzPct val="115000"/>
              <a:buFont typeface="Wingdings" panose="05000000000000000000" pitchFamily="2" charset="2"/>
              <a:buChar char="q"/>
            </a:pPr>
            <a:r>
              <a:rPr lang="es-ES" sz="2000" dirty="0"/>
              <a:t>Decreto 858 de 2025 (Ministerio de Salud) — Modelo Preventivo, Predictivo y Resolutivo (Atención primaria universal) Observación: este tipo de decreto ha generado controversia y, en otros casos, ha enfrentado controversias judiciales (importante revisar pronunciamientos recientes). (CONSULTORSALUD) </a:t>
            </a:r>
          </a:p>
          <a:p>
            <a:pPr marL="285750" indent="-285750" algn="just">
              <a:buClr>
                <a:srgbClr val="003399"/>
              </a:buClr>
              <a:buSzPct val="115000"/>
              <a:buFont typeface="Wingdings" panose="05000000000000000000" pitchFamily="2" charset="2"/>
              <a:buChar char="q"/>
            </a:pPr>
            <a:r>
              <a:rPr lang="es-ES" sz="2000" dirty="0"/>
              <a:t>Resoluciones y normas sobre formación, talento humano y calidad — p.ej. Resolución 1444 de 2025. </a:t>
            </a:r>
          </a:p>
          <a:p>
            <a:pPr marL="285750" indent="-285750" algn="just">
              <a:buClr>
                <a:srgbClr val="003399"/>
              </a:buClr>
              <a:buSzPct val="115000"/>
              <a:buFont typeface="Wingdings" panose="05000000000000000000" pitchFamily="2" charset="2"/>
              <a:buChar char="q"/>
            </a:pPr>
            <a:r>
              <a:rPr lang="es-ES" sz="2000" dirty="0"/>
              <a:t>Decretos compilatorios y reglamentarios (Decreto Único / Decreto 1079 y actualizaciones) Cambios de orden institucional / supervisión: Intervenciones y medidas de la Superintendencia Nacional de Salud. </a:t>
            </a:r>
          </a:p>
          <a:p>
            <a:pPr marL="285750" indent="-285750" algn="just">
              <a:buClr>
                <a:srgbClr val="003399"/>
              </a:buClr>
              <a:buSzPct val="115000"/>
              <a:buFont typeface="Wingdings" panose="05000000000000000000" pitchFamily="2" charset="2"/>
              <a:buChar char="q"/>
            </a:pPr>
            <a:r>
              <a:rPr lang="es-ES" sz="2000" dirty="0"/>
              <a:t>Normas laborales que afectan el sector salud (contexto 2025): Ley 2466 de 2025 (Reforma laboral). </a:t>
            </a:r>
            <a:endParaRPr lang="es-CO" sz="2000" dirty="0"/>
          </a:p>
        </p:txBody>
      </p:sp>
    </p:spTree>
    <p:extLst>
      <p:ext uri="{BB962C8B-B14F-4D97-AF65-F5344CB8AC3E}">
        <p14:creationId xmlns:p14="http://schemas.microsoft.com/office/powerpoint/2010/main" val="3057572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82000">
              <a:schemeClr val="bg1"/>
            </a:gs>
            <a:gs pos="94907">
              <a:srgbClr val="99CC00">
                <a:shade val="67500"/>
                <a:satMod val="115000"/>
              </a:srgbClr>
            </a:gs>
            <a:gs pos="88000">
              <a:srgbClr val="99CC00">
                <a:shade val="67500"/>
                <a:satMod val="115000"/>
              </a:srgbClr>
            </a:gs>
          </a:gsLst>
          <a:path path="circle">
            <a:fillToRect l="100000" b="100000"/>
          </a:path>
        </a:gradFill>
        <a:effectLst/>
      </p:bgPr>
    </p:bg>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9517625" y="5788189"/>
            <a:ext cx="2065852" cy="744397"/>
          </a:xfrm>
          <a:prstGeom prst="rect">
            <a:avLst/>
          </a:prstGeom>
        </p:spPr>
      </p:pic>
      <p:sp>
        <p:nvSpPr>
          <p:cNvPr id="11" name="Elipse 10">
            <a:extLst>
              <a:ext uri="{FF2B5EF4-FFF2-40B4-BE49-F238E27FC236}">
                <a16:creationId xmlns:a16="http://schemas.microsoft.com/office/drawing/2014/main" id="{4331669E-0B0C-0AC4-2F79-68489935961B}"/>
              </a:ext>
            </a:extLst>
          </p:cNvPr>
          <p:cNvSpPr/>
          <p:nvPr/>
        </p:nvSpPr>
        <p:spPr>
          <a:xfrm>
            <a:off x="156239" y="163024"/>
            <a:ext cx="2767412" cy="1066892"/>
          </a:xfrm>
          <a:prstGeom prst="ellipse">
            <a:avLst/>
          </a:prstGeom>
          <a:gradFill>
            <a:gsLst>
              <a:gs pos="82000">
                <a:schemeClr val="bg1"/>
              </a:gs>
              <a:gs pos="94907">
                <a:srgbClr val="99CC00">
                  <a:shade val="67500"/>
                  <a:satMod val="115000"/>
                </a:srgbClr>
              </a:gs>
              <a:gs pos="36000">
                <a:srgbClr val="99CC00">
                  <a:shade val="67500"/>
                  <a:satMod val="115000"/>
                </a:srgbClr>
              </a:gs>
            </a:gsLst>
            <a:path path="circle">
              <a:fillToRect l="100000" b="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TEMARIO</a:t>
            </a:r>
          </a:p>
        </p:txBody>
      </p:sp>
      <p:sp>
        <p:nvSpPr>
          <p:cNvPr id="3" name="CuadroTexto 2">
            <a:extLst>
              <a:ext uri="{FF2B5EF4-FFF2-40B4-BE49-F238E27FC236}">
                <a16:creationId xmlns:a16="http://schemas.microsoft.com/office/drawing/2014/main" id="{91197E2F-6D2B-8F32-01B1-32CFEF53FA5C}"/>
              </a:ext>
            </a:extLst>
          </p:cNvPr>
          <p:cNvSpPr txBox="1"/>
          <p:nvPr/>
        </p:nvSpPr>
        <p:spPr>
          <a:xfrm>
            <a:off x="3244645" y="405270"/>
            <a:ext cx="7502013" cy="461665"/>
          </a:xfrm>
          <a:prstGeom prst="rect">
            <a:avLst/>
          </a:prstGeom>
          <a:noFill/>
        </p:spPr>
        <p:txBody>
          <a:bodyPr wrap="square">
            <a:spAutoFit/>
          </a:bodyPr>
          <a:lstStyle/>
          <a:p>
            <a:r>
              <a:rPr kumimoji="0" lang="es-ES" sz="2400" b="1" i="0" u="none" strike="noStrike" kern="1200" cap="none" spc="0" normalizeH="0" baseline="0" noProof="0" dirty="0">
                <a:ln>
                  <a:noFill/>
                </a:ln>
                <a:solidFill>
                  <a:srgbClr val="003399"/>
                </a:solidFill>
                <a:effectLst>
                  <a:outerShdw blurRad="38100" dist="38100" dir="2700000" algn="tl">
                    <a:srgbClr val="000000">
                      <a:alpha val="43137"/>
                    </a:srgbClr>
                  </a:outerShdw>
                </a:effectLst>
                <a:uLnTx/>
                <a:uFillTx/>
                <a:latin typeface="Calibri" panose="020F0502020204030204"/>
              </a:rPr>
              <a:t>MODULO 8: CONSIDERACIONES GENERALES Y ACCIONES </a:t>
            </a:r>
            <a:endParaRPr lang="es-CO" sz="2400" b="1" dirty="0">
              <a:solidFill>
                <a:srgbClr val="003399"/>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0C203B9F-716F-C4FF-2353-3E93C01ACD26}"/>
              </a:ext>
            </a:extLst>
          </p:cNvPr>
          <p:cNvSpPr txBox="1"/>
          <p:nvPr/>
        </p:nvSpPr>
        <p:spPr>
          <a:xfrm>
            <a:off x="1651820" y="1307800"/>
            <a:ext cx="9606116" cy="4370427"/>
          </a:xfrm>
          <a:prstGeom prst="rect">
            <a:avLst/>
          </a:prstGeom>
          <a:noFill/>
        </p:spPr>
        <p:txBody>
          <a:bodyPr wrap="square">
            <a:spAutoFit/>
          </a:bodyPr>
          <a:lstStyle/>
          <a:p>
            <a:pPr algn="just"/>
            <a:r>
              <a:rPr lang="es-ES" sz="2400" b="1" dirty="0">
                <a:solidFill>
                  <a:srgbClr val="003399"/>
                </a:solidFill>
              </a:rPr>
              <a:t>INMEDIATAS (OPERATIVAS)</a:t>
            </a:r>
          </a:p>
          <a:p>
            <a:pPr algn="just"/>
            <a:r>
              <a:rPr lang="es-ES" sz="2000" b="1" dirty="0">
                <a:solidFill>
                  <a:srgbClr val="003399"/>
                </a:solidFill>
              </a:rPr>
              <a:t> </a:t>
            </a:r>
          </a:p>
          <a:p>
            <a:pPr marL="285750" indent="-285750" algn="just">
              <a:buClr>
                <a:srgbClr val="003399"/>
              </a:buClr>
              <a:buSzPct val="115000"/>
              <a:buFont typeface="Wingdings" panose="05000000000000000000" pitchFamily="2" charset="2"/>
              <a:buChar char="q"/>
            </a:pPr>
            <a:r>
              <a:rPr lang="es-ES" dirty="0"/>
              <a:t>Art. 5: contrato laboral obligatorio: prohíbe la figura de "prestación de servicios" para funciones permanentes en salud. Todo trabajador que realice labores cotidianas debe tener contrato laboral. Afecta a miles de médicos y enfermeros contratados por IPS y hospitales públicos como “prestadores”. Deben regularizarse en 90 días.</a:t>
            </a:r>
          </a:p>
          <a:p>
            <a:pPr algn="just">
              <a:buClr>
                <a:srgbClr val="003399"/>
              </a:buClr>
              <a:buSzPct val="115000"/>
            </a:pPr>
            <a:r>
              <a:rPr lang="es-ES" dirty="0"/>
              <a:t> </a:t>
            </a:r>
          </a:p>
          <a:p>
            <a:pPr marL="285750" indent="-285750" algn="just">
              <a:buClr>
                <a:srgbClr val="003399"/>
              </a:buClr>
              <a:buSzPct val="115000"/>
              <a:buFont typeface="Wingdings" panose="05000000000000000000" pitchFamily="2" charset="2"/>
              <a:buChar char="q"/>
            </a:pPr>
            <a:r>
              <a:rPr lang="es-ES" dirty="0"/>
              <a:t>Art. 7: jornada Máxima y Descansos: Jornada máxima de 42 horas semanales (reducción de 48). Mínimo de 14 horas de descanso entre turnos. Prohibición de más de 3 turnos nocturnos consecutivos. En unidades de urgencias, UCI y guardias, se deben ajustar horarios. No se permiten turnos de 24 horas sin compensación adecuada. </a:t>
            </a:r>
          </a:p>
          <a:p>
            <a:pPr marL="285750" indent="-285750" algn="just">
              <a:buClr>
                <a:srgbClr val="003399"/>
              </a:buClr>
              <a:buSzPct val="115000"/>
              <a:buFont typeface="Wingdings" panose="05000000000000000000" pitchFamily="2" charset="2"/>
              <a:buChar char="q"/>
            </a:pPr>
            <a:endParaRPr lang="es-ES" dirty="0"/>
          </a:p>
          <a:p>
            <a:pPr marL="285750" indent="-285750" algn="just">
              <a:buClr>
                <a:srgbClr val="003399"/>
              </a:buClr>
              <a:buSzPct val="115000"/>
              <a:buFont typeface="Wingdings" panose="05000000000000000000" pitchFamily="2" charset="2"/>
              <a:buChar char="q"/>
            </a:pPr>
            <a:r>
              <a:rPr lang="es-ES" dirty="0"/>
              <a:t>Art. 9: protección contra el Burnout: las ARP deben incluir cobertura específica por agotamiento profesional (síndrome de burnout) como enfermedad laboral. Hospitales deben realizar evaluaciones anuales de estrés laboral y entregar informe a la ARP. </a:t>
            </a:r>
            <a:endParaRPr lang="es-CO" dirty="0"/>
          </a:p>
        </p:txBody>
      </p:sp>
    </p:spTree>
    <p:extLst>
      <p:ext uri="{BB962C8B-B14F-4D97-AF65-F5344CB8AC3E}">
        <p14:creationId xmlns:p14="http://schemas.microsoft.com/office/powerpoint/2010/main" val="549534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82000">
              <a:schemeClr val="bg1"/>
            </a:gs>
            <a:gs pos="94907">
              <a:srgbClr val="99CC00">
                <a:shade val="67500"/>
                <a:satMod val="115000"/>
              </a:srgbClr>
            </a:gs>
            <a:gs pos="88000">
              <a:srgbClr val="99CC00">
                <a:shade val="67500"/>
                <a:satMod val="115000"/>
              </a:srgbClr>
            </a:gs>
          </a:gsLst>
          <a:path path="circle">
            <a:fillToRect l="100000" b="100000"/>
          </a:path>
        </a:gradFill>
        <a:effectLst/>
      </p:bgPr>
    </p:bg>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9517625" y="5788189"/>
            <a:ext cx="2065852" cy="744397"/>
          </a:xfrm>
          <a:prstGeom prst="rect">
            <a:avLst/>
          </a:prstGeom>
        </p:spPr>
      </p:pic>
      <p:sp>
        <p:nvSpPr>
          <p:cNvPr id="11" name="Elipse 10">
            <a:extLst>
              <a:ext uri="{FF2B5EF4-FFF2-40B4-BE49-F238E27FC236}">
                <a16:creationId xmlns:a16="http://schemas.microsoft.com/office/drawing/2014/main" id="{4331669E-0B0C-0AC4-2F79-68489935961B}"/>
              </a:ext>
            </a:extLst>
          </p:cNvPr>
          <p:cNvSpPr/>
          <p:nvPr/>
        </p:nvSpPr>
        <p:spPr>
          <a:xfrm>
            <a:off x="156239" y="163024"/>
            <a:ext cx="2767412" cy="1066892"/>
          </a:xfrm>
          <a:prstGeom prst="ellipse">
            <a:avLst/>
          </a:prstGeom>
          <a:gradFill>
            <a:gsLst>
              <a:gs pos="82000">
                <a:schemeClr val="bg1"/>
              </a:gs>
              <a:gs pos="94907">
                <a:srgbClr val="99CC00">
                  <a:shade val="67500"/>
                  <a:satMod val="115000"/>
                </a:srgbClr>
              </a:gs>
              <a:gs pos="36000">
                <a:srgbClr val="99CC00">
                  <a:shade val="67500"/>
                  <a:satMod val="115000"/>
                </a:srgbClr>
              </a:gs>
            </a:gsLst>
            <a:path path="circle">
              <a:fillToRect l="100000" b="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TEMARIO</a:t>
            </a:r>
          </a:p>
        </p:txBody>
      </p:sp>
      <p:sp>
        <p:nvSpPr>
          <p:cNvPr id="3" name="CuadroTexto 2">
            <a:extLst>
              <a:ext uri="{FF2B5EF4-FFF2-40B4-BE49-F238E27FC236}">
                <a16:creationId xmlns:a16="http://schemas.microsoft.com/office/drawing/2014/main" id="{91197E2F-6D2B-8F32-01B1-32CFEF53FA5C}"/>
              </a:ext>
            </a:extLst>
          </p:cNvPr>
          <p:cNvSpPr txBox="1"/>
          <p:nvPr/>
        </p:nvSpPr>
        <p:spPr>
          <a:xfrm>
            <a:off x="3244645" y="405270"/>
            <a:ext cx="7551174" cy="461665"/>
          </a:xfrm>
          <a:prstGeom prst="rect">
            <a:avLst/>
          </a:prstGeom>
          <a:noFill/>
        </p:spPr>
        <p:txBody>
          <a:bodyPr wrap="square">
            <a:spAutoFit/>
          </a:bodyPr>
          <a:lstStyle/>
          <a:p>
            <a:r>
              <a:rPr kumimoji="0" lang="es-ES" sz="2400" b="1" i="0" u="none" strike="noStrike" kern="1200" cap="none" spc="0" normalizeH="0" baseline="0" noProof="0" dirty="0">
                <a:ln>
                  <a:noFill/>
                </a:ln>
                <a:solidFill>
                  <a:srgbClr val="003399"/>
                </a:solidFill>
                <a:effectLst>
                  <a:outerShdw blurRad="38100" dist="38100" dir="2700000" algn="tl">
                    <a:srgbClr val="000000">
                      <a:alpha val="43137"/>
                    </a:srgbClr>
                  </a:outerShdw>
                </a:effectLst>
                <a:uLnTx/>
                <a:uFillTx/>
                <a:latin typeface="Calibri" panose="020F0502020204030204"/>
              </a:rPr>
              <a:t>MODULO 8: CONSIDERACIONES GENERALES Y ACCIONES </a:t>
            </a:r>
            <a:endParaRPr lang="es-CO" sz="2400" b="1" dirty="0">
              <a:solidFill>
                <a:srgbClr val="003399"/>
              </a:solidFill>
              <a:effectLst>
                <a:outerShdw blurRad="38100" dist="38100" dir="2700000" algn="tl">
                  <a:srgbClr val="000000">
                    <a:alpha val="43137"/>
                  </a:srgbClr>
                </a:outerShdw>
              </a:effectLst>
            </a:endParaRPr>
          </a:p>
        </p:txBody>
      </p:sp>
      <p:sp>
        <p:nvSpPr>
          <p:cNvPr id="2" name="CuadroTexto 1">
            <a:extLst>
              <a:ext uri="{FF2B5EF4-FFF2-40B4-BE49-F238E27FC236}">
                <a16:creationId xmlns:a16="http://schemas.microsoft.com/office/drawing/2014/main" id="{732659D5-397C-3DE3-ECA6-B9310B1D6FD8}"/>
              </a:ext>
            </a:extLst>
          </p:cNvPr>
          <p:cNvSpPr txBox="1"/>
          <p:nvPr/>
        </p:nvSpPr>
        <p:spPr>
          <a:xfrm>
            <a:off x="1907458" y="1573271"/>
            <a:ext cx="9517626" cy="4401205"/>
          </a:xfrm>
          <a:prstGeom prst="rect">
            <a:avLst/>
          </a:prstGeom>
          <a:noFill/>
        </p:spPr>
        <p:txBody>
          <a:bodyPr wrap="square">
            <a:spAutoFit/>
          </a:bodyPr>
          <a:lstStyle/>
          <a:p>
            <a:pPr marL="342900" indent="-342900" algn="just">
              <a:buClr>
                <a:srgbClr val="003399"/>
              </a:buClr>
              <a:buSzPct val="115000"/>
              <a:buFont typeface="Wingdings" panose="05000000000000000000" pitchFamily="2" charset="2"/>
              <a:buChar char="q"/>
            </a:pPr>
            <a:r>
              <a:rPr lang="es-ES" sz="2000" dirty="0"/>
              <a:t>Art. 11: salario mínimo proporcional: los trabajadores por hora deben recibir salario mínimo proporcional, con pago de prestaciones sociales incluso si trabajan menos de 48 horas. Auxiliares y técnicos contratados por horas tienen derecho a cesantías, intereses, prima y vacaciones. </a:t>
            </a:r>
          </a:p>
          <a:p>
            <a:pPr marL="342900" indent="-342900" algn="just">
              <a:buClr>
                <a:srgbClr val="003399"/>
              </a:buClr>
              <a:buSzPct val="115000"/>
              <a:buFont typeface="Wingdings" panose="05000000000000000000" pitchFamily="2" charset="2"/>
              <a:buChar char="q"/>
            </a:pPr>
            <a:endParaRPr lang="es-ES" sz="2000" dirty="0"/>
          </a:p>
          <a:p>
            <a:pPr marL="342900" indent="-342900" algn="just">
              <a:buClr>
                <a:srgbClr val="003399"/>
              </a:buClr>
              <a:buSzPct val="115000"/>
              <a:buFont typeface="Wingdings" panose="05000000000000000000" pitchFamily="2" charset="2"/>
              <a:buChar char="q"/>
            </a:pPr>
            <a:r>
              <a:rPr lang="es-ES" sz="2000" dirty="0"/>
              <a:t>Art. 13: licencia por trauma psicológico: derecho a hasta 15 días hábiles de licencia remunerada por trauma psicológico relacionado con eventos laborales (muerte de paciente, violencia, desastres). Enfermeros y médicos en zonas de alta complejidad pueden acceder a esta licencia sin estigmatización. </a:t>
            </a:r>
          </a:p>
          <a:p>
            <a:pPr marL="342900" indent="-342900" algn="just">
              <a:buClr>
                <a:srgbClr val="003399"/>
              </a:buClr>
              <a:buSzPct val="115000"/>
              <a:buFont typeface="Wingdings" panose="05000000000000000000" pitchFamily="2" charset="2"/>
              <a:buChar char="q"/>
            </a:pPr>
            <a:endParaRPr lang="es-ES" sz="2000" dirty="0"/>
          </a:p>
          <a:p>
            <a:pPr marL="342900" indent="-342900" algn="just">
              <a:buClr>
                <a:srgbClr val="003399"/>
              </a:buClr>
              <a:buSzPct val="115000"/>
              <a:buFont typeface="Wingdings" panose="05000000000000000000" pitchFamily="2" charset="2"/>
              <a:buChar char="q"/>
            </a:pPr>
            <a:r>
              <a:rPr lang="es-ES" sz="2000" dirty="0"/>
              <a:t>Art. 15: comité interno de vigilancia laboral (CIVL). Cada institución de salud debe crear un comité mixto (trabajadores + gerencia) para monitorear cumplimiento de la ley. Gerentes deberán designar representantes. El comité puede recomendar acciones correctivas. </a:t>
            </a:r>
            <a:endParaRPr lang="es-CO" sz="2000" dirty="0"/>
          </a:p>
        </p:txBody>
      </p:sp>
    </p:spTree>
    <p:extLst>
      <p:ext uri="{BB962C8B-B14F-4D97-AF65-F5344CB8AC3E}">
        <p14:creationId xmlns:p14="http://schemas.microsoft.com/office/powerpoint/2010/main" val="1676573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82000">
              <a:schemeClr val="bg1"/>
            </a:gs>
            <a:gs pos="94907">
              <a:srgbClr val="99CC00">
                <a:shade val="67500"/>
                <a:satMod val="115000"/>
              </a:srgbClr>
            </a:gs>
            <a:gs pos="88000">
              <a:srgbClr val="99CC00">
                <a:shade val="67500"/>
                <a:satMod val="115000"/>
              </a:srgbClr>
            </a:gs>
          </a:gsLst>
          <a:path path="circle">
            <a:fillToRect l="100000" b="100000"/>
          </a:path>
        </a:gradFill>
        <a:effectLst/>
      </p:bgPr>
    </p:bg>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9517625" y="5788189"/>
            <a:ext cx="2065852" cy="744397"/>
          </a:xfrm>
          <a:prstGeom prst="rect">
            <a:avLst/>
          </a:prstGeom>
        </p:spPr>
      </p:pic>
      <p:sp>
        <p:nvSpPr>
          <p:cNvPr id="11" name="Elipse 10">
            <a:extLst>
              <a:ext uri="{FF2B5EF4-FFF2-40B4-BE49-F238E27FC236}">
                <a16:creationId xmlns:a16="http://schemas.microsoft.com/office/drawing/2014/main" id="{4331669E-0B0C-0AC4-2F79-68489935961B}"/>
              </a:ext>
            </a:extLst>
          </p:cNvPr>
          <p:cNvSpPr/>
          <p:nvPr/>
        </p:nvSpPr>
        <p:spPr>
          <a:xfrm>
            <a:off x="156239" y="163024"/>
            <a:ext cx="2767412" cy="1066892"/>
          </a:xfrm>
          <a:prstGeom prst="ellipse">
            <a:avLst/>
          </a:prstGeom>
          <a:gradFill>
            <a:gsLst>
              <a:gs pos="82000">
                <a:schemeClr val="bg1"/>
              </a:gs>
              <a:gs pos="94907">
                <a:srgbClr val="99CC00">
                  <a:shade val="67500"/>
                  <a:satMod val="115000"/>
                </a:srgbClr>
              </a:gs>
              <a:gs pos="36000">
                <a:srgbClr val="99CC00">
                  <a:shade val="67500"/>
                  <a:satMod val="115000"/>
                </a:srgbClr>
              </a:gs>
            </a:gsLst>
            <a:path path="circle">
              <a:fillToRect l="100000" b="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TEMARIO</a:t>
            </a:r>
          </a:p>
        </p:txBody>
      </p:sp>
      <p:sp>
        <p:nvSpPr>
          <p:cNvPr id="3" name="CuadroTexto 2">
            <a:extLst>
              <a:ext uri="{FF2B5EF4-FFF2-40B4-BE49-F238E27FC236}">
                <a16:creationId xmlns:a16="http://schemas.microsoft.com/office/drawing/2014/main" id="{91197E2F-6D2B-8F32-01B1-32CFEF53FA5C}"/>
              </a:ext>
            </a:extLst>
          </p:cNvPr>
          <p:cNvSpPr txBox="1"/>
          <p:nvPr/>
        </p:nvSpPr>
        <p:spPr>
          <a:xfrm>
            <a:off x="3244645" y="405270"/>
            <a:ext cx="7708490" cy="461665"/>
          </a:xfrm>
          <a:prstGeom prst="rect">
            <a:avLst/>
          </a:prstGeom>
          <a:noFill/>
        </p:spPr>
        <p:txBody>
          <a:bodyPr wrap="square">
            <a:spAutoFit/>
          </a:bodyPr>
          <a:lstStyle/>
          <a:p>
            <a:r>
              <a:rPr kumimoji="0" lang="es-ES" sz="2400" b="1" i="0" u="none" strike="noStrike" kern="1200" cap="none" spc="0" normalizeH="0" baseline="0" noProof="0" dirty="0">
                <a:ln>
                  <a:noFill/>
                </a:ln>
                <a:solidFill>
                  <a:srgbClr val="003399"/>
                </a:solidFill>
                <a:effectLst>
                  <a:outerShdw blurRad="38100" dist="38100" dir="2700000" algn="tl">
                    <a:srgbClr val="000000">
                      <a:alpha val="43137"/>
                    </a:srgbClr>
                  </a:outerShdw>
                </a:effectLst>
                <a:uLnTx/>
                <a:uFillTx/>
                <a:latin typeface="Calibri" panose="020F0502020204030204"/>
              </a:rPr>
              <a:t>MODULO 8: CONSIDERACIONES GENERALES Y ACCIONES </a:t>
            </a:r>
            <a:endParaRPr lang="es-CO" sz="2400" b="1" dirty="0">
              <a:solidFill>
                <a:srgbClr val="003399"/>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AA59D0B7-DC0F-6523-9043-4D78C260D223}"/>
              </a:ext>
            </a:extLst>
          </p:cNvPr>
          <p:cNvSpPr txBox="1"/>
          <p:nvPr/>
        </p:nvSpPr>
        <p:spPr>
          <a:xfrm>
            <a:off x="1877961" y="1790354"/>
            <a:ext cx="9340645" cy="3785652"/>
          </a:xfrm>
          <a:prstGeom prst="rect">
            <a:avLst/>
          </a:prstGeom>
          <a:noFill/>
        </p:spPr>
        <p:txBody>
          <a:bodyPr wrap="square">
            <a:spAutoFit/>
          </a:bodyPr>
          <a:lstStyle/>
          <a:p>
            <a:pPr marL="342900" indent="-342900" algn="just">
              <a:buClr>
                <a:srgbClr val="003399"/>
              </a:buClr>
              <a:buSzPct val="115000"/>
              <a:buFont typeface="Wingdings" panose="05000000000000000000" pitchFamily="2" charset="2"/>
              <a:buChar char="q"/>
            </a:pPr>
            <a:r>
              <a:rPr lang="es-ES" sz="2000" dirty="0"/>
              <a:t>Art. 17: sanciones a gerentes e instituciones. Multas de hasta 10.000 SMLMV por simulación contractual, incumplimiento de jornadas o falta de afiliación a seguridad social. Directivos podrán ser investigados por la Procuraduría si ignoran denuncias. </a:t>
            </a:r>
          </a:p>
          <a:p>
            <a:pPr marL="342900" indent="-342900" algn="just">
              <a:buClr>
                <a:srgbClr val="003399"/>
              </a:buClr>
              <a:buSzPct val="115000"/>
              <a:buFont typeface="Wingdings" panose="05000000000000000000" pitchFamily="2" charset="2"/>
              <a:buChar char="q"/>
            </a:pPr>
            <a:endParaRPr lang="es-ES" sz="2000" dirty="0"/>
          </a:p>
          <a:p>
            <a:pPr marL="342900" indent="-342900" algn="just">
              <a:buClr>
                <a:srgbClr val="003399"/>
              </a:buClr>
              <a:buSzPct val="115000"/>
              <a:buFont typeface="Wingdings" panose="05000000000000000000" pitchFamily="2" charset="2"/>
              <a:buChar char="q"/>
            </a:pPr>
            <a:r>
              <a:rPr lang="es-ES" sz="2000" dirty="0"/>
              <a:t>Art. 19: telemedicina y teletrabajo regulado. Personal administrativo y de telemedicina puede trabajar remoto máximo 3 días/semana, con equipo proporcionado por la institución. Mejora calidad de vida y reduce desplazamientos en zonas rurales. </a:t>
            </a:r>
          </a:p>
          <a:p>
            <a:pPr marL="342900" indent="-342900" algn="just">
              <a:buClr>
                <a:srgbClr val="003399"/>
              </a:buClr>
              <a:buSzPct val="115000"/>
              <a:buFont typeface="Wingdings" panose="05000000000000000000" pitchFamily="2" charset="2"/>
              <a:buChar char="q"/>
            </a:pPr>
            <a:endParaRPr lang="es-ES" sz="2000" dirty="0"/>
          </a:p>
          <a:p>
            <a:pPr marL="342900" indent="-342900" algn="just">
              <a:buClr>
                <a:srgbClr val="003399"/>
              </a:buClr>
              <a:buSzPct val="115000"/>
              <a:buFont typeface="Wingdings" panose="05000000000000000000" pitchFamily="2" charset="2"/>
              <a:buChar char="q"/>
            </a:pPr>
            <a:r>
              <a:rPr lang="es-ES" sz="2000" dirty="0"/>
              <a:t>Art. 21: formación continua en derechos laborales. Las instituciones deben ofrecer al menos una jornada anual de formación en derechos laborales. Obligatorio para todos los empleados, incluidos gerentes. </a:t>
            </a:r>
            <a:endParaRPr lang="es-CO" sz="2000" dirty="0"/>
          </a:p>
        </p:txBody>
      </p:sp>
    </p:spTree>
    <p:extLst>
      <p:ext uri="{BB962C8B-B14F-4D97-AF65-F5344CB8AC3E}">
        <p14:creationId xmlns:p14="http://schemas.microsoft.com/office/powerpoint/2010/main" val="1060202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82000">
              <a:schemeClr val="bg1"/>
            </a:gs>
            <a:gs pos="94907">
              <a:srgbClr val="99CC00">
                <a:shade val="67500"/>
                <a:satMod val="115000"/>
              </a:srgbClr>
            </a:gs>
            <a:gs pos="88000">
              <a:srgbClr val="99CC00">
                <a:shade val="67500"/>
                <a:satMod val="115000"/>
              </a:srgbClr>
            </a:gs>
          </a:gsLst>
          <a:path path="circle">
            <a:fillToRect l="100000" b="100000"/>
          </a:path>
        </a:gradFill>
        <a:effectLst/>
      </p:bgPr>
    </p:bg>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9517625" y="5788189"/>
            <a:ext cx="2065852" cy="744397"/>
          </a:xfrm>
          <a:prstGeom prst="rect">
            <a:avLst/>
          </a:prstGeom>
        </p:spPr>
      </p:pic>
      <p:sp>
        <p:nvSpPr>
          <p:cNvPr id="11" name="Elipse 10">
            <a:extLst>
              <a:ext uri="{FF2B5EF4-FFF2-40B4-BE49-F238E27FC236}">
                <a16:creationId xmlns:a16="http://schemas.microsoft.com/office/drawing/2014/main" id="{4331669E-0B0C-0AC4-2F79-68489935961B}"/>
              </a:ext>
            </a:extLst>
          </p:cNvPr>
          <p:cNvSpPr/>
          <p:nvPr/>
        </p:nvSpPr>
        <p:spPr>
          <a:xfrm>
            <a:off x="156239" y="163024"/>
            <a:ext cx="2767412" cy="1066892"/>
          </a:xfrm>
          <a:prstGeom prst="ellipse">
            <a:avLst/>
          </a:prstGeom>
          <a:gradFill>
            <a:gsLst>
              <a:gs pos="82000">
                <a:schemeClr val="bg1"/>
              </a:gs>
              <a:gs pos="94907">
                <a:srgbClr val="99CC00">
                  <a:shade val="67500"/>
                  <a:satMod val="115000"/>
                </a:srgbClr>
              </a:gs>
              <a:gs pos="36000">
                <a:srgbClr val="99CC00">
                  <a:shade val="67500"/>
                  <a:satMod val="115000"/>
                </a:srgbClr>
              </a:gs>
            </a:gsLst>
            <a:path path="circle">
              <a:fillToRect l="100000" b="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TEMARIO</a:t>
            </a:r>
          </a:p>
        </p:txBody>
      </p:sp>
      <p:sp>
        <p:nvSpPr>
          <p:cNvPr id="6" name="CuadroTexto 5">
            <a:extLst>
              <a:ext uri="{FF2B5EF4-FFF2-40B4-BE49-F238E27FC236}">
                <a16:creationId xmlns:a16="http://schemas.microsoft.com/office/drawing/2014/main" id="{A34863A9-1D0A-864F-3599-27053EDE0E18}"/>
              </a:ext>
            </a:extLst>
          </p:cNvPr>
          <p:cNvSpPr txBox="1"/>
          <p:nvPr/>
        </p:nvSpPr>
        <p:spPr>
          <a:xfrm>
            <a:off x="1539945" y="1442079"/>
            <a:ext cx="9639332" cy="1323439"/>
          </a:xfrm>
          <a:prstGeom prst="rect">
            <a:avLst/>
          </a:prstGeom>
          <a:noFill/>
        </p:spPr>
        <p:txBody>
          <a:bodyPr wrap="square">
            <a:spAutoFit/>
          </a:bodyPr>
          <a:lstStyle/>
          <a:p>
            <a:pPr marL="342900" indent="-342900" algn="just">
              <a:buClr>
                <a:srgbClr val="003399"/>
              </a:buClr>
              <a:buSzPct val="115000"/>
              <a:buFont typeface="Wingdings" panose="05000000000000000000" pitchFamily="2" charset="2"/>
              <a:buChar char="q"/>
            </a:pPr>
            <a:r>
              <a:rPr lang="es-ES" sz="2000" b="1" dirty="0">
                <a:solidFill>
                  <a:srgbClr val="003399"/>
                </a:solidFill>
              </a:rPr>
              <a:t>Mapeo normativo institucional (prioritario) </a:t>
            </a:r>
          </a:p>
          <a:p>
            <a:pPr algn="just"/>
            <a:r>
              <a:rPr lang="es-ES" sz="2000" dirty="0"/>
              <a:t>Crear un “mapa de cumplimiento” que incluya: Resolución 2366/2023 y anexos, POS 2024–2025 (R2718/2024; R757/2025), Decreto 858/2025 (o su estado judicial), Resolución 1444/2025 y Ley 2466/2025. Responsable: Jurídico + Dirección Médica + Planeación </a:t>
            </a:r>
            <a:endParaRPr lang="es-CO" sz="2000" dirty="0"/>
          </a:p>
        </p:txBody>
      </p:sp>
      <p:sp>
        <p:nvSpPr>
          <p:cNvPr id="9" name="CuadroTexto 8">
            <a:extLst>
              <a:ext uri="{FF2B5EF4-FFF2-40B4-BE49-F238E27FC236}">
                <a16:creationId xmlns:a16="http://schemas.microsoft.com/office/drawing/2014/main" id="{115F5B6B-57E4-A1F9-D5CE-1294301212C9}"/>
              </a:ext>
            </a:extLst>
          </p:cNvPr>
          <p:cNvSpPr txBox="1"/>
          <p:nvPr/>
        </p:nvSpPr>
        <p:spPr>
          <a:xfrm>
            <a:off x="1539945" y="3073295"/>
            <a:ext cx="9786815" cy="3170099"/>
          </a:xfrm>
          <a:prstGeom prst="rect">
            <a:avLst/>
          </a:prstGeom>
          <a:noFill/>
        </p:spPr>
        <p:txBody>
          <a:bodyPr wrap="square">
            <a:spAutoFit/>
          </a:bodyPr>
          <a:lstStyle/>
          <a:p>
            <a:pPr marL="342900" indent="-342900" algn="just">
              <a:buClr>
                <a:srgbClr val="003399"/>
              </a:buClr>
              <a:buSzPct val="115000"/>
              <a:buFont typeface="Wingdings" panose="05000000000000000000" pitchFamily="2" charset="2"/>
              <a:buChar char="q"/>
            </a:pPr>
            <a:r>
              <a:rPr lang="es-ES" sz="2000" b="1" dirty="0">
                <a:solidFill>
                  <a:srgbClr val="003399"/>
                </a:solidFill>
              </a:rPr>
              <a:t>Actualizar protocolos clínicos y contratos. </a:t>
            </a:r>
            <a:r>
              <a:rPr lang="es-ES" sz="2000" dirty="0"/>
              <a:t>Incorporar nuevos procedimientos catalogados en la UPC; revisar contratos con servicios tercerizados. </a:t>
            </a:r>
          </a:p>
          <a:p>
            <a:pPr marL="342900" indent="-342900" algn="just">
              <a:buClr>
                <a:srgbClr val="003399"/>
              </a:buClr>
              <a:buSzPct val="115000"/>
              <a:buFont typeface="Wingdings" panose="05000000000000000000" pitchFamily="2" charset="2"/>
              <a:buChar char="q"/>
            </a:pPr>
            <a:r>
              <a:rPr lang="es-ES" sz="2000" b="1" dirty="0">
                <a:solidFill>
                  <a:srgbClr val="003399"/>
                </a:solidFill>
              </a:rPr>
              <a:t>Ajustes en nómina y en control de jornada. </a:t>
            </a:r>
            <a:r>
              <a:rPr lang="es-ES" sz="2000" dirty="0"/>
              <a:t>Implementar sistema de registro de horas extras conforme a la Ley 2466; actualizar recargos nocturnos y festivos según cronograma de vigencia. Responsable: Talento Humano + Finanzas. (Ministerio de Salud). </a:t>
            </a:r>
          </a:p>
          <a:p>
            <a:pPr marL="342900" indent="-342900" algn="just">
              <a:buClr>
                <a:srgbClr val="003399"/>
              </a:buClr>
              <a:buSzPct val="115000"/>
              <a:buFont typeface="Wingdings" panose="05000000000000000000" pitchFamily="2" charset="2"/>
              <a:buChar char="q"/>
            </a:pPr>
            <a:r>
              <a:rPr lang="es-ES" sz="2000" b="1" dirty="0">
                <a:solidFill>
                  <a:srgbClr val="003399"/>
                </a:solidFill>
              </a:rPr>
              <a:t>Formación y comunicación</a:t>
            </a:r>
            <a:r>
              <a:rPr lang="es-ES" sz="2000" dirty="0"/>
              <a:t>. Diseñar micro capacitaciones para médicos, enfermería y administrativos sobre cambios de cobertura (POS), modelo AP y derechos laborales. </a:t>
            </a:r>
          </a:p>
          <a:p>
            <a:pPr marL="342900" indent="-342900" algn="just">
              <a:buClr>
                <a:srgbClr val="003399"/>
              </a:buClr>
              <a:buSzPct val="115000"/>
              <a:buFont typeface="Wingdings" panose="05000000000000000000" pitchFamily="2" charset="2"/>
              <a:buChar char="q"/>
            </a:pPr>
            <a:r>
              <a:rPr lang="es-ES" sz="2000" b="1" dirty="0">
                <a:solidFill>
                  <a:srgbClr val="003399"/>
                </a:solidFill>
              </a:rPr>
              <a:t>Monitoreo judicial y regulatorios. </a:t>
            </a:r>
            <a:r>
              <a:rPr lang="es-ES" sz="2000" dirty="0"/>
              <a:t>Asignar seguimiento para decretos y demandas en curso (p. ej. disputas y suspensiones que afecten la implementación del Decreto 858 u otras medidas). </a:t>
            </a:r>
            <a:endParaRPr lang="es-CO" sz="2000" dirty="0"/>
          </a:p>
        </p:txBody>
      </p:sp>
      <p:sp>
        <p:nvSpPr>
          <p:cNvPr id="3" name="CuadroTexto 2">
            <a:extLst>
              <a:ext uri="{FF2B5EF4-FFF2-40B4-BE49-F238E27FC236}">
                <a16:creationId xmlns:a16="http://schemas.microsoft.com/office/drawing/2014/main" id="{19BC6553-D11E-0BC7-F223-5F4967458000}"/>
              </a:ext>
            </a:extLst>
          </p:cNvPr>
          <p:cNvSpPr txBox="1"/>
          <p:nvPr/>
        </p:nvSpPr>
        <p:spPr>
          <a:xfrm>
            <a:off x="3167183" y="511804"/>
            <a:ext cx="7481152" cy="461665"/>
          </a:xfrm>
          <a:prstGeom prst="rect">
            <a:avLst/>
          </a:prstGeom>
          <a:noFill/>
        </p:spPr>
        <p:txBody>
          <a:bodyPr wrap="square">
            <a:spAutoFit/>
          </a:bodyPr>
          <a:lstStyle/>
          <a:p>
            <a:r>
              <a:rPr kumimoji="0" lang="es-ES" sz="2400" b="1" i="0" u="none" strike="noStrike" kern="1200" cap="none" spc="0" normalizeH="0" baseline="0" noProof="0" dirty="0">
                <a:ln>
                  <a:noFill/>
                </a:ln>
                <a:solidFill>
                  <a:srgbClr val="003399"/>
                </a:solidFill>
                <a:effectLst>
                  <a:outerShdw blurRad="38100" dist="38100" dir="2700000" algn="tl">
                    <a:srgbClr val="000000">
                      <a:alpha val="43137"/>
                    </a:srgbClr>
                  </a:outerShdw>
                </a:effectLst>
                <a:uLnTx/>
                <a:uFillTx/>
                <a:latin typeface="Calibri" panose="020F0502020204030204"/>
              </a:rPr>
              <a:t>MODULO 8: CONSIDERACIONES GENERALES Y ACCIONES </a:t>
            </a:r>
            <a:endParaRPr lang="es-CO" sz="2400" b="1" dirty="0">
              <a:solidFill>
                <a:srgbClr val="0033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68670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gradFill>
          <a:gsLst>
            <a:gs pos="82000">
              <a:schemeClr val="bg1"/>
            </a:gs>
            <a:gs pos="94907">
              <a:srgbClr val="99CC00">
                <a:shade val="67500"/>
                <a:satMod val="115000"/>
              </a:srgbClr>
            </a:gs>
            <a:gs pos="88000">
              <a:srgbClr val="99CC00">
                <a:shade val="67500"/>
                <a:satMod val="115000"/>
              </a:srgbClr>
            </a:gs>
          </a:gsLst>
          <a:path path="circle">
            <a:fillToRect l="100000" b="100000"/>
          </a:path>
        </a:gradFill>
        <a:effectLst/>
      </p:bgPr>
    </p:bg>
    <p:spTree>
      <p:nvGrpSpPr>
        <p:cNvPr id="1" name=""/>
        <p:cNvGrpSpPr/>
        <p:nvPr/>
      </p:nvGrpSpPr>
      <p:grpSpPr>
        <a:xfrm>
          <a:off x="0" y="0"/>
          <a:ext cx="0" cy="0"/>
          <a:chOff x="0" y="0"/>
          <a:chExt cx="0" cy="0"/>
        </a:xfrm>
      </p:grpSpPr>
      <p:sp>
        <p:nvSpPr>
          <p:cNvPr id="10" name="Diagrama de flujo: retraso 9">
            <a:extLst>
              <a:ext uri="{FF2B5EF4-FFF2-40B4-BE49-F238E27FC236}">
                <a16:creationId xmlns:a16="http://schemas.microsoft.com/office/drawing/2014/main" id="{AAD9AD92-4360-969D-B7FB-89718A5AF103}"/>
              </a:ext>
            </a:extLst>
          </p:cNvPr>
          <p:cNvSpPr/>
          <p:nvPr/>
        </p:nvSpPr>
        <p:spPr>
          <a:xfrm rot="10800000">
            <a:off x="1161828" y="0"/>
            <a:ext cx="11030171" cy="7008338"/>
          </a:xfrm>
          <a:prstGeom prst="flowChartDelay">
            <a:avLst/>
          </a:prstGeom>
          <a:gradFill flip="none" rotWithShape="1">
            <a:gsLst>
              <a:gs pos="44000">
                <a:schemeClr val="bg1"/>
              </a:gs>
              <a:gs pos="78000">
                <a:srgbClr val="99CC00"/>
              </a:gs>
              <a:gs pos="83000">
                <a:srgbClr val="99CC00">
                  <a:shade val="30000"/>
                  <a:satMod val="115000"/>
                </a:srgbClr>
              </a:gs>
              <a:gs pos="60000">
                <a:schemeClr val="accent5">
                  <a:lumMod val="20000"/>
                  <a:lumOff val="80000"/>
                </a:scheme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99CC00"/>
              </a:solidFill>
            </a:endParaRPr>
          </a:p>
        </p:txBody>
      </p:sp>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8760916" y="142850"/>
            <a:ext cx="3298122" cy="617942"/>
          </a:xfrm>
          <a:prstGeom prst="rect">
            <a:avLst/>
          </a:prstGeom>
        </p:spPr>
      </p:pic>
      <p:pic>
        <p:nvPicPr>
          <p:cNvPr id="12" name="Imagen 11">
            <a:extLst>
              <a:ext uri="{FF2B5EF4-FFF2-40B4-BE49-F238E27FC236}">
                <a16:creationId xmlns:a16="http://schemas.microsoft.com/office/drawing/2014/main" id="{95008D0C-72BD-C82F-C4B3-2A56E2A7F0E6}"/>
              </a:ext>
            </a:extLst>
          </p:cNvPr>
          <p:cNvPicPr>
            <a:picLocks noChangeAspect="1"/>
          </p:cNvPicPr>
          <p:nvPr/>
        </p:nvPicPr>
        <p:blipFill>
          <a:blip r:embed="rId4"/>
          <a:stretch>
            <a:fillRect/>
          </a:stretch>
        </p:blipFill>
        <p:spPr>
          <a:xfrm>
            <a:off x="132962" y="451821"/>
            <a:ext cx="4546614" cy="6110344"/>
          </a:xfrm>
          <a:prstGeom prst="rect">
            <a:avLst/>
          </a:prstGeom>
        </p:spPr>
      </p:pic>
      <p:sp>
        <p:nvSpPr>
          <p:cNvPr id="3" name="CuadroTexto 2">
            <a:extLst>
              <a:ext uri="{FF2B5EF4-FFF2-40B4-BE49-F238E27FC236}">
                <a16:creationId xmlns:a16="http://schemas.microsoft.com/office/drawing/2014/main" id="{007768F6-6928-FEFC-30B7-848E87DD7E6F}"/>
              </a:ext>
            </a:extLst>
          </p:cNvPr>
          <p:cNvSpPr txBox="1"/>
          <p:nvPr/>
        </p:nvSpPr>
        <p:spPr>
          <a:xfrm>
            <a:off x="4372984" y="768280"/>
            <a:ext cx="7395882" cy="1324402"/>
          </a:xfrm>
          <a:prstGeom prst="rect">
            <a:avLst/>
          </a:prstGeom>
          <a:noFill/>
        </p:spPr>
        <p:txBody>
          <a:bodyPr wrap="square">
            <a:spAutoFit/>
          </a:bodyPr>
          <a:lstStyle/>
          <a:p>
            <a:pPr>
              <a:lnSpc>
                <a:spcPct val="107000"/>
              </a:lnSpc>
              <a:spcAft>
                <a:spcPts val="800"/>
              </a:spcAft>
            </a:pPr>
            <a:r>
              <a:rPr lang="es-CO" sz="2800" b="1" kern="1800" dirty="0">
                <a:effectLst/>
                <a:latin typeface="Times New Roman" panose="02020603050405020304" pitchFamily="18" charset="0"/>
                <a:ea typeface="Times New Roman" panose="02020603050405020304" pitchFamily="18" charset="0"/>
                <a:cs typeface="Times New Roman" panose="02020603050405020304" pitchFamily="18" charset="0"/>
              </a:rPr>
              <a:t>5. FASE 5 — Sensibilización, capacitación y socialización</a:t>
            </a:r>
            <a:r>
              <a:rPr lang="es-CO" sz="1200" kern="100" dirty="0">
                <a:latin typeface="Times New Roman" panose="02020603050405020304" pitchFamily="18" charset="0"/>
                <a:ea typeface="Calibri" panose="020F0502020204030204" pitchFamily="34" charset="0"/>
                <a:cs typeface="Times New Roman" panose="02020603050405020304" pitchFamily="18" charset="0"/>
              </a:rPr>
              <a:t> - </a:t>
            </a:r>
            <a:r>
              <a:rPr lang="es-CO" sz="1400" b="1" kern="0" dirty="0">
                <a:effectLst/>
                <a:latin typeface="Times New Roman" panose="02020603050405020304" pitchFamily="18" charset="0"/>
                <a:ea typeface="Times New Roman" panose="02020603050405020304" pitchFamily="18" charset="0"/>
                <a:cs typeface="Times New Roman" panose="02020603050405020304" pitchFamily="18" charset="0"/>
              </a:rPr>
              <a:t>(Duración: continua – durante toda la transición)</a:t>
            </a:r>
            <a:endParaRPr lang="es-C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CO" sz="1400" b="1" kern="0" dirty="0">
                <a:effectLst/>
                <a:latin typeface="Times New Roman" panose="02020603050405020304" pitchFamily="18" charset="0"/>
                <a:ea typeface="Times New Roman" panose="02020603050405020304" pitchFamily="18" charset="0"/>
                <a:cs typeface="Times New Roman" panose="02020603050405020304" pitchFamily="18" charset="0"/>
              </a:rPr>
              <a:t>Objetivo</a:t>
            </a:r>
            <a:r>
              <a:rPr lang="es-CO" sz="1200" b="1" kern="100" dirty="0">
                <a:latin typeface="Times New Roman" panose="02020603050405020304" pitchFamily="18" charset="0"/>
                <a:ea typeface="Calibri" panose="020F0502020204030204" pitchFamily="34" charset="0"/>
                <a:cs typeface="Times New Roman" panose="02020603050405020304" pitchFamily="18" charset="0"/>
              </a:rPr>
              <a:t>: </a:t>
            </a:r>
            <a:r>
              <a:rPr lang="es-CO" sz="1400" b="1" kern="0" dirty="0">
                <a:latin typeface="Times New Roman" panose="02020603050405020304" pitchFamily="18" charset="0"/>
                <a:ea typeface="Calibri" panose="020F0502020204030204" pitchFamily="34" charset="0"/>
                <a:cs typeface="Times New Roman" panose="02020603050405020304" pitchFamily="18" charset="0"/>
              </a:rPr>
              <a:t>g</a:t>
            </a:r>
            <a:r>
              <a:rPr lang="es-CO" sz="1400" kern="0" dirty="0">
                <a:effectLst/>
                <a:latin typeface="Times New Roman" panose="02020603050405020304" pitchFamily="18" charset="0"/>
                <a:ea typeface="Times New Roman" panose="02020603050405020304" pitchFamily="18" charset="0"/>
                <a:cs typeface="Times New Roman" panose="02020603050405020304" pitchFamily="18" charset="0"/>
              </a:rPr>
              <a:t>arantizar que todas las áreas entiendan y apliquen correctamente la reforma.</a:t>
            </a:r>
            <a:endParaRPr lang="es-CO" sz="11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0F459F05-64F2-5E8C-1EC3-567A91FE1C8E}"/>
              </a:ext>
            </a:extLst>
          </p:cNvPr>
          <p:cNvSpPr txBox="1"/>
          <p:nvPr/>
        </p:nvSpPr>
        <p:spPr>
          <a:xfrm>
            <a:off x="5021132" y="2231036"/>
            <a:ext cx="6747734" cy="4358309"/>
          </a:xfrm>
          <a:prstGeom prst="rect">
            <a:avLst/>
          </a:prstGeom>
          <a:noFill/>
        </p:spPr>
        <p:txBody>
          <a:bodyPr wrap="square">
            <a:spAutoFit/>
          </a:bodyPr>
          <a:lstStyle/>
          <a:p>
            <a:pPr>
              <a:lnSpc>
                <a:spcPct val="107000"/>
              </a:lnSpc>
              <a:spcAft>
                <a:spcPts val="800"/>
              </a:spcAf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Actividades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Capacitación general a trabajadores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Derechos y deberes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Cambios en jornada</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Recargos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Estabilidad</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s-CO" b="1" kern="0" dirty="0">
                <a:effectLst/>
                <a:latin typeface="Times New Roman" panose="02020603050405020304" pitchFamily="18" charset="0"/>
                <a:ea typeface="Times New Roman" panose="02020603050405020304" pitchFamily="18" charset="0"/>
                <a:cs typeface="Times New Roman" panose="02020603050405020304" pitchFamily="18" charset="0"/>
              </a:rPr>
              <a:t>Capacitación gerencial</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Riesgos jurídicos</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Toma de decisiones de personal</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Validación de tercerización</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CO" kern="0" dirty="0">
                <a:effectLst/>
                <a:latin typeface="Times New Roman" panose="02020603050405020304" pitchFamily="18" charset="0"/>
                <a:ea typeface="Times New Roman" panose="02020603050405020304" pitchFamily="18" charset="0"/>
                <a:cs typeface="Times New Roman" panose="02020603050405020304" pitchFamily="18" charset="0"/>
              </a:rPr>
              <a:t>Auditoría laboral interna</a:t>
            </a:r>
            <a:endParaRPr lang="es-CO" sz="1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1556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CFEDEA9-1D08-9586-46FF-CBDB2AB6DBC8}"/>
              </a:ext>
            </a:extLst>
          </p:cNvPr>
          <p:cNvSpPr/>
          <p:nvPr/>
        </p:nvSpPr>
        <p:spPr>
          <a:xfrm>
            <a:off x="1525225" y="449823"/>
            <a:ext cx="9298898" cy="5785825"/>
          </a:xfrm>
          <a:prstGeom prst="rect">
            <a:avLst/>
          </a:prstGeom>
          <a:solidFill>
            <a:srgbClr val="264884"/>
          </a:solidFill>
          <a:ln>
            <a:solidFill>
              <a:srgbClr val="2648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612578BE-6977-572F-9EF6-BDA4D958BDD5}"/>
              </a:ext>
            </a:extLst>
          </p:cNvPr>
          <p:cNvSpPr txBox="1"/>
          <p:nvPr/>
        </p:nvSpPr>
        <p:spPr>
          <a:xfrm>
            <a:off x="1971025" y="740828"/>
            <a:ext cx="8407297" cy="5376344"/>
          </a:xfrm>
          <a:prstGeom prst="rect">
            <a:avLst/>
          </a:prstGeom>
          <a:noFill/>
        </p:spPr>
        <p:txBody>
          <a:bodyPr wrap="square" lIns="91440" tIns="45720" rIns="91440" bIns="45720" anchor="t">
            <a:spAutoFit/>
          </a:bodyPr>
          <a:lstStyle/>
          <a:p>
            <a:pPr algn="just"/>
            <a:r>
              <a:rPr lang="es-ES" sz="2400" b="1" dirty="0">
                <a:solidFill>
                  <a:schemeClr val="bg1"/>
                </a:solidFill>
                <a:ea typeface="+mn-lt"/>
                <a:cs typeface="+mn-lt"/>
              </a:rPr>
              <a:t>María</a:t>
            </a:r>
            <a:r>
              <a:rPr lang="es-ES" sz="2800" b="1" dirty="0">
                <a:solidFill>
                  <a:schemeClr val="bg1"/>
                </a:solidFill>
                <a:ea typeface="+mn-lt"/>
                <a:cs typeface="+mn-lt"/>
              </a:rPr>
              <a:t> Elena Correa Salazar</a:t>
            </a:r>
            <a:endParaRPr lang="es-ES" dirty="0">
              <a:solidFill>
                <a:schemeClr val="bg1"/>
              </a:solidFill>
            </a:endParaRPr>
          </a:p>
          <a:p>
            <a:pPr algn="just"/>
            <a:endParaRPr lang="es-ES" sz="2800" b="1" dirty="0">
              <a:solidFill>
                <a:schemeClr val="bg1"/>
              </a:solidFill>
              <a:ea typeface="+mn-lt"/>
              <a:cs typeface="+mn-lt"/>
            </a:endParaRPr>
          </a:p>
          <a:p>
            <a:pPr algn="just"/>
            <a:r>
              <a:rPr lang="es-ES" sz="2400" dirty="0">
                <a:solidFill>
                  <a:schemeClr val="bg1"/>
                </a:solidFill>
                <a:ea typeface="+mn-lt"/>
                <a:cs typeface="+mn-lt"/>
              </a:rPr>
              <a:t>Quien cuenta con más de </a:t>
            </a:r>
            <a:r>
              <a:rPr lang="es-ES" sz="2400" b="1" dirty="0">
                <a:solidFill>
                  <a:schemeClr val="bg1"/>
                </a:solidFill>
                <a:ea typeface="+mn-lt"/>
                <a:cs typeface="+mn-lt"/>
              </a:rPr>
              <a:t>25 años de trayectoria</a:t>
            </a:r>
            <a:r>
              <a:rPr lang="es-ES" sz="2400" dirty="0">
                <a:solidFill>
                  <a:schemeClr val="bg1"/>
                </a:solidFill>
                <a:ea typeface="+mn-lt"/>
                <a:cs typeface="+mn-lt"/>
              </a:rPr>
              <a:t> en el sector jurídico, financiero, pensional y de formación empresarial. Se ha desempeñado como </a:t>
            </a:r>
            <a:r>
              <a:rPr lang="es-ES" sz="2400" b="1" dirty="0">
                <a:solidFill>
                  <a:schemeClr val="bg1"/>
                </a:solidFill>
                <a:ea typeface="+mn-lt"/>
                <a:cs typeface="+mn-lt"/>
              </a:rPr>
              <a:t>abogada contractual, consultora jurídica, docente empresarial y directiva regional</a:t>
            </a:r>
            <a:r>
              <a:rPr lang="es-ES" sz="2400" dirty="0">
                <a:solidFill>
                  <a:schemeClr val="bg1"/>
                </a:solidFill>
                <a:ea typeface="+mn-lt"/>
                <a:cs typeface="+mn-lt"/>
              </a:rPr>
              <a:t> en organizaciones privadas, públicas y del sector asegurador.</a:t>
            </a:r>
          </a:p>
          <a:p>
            <a:pPr algn="just"/>
            <a:r>
              <a:rPr lang="es-ES" sz="2400" dirty="0">
                <a:solidFill>
                  <a:schemeClr val="bg1"/>
                </a:solidFill>
                <a:ea typeface="+mn-lt"/>
                <a:cs typeface="+mn-lt"/>
              </a:rPr>
              <a:t>Actualmente trabaja como </a:t>
            </a:r>
            <a:r>
              <a:rPr lang="es-ES" sz="2400" b="1" dirty="0">
                <a:solidFill>
                  <a:schemeClr val="bg1"/>
                </a:solidFill>
                <a:ea typeface="+mn-lt"/>
                <a:cs typeface="+mn-lt"/>
              </a:rPr>
              <a:t>Abogada Contractual en D&amp;L Ingeniería y Derecho</a:t>
            </a:r>
            <a:r>
              <a:rPr lang="es-ES" sz="2400" dirty="0">
                <a:solidFill>
                  <a:schemeClr val="bg1"/>
                </a:solidFill>
                <a:ea typeface="+mn-lt"/>
                <a:cs typeface="+mn-lt"/>
              </a:rPr>
              <a:t>, donde desde 2015 brinda asesoría integral en asuntos de tránsito, transporte, procesos contravencionales, accidentes de tránsito y apoyo jurídico a diversas empresas y aseguradoras como HDI Seguros y SBS Seguros</a:t>
            </a:r>
            <a:endParaRPr lang="es-ES" sz="2400" dirty="0">
              <a:solidFill>
                <a:schemeClr val="bg1"/>
              </a:solidFill>
            </a:endParaRPr>
          </a:p>
          <a:p>
            <a:pPr>
              <a:lnSpc>
                <a:spcPct val="107000"/>
              </a:lnSpc>
              <a:spcAft>
                <a:spcPts val="800"/>
              </a:spcAft>
              <a:buNone/>
            </a:pPr>
            <a:endParaRPr lang="es-ES" sz="24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00014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5221F042-A479-5178-A4A2-06E4F69C7A1D}"/>
              </a:ext>
            </a:extLst>
          </p:cNvPr>
          <p:cNvPicPr>
            <a:picLocks noChangeAspect="1"/>
          </p:cNvPicPr>
          <p:nvPr/>
        </p:nvPicPr>
        <p:blipFill>
          <a:blip r:embed="rId2">
            <a:extLst>
              <a:ext uri="{BEBA8EAE-BF5A-486C-A8C5-ECC9F3942E4B}">
                <a14:imgProps xmlns:a14="http://schemas.microsoft.com/office/drawing/2010/main">
                  <a14:imgLayer r:embed="rId3">
                    <a14:imgEffect>
                      <a14:artisticPlasticWrap/>
                    </a14:imgEffect>
                  </a14:imgLayer>
                </a14:imgProps>
              </a:ext>
            </a:extLst>
          </a:blip>
          <a:stretch>
            <a:fillRect/>
          </a:stretch>
        </p:blipFill>
        <p:spPr>
          <a:xfrm>
            <a:off x="-1" y="0"/>
            <a:ext cx="11712387" cy="6858000"/>
          </a:xfrm>
          <a:prstGeom prst="rect">
            <a:avLst/>
          </a:prstGeom>
          <a:gradFill>
            <a:gsLst>
              <a:gs pos="84000">
                <a:srgbClr val="99CC00">
                  <a:shade val="30000"/>
                  <a:satMod val="115000"/>
                </a:srgbClr>
              </a:gs>
              <a:gs pos="54000">
                <a:srgbClr val="99CC00">
                  <a:shade val="67500"/>
                  <a:satMod val="115000"/>
                </a:srgbClr>
              </a:gs>
              <a:gs pos="76000">
                <a:schemeClr val="bg1"/>
              </a:gs>
            </a:gsLst>
            <a:path path="circle">
              <a:fillToRect l="100000" b="100000"/>
            </a:path>
          </a:gradFill>
          <a:effectLst>
            <a:softEdge rad="635000"/>
          </a:effectLst>
        </p:spPr>
      </p:pic>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4"/>
          <a:stretch>
            <a:fillRect/>
          </a:stretch>
        </p:blipFill>
        <p:spPr>
          <a:xfrm>
            <a:off x="8975046" y="5713849"/>
            <a:ext cx="2737341" cy="843694"/>
          </a:xfrm>
          <a:prstGeom prst="rect">
            <a:avLst/>
          </a:prstGeom>
        </p:spPr>
      </p:pic>
      <p:sp>
        <p:nvSpPr>
          <p:cNvPr id="5" name="CuadroTexto 4">
            <a:extLst>
              <a:ext uri="{FF2B5EF4-FFF2-40B4-BE49-F238E27FC236}">
                <a16:creationId xmlns:a16="http://schemas.microsoft.com/office/drawing/2014/main" id="{31C33BEC-EB57-E482-C22E-25644E16CCA7}"/>
              </a:ext>
            </a:extLst>
          </p:cNvPr>
          <p:cNvSpPr txBox="1"/>
          <p:nvPr/>
        </p:nvSpPr>
        <p:spPr>
          <a:xfrm>
            <a:off x="1563328" y="1688263"/>
            <a:ext cx="7865807" cy="2123658"/>
          </a:xfrm>
          <a:prstGeom prst="rect">
            <a:avLst/>
          </a:prstGeom>
          <a:noFill/>
          <a:effectLst>
            <a:glow rad="63500">
              <a:schemeClr val="accent6">
                <a:satMod val="175000"/>
                <a:alpha val="40000"/>
              </a:schemeClr>
            </a:glow>
            <a:innerShdw blurRad="63500" dist="50800" dir="18900000">
              <a:prstClr val="black">
                <a:alpha val="50000"/>
              </a:prstClr>
            </a:inn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omic Sans MS" panose="030F0702030302020204" pitchFamily="66" charset="0"/>
                <a:ea typeface="+mn-ea"/>
                <a:cs typeface="+mn-cs"/>
              </a:rPr>
              <a:t>DESARROLLO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omic Sans MS" panose="030F0702030302020204" pitchFamily="66" charset="0"/>
                <a:ea typeface="+mn-ea"/>
                <a:cs typeface="+mn-cs"/>
              </a:rPr>
              <a:t>CONTENIDOS</a:t>
            </a:r>
          </a:p>
        </p:txBody>
      </p:sp>
    </p:spTree>
    <p:extLst>
      <p:ext uri="{BB962C8B-B14F-4D97-AF65-F5344CB8AC3E}">
        <p14:creationId xmlns:p14="http://schemas.microsoft.com/office/powerpoint/2010/main" val="1365639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8445909" y="5766607"/>
            <a:ext cx="3184489" cy="784879"/>
          </a:xfrm>
          <a:prstGeom prst="rect">
            <a:avLst/>
          </a:prstGeom>
        </p:spPr>
      </p:pic>
      <p:pic>
        <p:nvPicPr>
          <p:cNvPr id="3" name="Imagen 2">
            <a:extLst>
              <a:ext uri="{FF2B5EF4-FFF2-40B4-BE49-F238E27FC236}">
                <a16:creationId xmlns:a16="http://schemas.microsoft.com/office/drawing/2014/main" id="{A655A0B2-4487-CA3A-738F-1D7274CF8701}"/>
              </a:ext>
            </a:extLst>
          </p:cNvPr>
          <p:cNvPicPr>
            <a:picLocks noChangeAspect="1"/>
          </p:cNvPicPr>
          <p:nvPr/>
        </p:nvPicPr>
        <p:blipFill>
          <a:blip r:embed="rId3"/>
          <a:stretch>
            <a:fillRect/>
          </a:stretch>
        </p:blipFill>
        <p:spPr>
          <a:xfrm>
            <a:off x="0" y="0"/>
            <a:ext cx="4919472" cy="7074427"/>
          </a:xfrm>
          <a:prstGeom prst="rect">
            <a:avLst/>
          </a:prstGeom>
        </p:spPr>
      </p:pic>
      <p:sp>
        <p:nvSpPr>
          <p:cNvPr id="10" name="CuadroTexto 9">
            <a:extLst>
              <a:ext uri="{FF2B5EF4-FFF2-40B4-BE49-F238E27FC236}">
                <a16:creationId xmlns:a16="http://schemas.microsoft.com/office/drawing/2014/main" id="{64C9DA79-875F-C891-A3F4-A745F17056C5}"/>
              </a:ext>
            </a:extLst>
          </p:cNvPr>
          <p:cNvSpPr txBox="1"/>
          <p:nvPr/>
        </p:nvSpPr>
        <p:spPr>
          <a:xfrm>
            <a:off x="737053" y="497005"/>
            <a:ext cx="3159839" cy="646331"/>
          </a:xfrm>
          <a:prstGeom prst="rect">
            <a:avLst/>
          </a:prstGeom>
          <a:noFill/>
        </p:spPr>
        <p:txBody>
          <a:bodyPr wrap="none" rtlCol="0">
            <a:spAutoFit/>
          </a:bodyPr>
          <a:lstStyle/>
          <a:p>
            <a:r>
              <a:rPr lang="es-CO" sz="3600" b="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APLICACION</a:t>
            </a:r>
          </a:p>
        </p:txBody>
      </p:sp>
      <p:pic>
        <p:nvPicPr>
          <p:cNvPr id="11" name="Imagen 10">
            <a:extLst>
              <a:ext uri="{FF2B5EF4-FFF2-40B4-BE49-F238E27FC236}">
                <a16:creationId xmlns:a16="http://schemas.microsoft.com/office/drawing/2014/main" id="{BDD839D1-198F-D77A-401E-2E3AE0BECEEB}"/>
              </a:ext>
            </a:extLst>
          </p:cNvPr>
          <p:cNvPicPr>
            <a:picLocks noChangeAspect="1"/>
          </p:cNvPicPr>
          <p:nvPr/>
        </p:nvPicPr>
        <p:blipFill>
          <a:blip r:embed="rId4"/>
          <a:stretch>
            <a:fillRect/>
          </a:stretch>
        </p:blipFill>
        <p:spPr>
          <a:xfrm>
            <a:off x="326910" y="1376038"/>
            <a:ext cx="4352921" cy="5339395"/>
          </a:xfrm>
          <a:prstGeom prst="rect">
            <a:avLst/>
          </a:prstGeom>
        </p:spPr>
      </p:pic>
      <p:sp>
        <p:nvSpPr>
          <p:cNvPr id="4" name="CuadroTexto 3">
            <a:extLst>
              <a:ext uri="{FF2B5EF4-FFF2-40B4-BE49-F238E27FC236}">
                <a16:creationId xmlns:a16="http://schemas.microsoft.com/office/drawing/2014/main" id="{E8CC4F5B-6F31-FBE5-0FE8-734F33CFF7FE}"/>
              </a:ext>
            </a:extLst>
          </p:cNvPr>
          <p:cNvSpPr txBox="1"/>
          <p:nvPr/>
        </p:nvSpPr>
        <p:spPr>
          <a:xfrm>
            <a:off x="4883133" y="741513"/>
            <a:ext cx="6823954" cy="5025094"/>
          </a:xfrm>
          <a:prstGeom prst="rect">
            <a:avLst/>
          </a:prstGeom>
          <a:noFill/>
        </p:spPr>
        <p:txBody>
          <a:bodyPr wrap="square">
            <a:spAutoFit/>
          </a:bodyPr>
          <a:lstStyle/>
          <a:p>
            <a:pPr algn="just">
              <a:lnSpc>
                <a:spcPct val="107000"/>
              </a:lnSpc>
              <a:spcAft>
                <a:spcPts val="800"/>
              </a:spcAft>
            </a:pPr>
            <a:r>
              <a:rPr lang="es-CO" sz="2000" kern="0" dirty="0">
                <a:effectLst/>
                <a:ea typeface="Times New Roman" panose="02020603050405020304" pitchFamily="18" charset="0"/>
                <a:cs typeface="Times New Roman" panose="02020603050405020304" pitchFamily="18" charset="0"/>
              </a:rPr>
              <a:t> la Ley 2466 de 2025 busca transformar el panorama laboral colombiano, promoviendo una </a:t>
            </a:r>
            <a:r>
              <a:rPr lang="es-CO" sz="2400" b="1" kern="0" dirty="0">
                <a:solidFill>
                  <a:srgbClr val="003399"/>
                </a:solidFill>
                <a:effectLst/>
                <a:ea typeface="Times New Roman" panose="02020603050405020304" pitchFamily="18" charset="0"/>
                <a:cs typeface="Times New Roman" panose="02020603050405020304" pitchFamily="18" charset="0"/>
              </a:rPr>
              <a:t>mayor estabilidad a través de la priorización del contrato indefinido</a:t>
            </a:r>
            <a:r>
              <a:rPr lang="es-CO" sz="2000" kern="0" dirty="0">
                <a:effectLst/>
                <a:ea typeface="Times New Roman" panose="02020603050405020304" pitchFamily="18" charset="0"/>
                <a:cs typeface="Times New Roman" panose="02020603050405020304" pitchFamily="18" charset="0"/>
              </a:rPr>
              <a:t>, la </a:t>
            </a:r>
            <a:r>
              <a:rPr lang="es-CO" sz="2000" b="1" kern="0" dirty="0">
                <a:effectLst/>
                <a:ea typeface="Times New Roman" panose="02020603050405020304" pitchFamily="18" charset="0"/>
                <a:cs typeface="Times New Roman" panose="02020603050405020304" pitchFamily="18" charset="0"/>
              </a:rPr>
              <a:t>restricción de modalidades de contratación flexible </a:t>
            </a:r>
            <a:r>
              <a:rPr lang="es-CO" sz="2000" kern="0" dirty="0">
                <a:effectLst/>
                <a:ea typeface="Times New Roman" panose="02020603050405020304" pitchFamily="18" charset="0"/>
                <a:cs typeface="Times New Roman" panose="02020603050405020304" pitchFamily="18" charset="0"/>
              </a:rPr>
              <a:t>y </a:t>
            </a:r>
            <a:r>
              <a:rPr lang="es-CO" sz="2000" b="1" kern="0" dirty="0">
                <a:effectLst/>
                <a:ea typeface="Times New Roman" panose="02020603050405020304" pitchFamily="18" charset="0"/>
                <a:cs typeface="Times New Roman" panose="02020603050405020304" pitchFamily="18" charset="0"/>
              </a:rPr>
              <a:t>un debido proceso disciplinario robusto</a:t>
            </a:r>
            <a:r>
              <a:rPr lang="es-CO" sz="2000" kern="0" dirty="0">
                <a:effectLst/>
                <a:ea typeface="Times New Roman" panose="02020603050405020304" pitchFamily="18" charset="0"/>
                <a:cs typeface="Times New Roman" panose="02020603050405020304" pitchFamily="18" charset="0"/>
              </a:rPr>
              <a:t>. </a:t>
            </a:r>
          </a:p>
          <a:p>
            <a:pPr algn="just">
              <a:lnSpc>
                <a:spcPct val="107000"/>
              </a:lnSpc>
              <a:spcAft>
                <a:spcPts val="800"/>
              </a:spcAft>
            </a:pPr>
            <a:r>
              <a:rPr lang="es-CO" sz="2000" kern="0" dirty="0">
                <a:effectLst/>
                <a:ea typeface="Times New Roman" panose="02020603050405020304" pitchFamily="18" charset="0"/>
                <a:cs typeface="Times New Roman" panose="02020603050405020304" pitchFamily="18" charset="0"/>
              </a:rPr>
              <a:t>En cuanto a las </a:t>
            </a:r>
            <a:r>
              <a:rPr lang="es-CO" sz="2000" b="1" kern="0" dirty="0">
                <a:effectLst/>
                <a:ea typeface="Times New Roman" panose="02020603050405020304" pitchFamily="18" charset="0"/>
                <a:cs typeface="Times New Roman" panose="02020603050405020304" pitchFamily="18" charset="0"/>
              </a:rPr>
              <a:t>condiciones de empleo</a:t>
            </a:r>
            <a:r>
              <a:rPr lang="es-CO" sz="2000" kern="0" dirty="0">
                <a:effectLst/>
                <a:ea typeface="Times New Roman" panose="02020603050405020304" pitchFamily="18" charset="0"/>
                <a:cs typeface="Times New Roman" panose="02020603050405020304" pitchFamily="18" charset="0"/>
              </a:rPr>
              <a:t>, introduce </a:t>
            </a:r>
            <a:r>
              <a:rPr lang="es-CO" sz="2000" b="1" kern="0" dirty="0">
                <a:effectLst/>
                <a:ea typeface="Times New Roman" panose="02020603050405020304" pitchFamily="18" charset="0"/>
                <a:cs typeface="Times New Roman" panose="02020603050405020304" pitchFamily="18" charset="0"/>
              </a:rPr>
              <a:t>cambios significativos en la jornada y recargos, amplía las licencias remuneradas,</a:t>
            </a:r>
            <a:r>
              <a:rPr lang="es-CO" sz="2000" kern="0" dirty="0">
                <a:effectLst/>
                <a:ea typeface="Times New Roman" panose="02020603050405020304" pitchFamily="18" charset="0"/>
                <a:cs typeface="Times New Roman" panose="02020603050405020304" pitchFamily="18" charset="0"/>
              </a:rPr>
              <a:t> establece fuertes </a:t>
            </a:r>
            <a:r>
              <a:rPr lang="es-CO" sz="2000" b="1" kern="0" dirty="0">
                <a:effectLst/>
                <a:ea typeface="Times New Roman" panose="02020603050405020304" pitchFamily="18" charset="0"/>
                <a:cs typeface="Times New Roman" panose="02020603050405020304" pitchFamily="18" charset="0"/>
              </a:rPr>
              <a:t>protecciones contra la discriminación y el acoso</a:t>
            </a:r>
            <a:r>
              <a:rPr lang="es-CO" sz="2000" kern="0" dirty="0">
                <a:effectLst/>
                <a:ea typeface="Times New Roman" panose="02020603050405020304" pitchFamily="18" charset="0"/>
                <a:cs typeface="Times New Roman" panose="02020603050405020304" pitchFamily="18" charset="0"/>
              </a:rPr>
              <a:t>, y </a:t>
            </a:r>
            <a:r>
              <a:rPr lang="es-CO" sz="2000" b="1" kern="0" dirty="0">
                <a:effectLst/>
                <a:ea typeface="Times New Roman" panose="02020603050405020304" pitchFamily="18" charset="0"/>
                <a:cs typeface="Times New Roman" panose="02020603050405020304" pitchFamily="18" charset="0"/>
              </a:rPr>
              <a:t>reconoce y protege a diversas poblaciones vulnerables</a:t>
            </a:r>
            <a:r>
              <a:rPr lang="es-CO" sz="2000" kern="0" dirty="0">
                <a:effectLst/>
                <a:ea typeface="Times New Roman" panose="02020603050405020304" pitchFamily="18" charset="0"/>
                <a:cs typeface="Times New Roman" panose="02020603050405020304" pitchFamily="18" charset="0"/>
              </a:rPr>
              <a:t>, incluyendo </a:t>
            </a:r>
            <a:r>
              <a:rPr lang="es-CO" sz="2000" b="1" kern="0" dirty="0">
                <a:effectLst/>
                <a:ea typeface="Times New Roman" panose="02020603050405020304" pitchFamily="18" charset="0"/>
                <a:cs typeface="Times New Roman" panose="02020603050405020304" pitchFamily="18" charset="0"/>
              </a:rPr>
              <a:t>trabajadores de plataformas digitales, mujeres rurales y personas con discapacidad</a:t>
            </a:r>
            <a:r>
              <a:rPr lang="es-CO" sz="2000" kern="0" dirty="0">
                <a:effectLst/>
                <a:ea typeface="Times New Roman" panose="02020603050405020304" pitchFamily="18" charset="0"/>
                <a:cs typeface="Times New Roman" panose="02020603050405020304" pitchFamily="18" charset="0"/>
              </a:rPr>
              <a:t>. </a:t>
            </a:r>
          </a:p>
          <a:p>
            <a:pPr algn="just">
              <a:lnSpc>
                <a:spcPct val="107000"/>
              </a:lnSpc>
              <a:spcAft>
                <a:spcPts val="800"/>
              </a:spcAft>
            </a:pPr>
            <a:r>
              <a:rPr lang="es-CO" sz="2000" kern="0" dirty="0">
                <a:effectLst/>
                <a:ea typeface="Times New Roman" panose="02020603050405020304" pitchFamily="18" charset="0"/>
                <a:cs typeface="Times New Roman" panose="02020603050405020304" pitchFamily="18" charset="0"/>
              </a:rPr>
              <a:t>Todo esto se enmarca en un objetivo de lograr un </a:t>
            </a:r>
            <a:r>
              <a:rPr lang="es-CO" sz="2000" b="1" kern="0" dirty="0">
                <a:effectLst/>
                <a:ea typeface="Times New Roman" panose="02020603050405020304" pitchFamily="18" charset="0"/>
                <a:cs typeface="Times New Roman" panose="02020603050405020304" pitchFamily="18" charset="0"/>
              </a:rPr>
              <a:t>trabajo decente y digno</a:t>
            </a:r>
            <a:r>
              <a:rPr lang="es-CO" sz="2000" kern="0" dirty="0">
                <a:effectLst/>
                <a:ea typeface="Times New Roman" panose="02020603050405020304" pitchFamily="18" charset="0"/>
                <a:cs typeface="Times New Roman" panose="02020603050405020304" pitchFamily="18" charset="0"/>
              </a:rPr>
              <a:t>.</a:t>
            </a:r>
            <a:endParaRPr lang="es-CO" sz="20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3777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8618483" y="5695612"/>
            <a:ext cx="2324820"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3" name="CuadroTexto 2">
            <a:extLst>
              <a:ext uri="{FF2B5EF4-FFF2-40B4-BE49-F238E27FC236}">
                <a16:creationId xmlns:a16="http://schemas.microsoft.com/office/drawing/2014/main" id="{394CE614-47E7-64D3-C57F-66BD81823DE5}"/>
              </a:ext>
            </a:extLst>
          </p:cNvPr>
          <p:cNvSpPr txBox="1"/>
          <p:nvPr/>
        </p:nvSpPr>
        <p:spPr>
          <a:xfrm>
            <a:off x="2052084" y="1573619"/>
            <a:ext cx="184731" cy="369332"/>
          </a:xfrm>
          <a:prstGeom prst="rect">
            <a:avLst/>
          </a:prstGeom>
          <a:noFill/>
        </p:spPr>
        <p:txBody>
          <a:bodyPr wrap="none" rtlCol="0">
            <a:spAutoFit/>
          </a:bodyPr>
          <a:lstStyle/>
          <a:p>
            <a:endParaRPr lang="es-CO" dirty="0"/>
          </a:p>
        </p:txBody>
      </p:sp>
      <p:sp>
        <p:nvSpPr>
          <p:cNvPr id="4" name="CuadroTexto 3">
            <a:extLst>
              <a:ext uri="{FF2B5EF4-FFF2-40B4-BE49-F238E27FC236}">
                <a16:creationId xmlns:a16="http://schemas.microsoft.com/office/drawing/2014/main" id="{5646B248-C747-6C3F-3826-816836F398B1}"/>
              </a:ext>
            </a:extLst>
          </p:cNvPr>
          <p:cNvSpPr txBox="1"/>
          <p:nvPr/>
        </p:nvSpPr>
        <p:spPr>
          <a:xfrm>
            <a:off x="805960" y="1785977"/>
            <a:ext cx="10221203" cy="2123658"/>
          </a:xfrm>
          <a:prstGeom prst="rect">
            <a:avLst/>
          </a:prstGeom>
          <a:noFill/>
        </p:spPr>
        <p:txBody>
          <a:bodyPr wrap="square" rtlCol="0">
            <a:spAutoFit/>
          </a:bodyPr>
          <a:lstStyle/>
          <a:p>
            <a:pPr algn="ctr"/>
            <a:r>
              <a:rPr lang="es-CO" sz="6600" b="1" dirty="0">
                <a:solidFill>
                  <a:srgbClr val="002060"/>
                </a:solidFill>
                <a:effectLst>
                  <a:outerShdw blurRad="38100" dist="38100" dir="2700000" algn="tl">
                    <a:srgbClr val="000000">
                      <a:alpha val="43137"/>
                    </a:srgbClr>
                  </a:outerShdw>
                </a:effectLst>
              </a:rPr>
              <a:t>MARCO REGULATORIO </a:t>
            </a:r>
          </a:p>
          <a:p>
            <a:pPr algn="ctr"/>
            <a:r>
              <a:rPr lang="es-CO" sz="6600" b="1" dirty="0">
                <a:solidFill>
                  <a:srgbClr val="002060"/>
                </a:solidFill>
                <a:effectLst>
                  <a:outerShdw blurRad="38100" dist="38100" dir="2700000" algn="tl">
                    <a:srgbClr val="000000">
                      <a:alpha val="43137"/>
                    </a:srgbClr>
                  </a:outerShdw>
                </a:effectLst>
              </a:rPr>
              <a:t>DEL TRABAJO EN COLOMBIA</a:t>
            </a:r>
          </a:p>
        </p:txBody>
      </p:sp>
    </p:spTree>
    <p:extLst>
      <p:ext uri="{BB962C8B-B14F-4D97-AF65-F5344CB8AC3E}">
        <p14:creationId xmlns:p14="http://schemas.microsoft.com/office/powerpoint/2010/main" val="3271908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8618483" y="5695612"/>
            <a:ext cx="2324820"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7" name="CuadroTexto 6">
            <a:extLst>
              <a:ext uri="{FF2B5EF4-FFF2-40B4-BE49-F238E27FC236}">
                <a16:creationId xmlns:a16="http://schemas.microsoft.com/office/drawing/2014/main" id="{EE6D11C6-2E63-561D-BCD0-8529D37A4A75}"/>
              </a:ext>
            </a:extLst>
          </p:cNvPr>
          <p:cNvSpPr txBox="1"/>
          <p:nvPr/>
        </p:nvSpPr>
        <p:spPr>
          <a:xfrm>
            <a:off x="1079118" y="152085"/>
            <a:ext cx="6985819" cy="830997"/>
          </a:xfrm>
          <a:prstGeom prst="rect">
            <a:avLst/>
          </a:prstGeom>
          <a:noFill/>
        </p:spPr>
        <p:txBody>
          <a:bodyPr wrap="square">
            <a:spAutoFit/>
          </a:bodyPr>
          <a:lstStyle/>
          <a:p>
            <a:r>
              <a:rPr lang="es-ES" sz="2400" b="1" dirty="0">
                <a:solidFill>
                  <a:srgbClr val="002060"/>
                </a:solidFill>
              </a:rPr>
              <a:t>Artículo 25 de la Constitución Política de Colombia</a:t>
            </a:r>
          </a:p>
          <a:p>
            <a:r>
              <a:rPr lang="es-ES" sz="2400" b="1" dirty="0">
                <a:solidFill>
                  <a:srgbClr val="002060"/>
                </a:solidFill>
              </a:rPr>
              <a:t>Derecho fundamental al trabajo</a:t>
            </a:r>
            <a:endParaRPr lang="es-ES" sz="2000" b="1" dirty="0">
              <a:solidFill>
                <a:srgbClr val="002060"/>
              </a:solidFill>
            </a:endParaRPr>
          </a:p>
        </p:txBody>
      </p:sp>
      <p:sp>
        <p:nvSpPr>
          <p:cNvPr id="9" name="CuadroTexto 8">
            <a:extLst>
              <a:ext uri="{FF2B5EF4-FFF2-40B4-BE49-F238E27FC236}">
                <a16:creationId xmlns:a16="http://schemas.microsoft.com/office/drawing/2014/main" id="{14426084-EC7A-F29E-6A65-B9D7ECB25541}"/>
              </a:ext>
            </a:extLst>
          </p:cNvPr>
          <p:cNvSpPr txBox="1"/>
          <p:nvPr/>
        </p:nvSpPr>
        <p:spPr>
          <a:xfrm>
            <a:off x="993621" y="983082"/>
            <a:ext cx="9949682" cy="646331"/>
          </a:xfrm>
          <a:prstGeom prst="rect">
            <a:avLst/>
          </a:prstGeom>
          <a:noFill/>
        </p:spPr>
        <p:txBody>
          <a:bodyPr wrap="square">
            <a:spAutoFit/>
          </a:bodyPr>
          <a:lstStyle/>
          <a:p>
            <a:r>
              <a:rPr lang="es-ES" b="1" dirty="0"/>
              <a:t>“El trabajo es un derecho y una obligación social y goza, en todas sus modalidades, de la especial protección del Estado. Toda persona tiene derecho a un trabajo en condiciones dignas y justas.”</a:t>
            </a:r>
            <a:endParaRPr lang="es-CO" b="1" dirty="0"/>
          </a:p>
        </p:txBody>
      </p:sp>
      <p:sp>
        <p:nvSpPr>
          <p:cNvPr id="11" name="CuadroTexto 10">
            <a:extLst>
              <a:ext uri="{FF2B5EF4-FFF2-40B4-BE49-F238E27FC236}">
                <a16:creationId xmlns:a16="http://schemas.microsoft.com/office/drawing/2014/main" id="{36F7AD92-18BB-E803-55D5-4093234891BF}"/>
              </a:ext>
            </a:extLst>
          </p:cNvPr>
          <p:cNvSpPr txBox="1"/>
          <p:nvPr/>
        </p:nvSpPr>
        <p:spPr>
          <a:xfrm>
            <a:off x="993621" y="1665794"/>
            <a:ext cx="10308559" cy="4832092"/>
          </a:xfrm>
          <a:prstGeom prst="rect">
            <a:avLst/>
          </a:prstGeom>
          <a:noFill/>
        </p:spPr>
        <p:txBody>
          <a:bodyPr wrap="square">
            <a:spAutoFit/>
          </a:bodyPr>
          <a:lstStyle/>
          <a:p>
            <a:r>
              <a:rPr lang="es-ES" sz="2400" b="1" dirty="0">
                <a:solidFill>
                  <a:srgbClr val="002060"/>
                </a:solidFill>
              </a:rPr>
              <a:t>Alcance jurídico del artículo 25: </a:t>
            </a:r>
            <a:r>
              <a:rPr lang="es-ES" sz="2400" dirty="0">
                <a:solidFill>
                  <a:srgbClr val="002060"/>
                </a:solidFill>
              </a:rPr>
              <a:t>establece</a:t>
            </a:r>
          </a:p>
          <a:p>
            <a:endParaRPr lang="es-ES" sz="2400" dirty="0">
              <a:solidFill>
                <a:srgbClr val="002060"/>
              </a:solidFill>
            </a:endParaRPr>
          </a:p>
          <a:p>
            <a:r>
              <a:rPr lang="es-ES" sz="2000" b="1" dirty="0"/>
              <a:t>El trabajo es un derecho fundamental</a:t>
            </a:r>
          </a:p>
          <a:p>
            <a:pPr marL="342900" indent="-342900">
              <a:buClr>
                <a:schemeClr val="tx2"/>
              </a:buClr>
              <a:buFont typeface="Wingdings" panose="05000000000000000000" pitchFamily="2" charset="2"/>
              <a:buChar char="q"/>
            </a:pPr>
            <a:r>
              <a:rPr lang="es-ES" sz="2000" dirty="0"/>
              <a:t>Exigible ante autoridades judiciales.</a:t>
            </a:r>
          </a:p>
          <a:p>
            <a:pPr marL="342900" indent="-342900">
              <a:buClr>
                <a:schemeClr val="tx2"/>
              </a:buClr>
              <a:buFont typeface="Wingdings" panose="05000000000000000000" pitchFamily="2" charset="2"/>
              <a:buChar char="q"/>
            </a:pPr>
            <a:r>
              <a:rPr lang="es-ES" sz="2000" dirty="0"/>
              <a:t>Protegido mediante </a:t>
            </a:r>
            <a:r>
              <a:rPr lang="es-ES" sz="2000" b="1" dirty="0"/>
              <a:t>acción de tutela</a:t>
            </a:r>
            <a:r>
              <a:rPr lang="es-ES" sz="2000" dirty="0"/>
              <a:t> cuando se afectan condiciones dignas y justas.</a:t>
            </a:r>
          </a:p>
          <a:p>
            <a:pPr>
              <a:buFont typeface="Arial" panose="020B0604020202020204" pitchFamily="34" charset="0"/>
              <a:buChar char="•"/>
            </a:pPr>
            <a:endParaRPr lang="es-ES" sz="2000" dirty="0"/>
          </a:p>
          <a:p>
            <a:r>
              <a:rPr lang="es-ES" sz="2000" b="1" dirty="0"/>
              <a:t>El trabajo es también una obligación social</a:t>
            </a:r>
          </a:p>
          <a:p>
            <a:pPr marL="342900" indent="-342900">
              <a:buClr>
                <a:srgbClr val="002060"/>
              </a:buClr>
              <a:buFont typeface="Wingdings" panose="05000000000000000000" pitchFamily="2" charset="2"/>
              <a:buChar char="q"/>
            </a:pPr>
            <a:r>
              <a:rPr lang="es-ES" sz="2000" dirty="0"/>
              <a:t>Contribuye al bienestar colectivo.</a:t>
            </a:r>
          </a:p>
          <a:p>
            <a:pPr marL="342900" indent="-342900">
              <a:buClr>
                <a:srgbClr val="002060"/>
              </a:buClr>
              <a:buFont typeface="Wingdings" panose="05000000000000000000" pitchFamily="2" charset="2"/>
              <a:buChar char="q"/>
            </a:pPr>
            <a:r>
              <a:rPr lang="es-ES" sz="2000" dirty="0"/>
              <a:t>Justifica la intervención del Estado en su regulación.</a:t>
            </a:r>
          </a:p>
          <a:p>
            <a:pPr marL="342900" indent="-342900">
              <a:buClr>
                <a:srgbClr val="002060"/>
              </a:buClr>
              <a:buFont typeface="Wingdings" panose="05000000000000000000" pitchFamily="2" charset="2"/>
              <a:buChar char="q"/>
            </a:pPr>
            <a:endParaRPr lang="es-ES" sz="2000" dirty="0"/>
          </a:p>
          <a:p>
            <a:r>
              <a:rPr lang="es-ES" sz="2000" b="1" dirty="0"/>
              <a:t>Protección en todas sus modalidades </a:t>
            </a:r>
            <a:r>
              <a:rPr lang="es-ES" sz="2000" dirty="0"/>
              <a:t>Incluye:</a:t>
            </a:r>
          </a:p>
          <a:p>
            <a:pPr marL="800100" lvl="1" indent="-342900">
              <a:buClr>
                <a:srgbClr val="002060"/>
              </a:buClr>
              <a:buFont typeface="Wingdings" panose="05000000000000000000" pitchFamily="2" charset="2"/>
              <a:buChar char="q"/>
            </a:pPr>
            <a:r>
              <a:rPr lang="es-ES" sz="2000" dirty="0"/>
              <a:t>trabajo subordinado,</a:t>
            </a:r>
          </a:p>
          <a:p>
            <a:pPr marL="800100" lvl="1" indent="-342900">
              <a:buClr>
                <a:srgbClr val="002060"/>
              </a:buClr>
              <a:buFont typeface="Wingdings" panose="05000000000000000000" pitchFamily="2" charset="2"/>
              <a:buChar char="q"/>
            </a:pPr>
            <a:r>
              <a:rPr lang="es-ES" sz="2000" dirty="0"/>
              <a:t>empleo público,</a:t>
            </a:r>
          </a:p>
          <a:p>
            <a:pPr marL="800100" lvl="1" indent="-342900">
              <a:buClr>
                <a:srgbClr val="002060"/>
              </a:buClr>
              <a:buFont typeface="Wingdings" panose="05000000000000000000" pitchFamily="2" charset="2"/>
              <a:buChar char="q"/>
            </a:pPr>
            <a:r>
              <a:rPr lang="es-ES" sz="2000" dirty="0"/>
              <a:t>trabajo independiente,</a:t>
            </a:r>
          </a:p>
          <a:p>
            <a:pPr marL="800100" lvl="1" indent="-342900">
              <a:buClr>
                <a:srgbClr val="002060"/>
              </a:buClr>
              <a:buFont typeface="Wingdings" panose="05000000000000000000" pitchFamily="2" charset="2"/>
              <a:buChar char="q"/>
            </a:pPr>
            <a:r>
              <a:rPr lang="es-ES" sz="2000" dirty="0"/>
              <a:t>contratos atípicos.</a:t>
            </a:r>
          </a:p>
        </p:txBody>
      </p:sp>
    </p:spTree>
    <p:extLst>
      <p:ext uri="{BB962C8B-B14F-4D97-AF65-F5344CB8AC3E}">
        <p14:creationId xmlns:p14="http://schemas.microsoft.com/office/powerpoint/2010/main" val="2435707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8480322" y="180808"/>
            <a:ext cx="2821858"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7" name="CuadroTexto 6">
            <a:extLst>
              <a:ext uri="{FF2B5EF4-FFF2-40B4-BE49-F238E27FC236}">
                <a16:creationId xmlns:a16="http://schemas.microsoft.com/office/drawing/2014/main" id="{AF54EA9A-92B6-3EAC-BAE5-67CB6A524C16}"/>
              </a:ext>
            </a:extLst>
          </p:cNvPr>
          <p:cNvSpPr txBox="1"/>
          <p:nvPr/>
        </p:nvSpPr>
        <p:spPr>
          <a:xfrm>
            <a:off x="1030012" y="581945"/>
            <a:ext cx="9701049" cy="2893100"/>
          </a:xfrm>
          <a:prstGeom prst="rect">
            <a:avLst/>
          </a:prstGeom>
          <a:noFill/>
        </p:spPr>
        <p:txBody>
          <a:bodyPr wrap="square">
            <a:spAutoFit/>
          </a:bodyPr>
          <a:lstStyle/>
          <a:p>
            <a:r>
              <a:rPr lang="es-ES" sz="2400" b="1" dirty="0">
                <a:solidFill>
                  <a:srgbClr val="002060"/>
                </a:solidFill>
              </a:rPr>
              <a:t>Consecuencias jurídicas del desconocimiento</a:t>
            </a:r>
          </a:p>
          <a:p>
            <a:endParaRPr lang="es-ES" b="1" dirty="0"/>
          </a:p>
          <a:p>
            <a:r>
              <a:rPr lang="es-ES" sz="2000" b="1" dirty="0">
                <a:solidFill>
                  <a:srgbClr val="002060"/>
                </a:solidFill>
              </a:rPr>
              <a:t>La vulneración del principio de primacía de la realidad puede generar:</a:t>
            </a:r>
          </a:p>
          <a:p>
            <a:endParaRPr lang="es-ES" sz="2000" dirty="0"/>
          </a:p>
          <a:p>
            <a:pPr marL="342900" indent="-342900">
              <a:buClr>
                <a:srgbClr val="002060"/>
              </a:buClr>
              <a:buSzPct val="110000"/>
              <a:buFont typeface="Wingdings" panose="05000000000000000000" pitchFamily="2" charset="2"/>
              <a:buChar char="q"/>
            </a:pPr>
            <a:r>
              <a:rPr lang="es-ES" sz="2000" dirty="0"/>
              <a:t>Declaratoria judicial de contrato realidad</a:t>
            </a:r>
          </a:p>
          <a:p>
            <a:pPr marL="342900" indent="-342900">
              <a:buClr>
                <a:srgbClr val="002060"/>
              </a:buClr>
              <a:buSzPct val="110000"/>
              <a:buFont typeface="Wingdings" panose="05000000000000000000" pitchFamily="2" charset="2"/>
              <a:buChar char="q"/>
            </a:pPr>
            <a:r>
              <a:rPr lang="es-ES" sz="2000" dirty="0"/>
              <a:t>Condenas al pago de salarios y prestaciones</a:t>
            </a:r>
          </a:p>
          <a:p>
            <a:pPr marL="342900" indent="-342900">
              <a:buClr>
                <a:srgbClr val="002060"/>
              </a:buClr>
              <a:buSzPct val="110000"/>
              <a:buFont typeface="Wingdings" panose="05000000000000000000" pitchFamily="2" charset="2"/>
              <a:buChar char="q"/>
            </a:pPr>
            <a:r>
              <a:rPr lang="es-ES" sz="2000" dirty="0"/>
              <a:t>Riesgos fiscales para ESE y entidades territoriales</a:t>
            </a:r>
          </a:p>
          <a:p>
            <a:pPr marL="342900" indent="-342900">
              <a:buClr>
                <a:srgbClr val="002060"/>
              </a:buClr>
              <a:buSzPct val="110000"/>
              <a:buFont typeface="Wingdings" panose="05000000000000000000" pitchFamily="2" charset="2"/>
              <a:buChar char="q"/>
            </a:pPr>
            <a:r>
              <a:rPr lang="es-ES" sz="2000" dirty="0"/>
              <a:t>Responsabilidad disciplinaria del ordenador del gasto</a:t>
            </a:r>
          </a:p>
          <a:p>
            <a:pPr marL="342900" indent="-342900">
              <a:buClr>
                <a:srgbClr val="002060"/>
              </a:buClr>
              <a:buSzPct val="110000"/>
              <a:buFont typeface="Wingdings" panose="05000000000000000000" pitchFamily="2" charset="2"/>
              <a:buChar char="q"/>
            </a:pPr>
            <a:r>
              <a:rPr lang="es-ES" sz="2000" dirty="0"/>
              <a:t>Responsabilidad patrimonial del Estado</a:t>
            </a:r>
          </a:p>
        </p:txBody>
      </p:sp>
      <p:sp>
        <p:nvSpPr>
          <p:cNvPr id="9" name="CuadroTexto 8">
            <a:extLst>
              <a:ext uri="{FF2B5EF4-FFF2-40B4-BE49-F238E27FC236}">
                <a16:creationId xmlns:a16="http://schemas.microsoft.com/office/drawing/2014/main" id="{107287E6-B806-8876-7571-4F9114BB34E6}"/>
              </a:ext>
            </a:extLst>
          </p:cNvPr>
          <p:cNvSpPr txBox="1"/>
          <p:nvPr/>
        </p:nvSpPr>
        <p:spPr>
          <a:xfrm>
            <a:off x="1030012" y="3572103"/>
            <a:ext cx="9701048" cy="1969770"/>
          </a:xfrm>
          <a:prstGeom prst="rect">
            <a:avLst/>
          </a:prstGeom>
          <a:noFill/>
        </p:spPr>
        <p:txBody>
          <a:bodyPr wrap="square">
            <a:spAutoFit/>
          </a:bodyPr>
          <a:lstStyle/>
          <a:p>
            <a:r>
              <a:rPr lang="es-ES" sz="2400" b="1" dirty="0">
                <a:solidFill>
                  <a:srgbClr val="002060"/>
                </a:solidFill>
              </a:rPr>
              <a:t>Relación con la Reforma Laboral 2025</a:t>
            </a:r>
          </a:p>
          <a:p>
            <a:endParaRPr lang="es-ES" b="1" dirty="0"/>
          </a:p>
          <a:p>
            <a:pPr marL="342900" indent="-342900">
              <a:buClr>
                <a:srgbClr val="002060"/>
              </a:buClr>
              <a:buSzPct val="110000"/>
              <a:buFont typeface="Wingdings" panose="05000000000000000000" pitchFamily="2" charset="2"/>
              <a:buChar char="q"/>
            </a:pPr>
            <a:r>
              <a:rPr lang="es-ES" sz="2000" b="1" dirty="0"/>
              <a:t>refuerza</a:t>
            </a:r>
            <a:r>
              <a:rPr lang="es-ES" sz="2000" dirty="0"/>
              <a:t> el principio de primacía de la realidad,</a:t>
            </a:r>
          </a:p>
          <a:p>
            <a:pPr marL="342900" indent="-342900">
              <a:buClr>
                <a:srgbClr val="002060"/>
              </a:buClr>
              <a:buSzPct val="110000"/>
              <a:buFont typeface="Wingdings" panose="05000000000000000000" pitchFamily="2" charset="2"/>
              <a:buChar char="q"/>
            </a:pPr>
            <a:r>
              <a:rPr lang="es-ES" sz="2000" dirty="0"/>
              <a:t>limita el uso abusivo de figuras contractuales atípicas,</a:t>
            </a:r>
          </a:p>
          <a:p>
            <a:pPr marL="342900" indent="-342900">
              <a:buClr>
                <a:srgbClr val="002060"/>
              </a:buClr>
              <a:buSzPct val="110000"/>
              <a:buFont typeface="Wingdings" panose="05000000000000000000" pitchFamily="2" charset="2"/>
              <a:buChar char="q"/>
            </a:pPr>
            <a:r>
              <a:rPr lang="es-ES" sz="2000" dirty="0"/>
              <a:t>fortalece la protección frente a la tercerización,</a:t>
            </a:r>
          </a:p>
          <a:p>
            <a:pPr marL="342900" indent="-342900">
              <a:buClr>
                <a:srgbClr val="002060"/>
              </a:buClr>
              <a:buSzPct val="110000"/>
              <a:buFont typeface="Wingdings" panose="05000000000000000000" pitchFamily="2" charset="2"/>
              <a:buChar char="q"/>
            </a:pPr>
            <a:r>
              <a:rPr lang="es-ES" sz="2000" dirty="0"/>
              <a:t>incrementa el </a:t>
            </a:r>
            <a:r>
              <a:rPr lang="es-ES" sz="2000" b="1" dirty="0"/>
              <a:t>riesgo jurídico</a:t>
            </a:r>
            <a:r>
              <a:rPr lang="es-ES" sz="2000" dirty="0"/>
              <a:t> de mantener OPS permanentes en salud.</a:t>
            </a:r>
            <a:endParaRPr lang="es-ES" dirty="0"/>
          </a:p>
        </p:txBody>
      </p:sp>
    </p:spTree>
    <p:extLst>
      <p:ext uri="{BB962C8B-B14F-4D97-AF65-F5344CB8AC3E}">
        <p14:creationId xmlns:p14="http://schemas.microsoft.com/office/powerpoint/2010/main" val="2305633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394214" y="288776"/>
            <a:ext cx="2261758"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50B85247-2492-A1D1-166C-DAC357B1B4EA}"/>
              </a:ext>
            </a:extLst>
          </p:cNvPr>
          <p:cNvSpPr txBox="1"/>
          <p:nvPr/>
        </p:nvSpPr>
        <p:spPr>
          <a:xfrm>
            <a:off x="1072055" y="342761"/>
            <a:ext cx="10047890" cy="3631763"/>
          </a:xfrm>
          <a:prstGeom prst="rect">
            <a:avLst/>
          </a:prstGeom>
          <a:noFill/>
        </p:spPr>
        <p:txBody>
          <a:bodyPr wrap="square">
            <a:spAutoFit/>
          </a:bodyPr>
          <a:lstStyle/>
          <a:p>
            <a:r>
              <a:rPr lang="es-ES" sz="2400" b="1" dirty="0">
                <a:solidFill>
                  <a:srgbClr val="002060"/>
                </a:solidFill>
              </a:rPr>
              <a:t>Conexión con el contrato realidad</a:t>
            </a:r>
          </a:p>
          <a:p>
            <a:endParaRPr lang="es-ES" sz="2000" b="1" dirty="0">
              <a:solidFill>
                <a:srgbClr val="002060"/>
              </a:solidFill>
            </a:endParaRPr>
          </a:p>
          <a:p>
            <a:r>
              <a:rPr lang="es-ES" sz="2400" dirty="0"/>
              <a:t>Cuando el Estado:</a:t>
            </a:r>
          </a:p>
          <a:p>
            <a:pPr marL="342900" indent="-342900">
              <a:buClr>
                <a:srgbClr val="0070C0"/>
              </a:buClr>
              <a:buFont typeface="Wingdings" panose="05000000000000000000" pitchFamily="2" charset="2"/>
              <a:buChar char="q"/>
            </a:pPr>
            <a:endParaRPr lang="es-ES" sz="2400" dirty="0"/>
          </a:p>
          <a:p>
            <a:pPr marL="342900" indent="-342900">
              <a:buClr>
                <a:srgbClr val="0070C0"/>
              </a:buClr>
              <a:buFont typeface="Wingdings" panose="05000000000000000000" pitchFamily="2" charset="2"/>
              <a:buChar char="q"/>
            </a:pPr>
            <a:r>
              <a:rPr lang="es-ES" sz="2400" dirty="0"/>
              <a:t>utiliza OPS para funciones permanentes,</a:t>
            </a:r>
          </a:p>
          <a:p>
            <a:pPr marL="342900" indent="-342900">
              <a:buClr>
                <a:srgbClr val="0070C0"/>
              </a:buClr>
              <a:buFont typeface="Wingdings" panose="05000000000000000000" pitchFamily="2" charset="2"/>
              <a:buChar char="q"/>
            </a:pPr>
            <a:r>
              <a:rPr lang="es-ES" sz="2400" dirty="0"/>
              <a:t>impone horarios y turnos,</a:t>
            </a:r>
          </a:p>
          <a:p>
            <a:pPr marL="342900" indent="-342900">
              <a:buClr>
                <a:srgbClr val="0070C0"/>
              </a:buClr>
              <a:buFont typeface="Wingdings" panose="05000000000000000000" pitchFamily="2" charset="2"/>
              <a:buChar char="q"/>
            </a:pPr>
            <a:r>
              <a:rPr lang="es-ES" sz="2400" dirty="0"/>
              <a:t>controla la prestación del servicio.</a:t>
            </a:r>
          </a:p>
          <a:p>
            <a:pPr>
              <a:buFont typeface="Arial" panose="020B0604020202020204" pitchFamily="34" charset="0"/>
              <a:buChar char="•"/>
            </a:pPr>
            <a:endParaRPr lang="es-ES" dirty="0"/>
          </a:p>
          <a:p>
            <a:r>
              <a:rPr lang="es-ES" sz="2400" b="1" dirty="0">
                <a:solidFill>
                  <a:srgbClr val="002060"/>
                </a:solidFill>
              </a:rPr>
              <a:t>se vulnera el artículo 25 CN al negar condiciones dignas y justas, lo que activa la aplicación del artículo 53 (primacía de la realidad).</a:t>
            </a:r>
          </a:p>
        </p:txBody>
      </p:sp>
      <p:sp>
        <p:nvSpPr>
          <p:cNvPr id="9" name="CuadroTexto 8">
            <a:extLst>
              <a:ext uri="{FF2B5EF4-FFF2-40B4-BE49-F238E27FC236}">
                <a16:creationId xmlns:a16="http://schemas.microsoft.com/office/drawing/2014/main" id="{A7962CF6-4C88-AC78-2641-B97C4973DAAD}"/>
              </a:ext>
            </a:extLst>
          </p:cNvPr>
          <p:cNvSpPr txBox="1"/>
          <p:nvPr/>
        </p:nvSpPr>
        <p:spPr>
          <a:xfrm>
            <a:off x="1072054" y="4109995"/>
            <a:ext cx="9785131" cy="1938992"/>
          </a:xfrm>
          <a:prstGeom prst="rect">
            <a:avLst/>
          </a:prstGeom>
          <a:noFill/>
        </p:spPr>
        <p:txBody>
          <a:bodyPr wrap="square">
            <a:spAutoFit/>
          </a:bodyPr>
          <a:lstStyle/>
          <a:p>
            <a:pPr algn="just"/>
            <a:r>
              <a:rPr lang="es-ES" sz="2400" b="1" dirty="0">
                <a:solidFill>
                  <a:srgbClr val="002060"/>
                </a:solidFill>
              </a:rPr>
              <a:t>Artículo 25 de la Constitución consagra el trabajo como derecho fundamental protegido en todas sus modalidades, imponiendo al Estado el deber de garantizar condiciones dignas y justas, lo que impide la utilización de figuras contractuales para precarizar el empleo, especialmente en el sector salud público.</a:t>
            </a:r>
            <a:endParaRPr lang="es-CO" sz="2400" b="1" dirty="0">
              <a:solidFill>
                <a:srgbClr val="002060"/>
              </a:solidFill>
            </a:endParaRPr>
          </a:p>
        </p:txBody>
      </p:sp>
    </p:spTree>
    <p:extLst>
      <p:ext uri="{BB962C8B-B14F-4D97-AF65-F5344CB8AC3E}">
        <p14:creationId xmlns:p14="http://schemas.microsoft.com/office/powerpoint/2010/main" val="1243518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8681545" y="5672547"/>
            <a:ext cx="2261758"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8" name="CuadroTexto 7">
            <a:extLst>
              <a:ext uri="{FF2B5EF4-FFF2-40B4-BE49-F238E27FC236}">
                <a16:creationId xmlns:a16="http://schemas.microsoft.com/office/drawing/2014/main" id="{D54A78DA-4C84-6750-D724-345E857B93CB}"/>
              </a:ext>
            </a:extLst>
          </p:cNvPr>
          <p:cNvSpPr txBox="1"/>
          <p:nvPr/>
        </p:nvSpPr>
        <p:spPr>
          <a:xfrm>
            <a:off x="980937" y="383179"/>
            <a:ext cx="10230125" cy="5632311"/>
          </a:xfrm>
          <a:prstGeom prst="rect">
            <a:avLst/>
          </a:prstGeom>
          <a:noFill/>
        </p:spPr>
        <p:txBody>
          <a:bodyPr wrap="square">
            <a:spAutoFit/>
          </a:bodyPr>
          <a:lstStyle/>
          <a:p>
            <a:r>
              <a:rPr lang="es-ES" sz="2400" b="1" dirty="0">
                <a:solidFill>
                  <a:srgbClr val="002060"/>
                </a:solidFill>
              </a:rPr>
              <a:t>Impacto específico en el sector salud público</a:t>
            </a:r>
          </a:p>
          <a:p>
            <a:endParaRPr lang="es-ES" sz="2400" b="1" dirty="0">
              <a:solidFill>
                <a:srgbClr val="002060"/>
              </a:solidFill>
            </a:endParaRPr>
          </a:p>
          <a:p>
            <a:r>
              <a:rPr lang="es-ES" sz="2400" dirty="0"/>
              <a:t>En salud, el artículo 25 CN implica:</a:t>
            </a:r>
          </a:p>
          <a:p>
            <a:pPr marL="342900" indent="-342900">
              <a:buClr>
                <a:schemeClr val="accent5">
                  <a:lumMod val="50000"/>
                </a:schemeClr>
              </a:buClr>
              <a:buFont typeface="Wingdings" panose="05000000000000000000" pitchFamily="2" charset="2"/>
              <a:buChar char="q"/>
            </a:pPr>
            <a:endParaRPr lang="es-ES" sz="2400" dirty="0"/>
          </a:p>
          <a:p>
            <a:pPr marL="342900" indent="-342900">
              <a:buClr>
                <a:schemeClr val="accent5">
                  <a:lumMod val="50000"/>
                </a:schemeClr>
              </a:buClr>
              <a:buFont typeface="Wingdings" panose="05000000000000000000" pitchFamily="2" charset="2"/>
              <a:buChar char="q"/>
            </a:pPr>
            <a:r>
              <a:rPr lang="es-ES" sz="2400" dirty="0"/>
              <a:t>Prohibición de </a:t>
            </a:r>
            <a:r>
              <a:rPr lang="es-ES" sz="2400" b="1" dirty="0"/>
              <a:t>condiciones laborales indignas</a:t>
            </a:r>
            <a:r>
              <a:rPr lang="es-ES" sz="2400" dirty="0"/>
              <a:t> para el talento humano.</a:t>
            </a:r>
          </a:p>
          <a:p>
            <a:pPr marL="342900" indent="-342900">
              <a:buClr>
                <a:schemeClr val="accent5">
                  <a:lumMod val="50000"/>
                </a:schemeClr>
              </a:buClr>
              <a:buFont typeface="Wingdings" panose="05000000000000000000" pitchFamily="2" charset="2"/>
              <a:buChar char="q"/>
            </a:pPr>
            <a:r>
              <a:rPr lang="es-ES" sz="2400" dirty="0"/>
              <a:t>Rechazo de jornadas excesivas sin descanso.</a:t>
            </a:r>
          </a:p>
          <a:p>
            <a:pPr marL="342900" indent="-342900">
              <a:buClr>
                <a:schemeClr val="accent5">
                  <a:lumMod val="50000"/>
                </a:schemeClr>
              </a:buClr>
              <a:buFont typeface="Wingdings" panose="05000000000000000000" pitchFamily="2" charset="2"/>
              <a:buChar char="q"/>
            </a:pPr>
            <a:r>
              <a:rPr lang="es-ES" sz="2400" dirty="0"/>
              <a:t>Protección frente a contratación precaria en servicios esenciales.</a:t>
            </a:r>
          </a:p>
          <a:p>
            <a:pPr marL="342900" indent="-342900">
              <a:buClr>
                <a:schemeClr val="accent5">
                  <a:lumMod val="50000"/>
                </a:schemeClr>
              </a:buClr>
              <a:buFont typeface="Wingdings" panose="05000000000000000000" pitchFamily="2" charset="2"/>
              <a:buChar char="q"/>
            </a:pPr>
            <a:r>
              <a:rPr lang="es-ES" sz="2400" dirty="0"/>
              <a:t>Articulación con el derecho fundamental a la salud.</a:t>
            </a:r>
          </a:p>
          <a:p>
            <a:pPr>
              <a:buFont typeface="Arial" panose="020B0604020202020204" pitchFamily="34" charset="0"/>
              <a:buChar char="•"/>
            </a:pPr>
            <a:endParaRPr lang="es-ES" sz="2400" dirty="0"/>
          </a:p>
          <a:p>
            <a:r>
              <a:rPr lang="es-ES" sz="2400" b="1" dirty="0">
                <a:solidFill>
                  <a:srgbClr val="002060"/>
                </a:solidFill>
              </a:rPr>
              <a:t>Especial relevancia para:</a:t>
            </a:r>
          </a:p>
          <a:p>
            <a:pPr marL="342900" indent="-342900">
              <a:buClr>
                <a:srgbClr val="0070C0"/>
              </a:buClr>
              <a:buFont typeface="Wingdings" panose="05000000000000000000" pitchFamily="2" charset="2"/>
              <a:buChar char="q"/>
            </a:pPr>
            <a:r>
              <a:rPr lang="es-ES" sz="2400" dirty="0"/>
              <a:t>médicos,</a:t>
            </a:r>
          </a:p>
          <a:p>
            <a:pPr marL="342900" indent="-342900">
              <a:buClr>
                <a:srgbClr val="0070C0"/>
              </a:buClr>
              <a:buFont typeface="Wingdings" panose="05000000000000000000" pitchFamily="2" charset="2"/>
              <a:buChar char="q"/>
            </a:pPr>
            <a:r>
              <a:rPr lang="es-ES" sz="2400" dirty="0"/>
              <a:t>enfermería,</a:t>
            </a:r>
          </a:p>
          <a:p>
            <a:pPr marL="342900" indent="-342900">
              <a:buClr>
                <a:srgbClr val="0070C0"/>
              </a:buClr>
              <a:buFont typeface="Wingdings" panose="05000000000000000000" pitchFamily="2" charset="2"/>
              <a:buChar char="q"/>
            </a:pPr>
            <a:r>
              <a:rPr lang="es-ES" sz="2400" dirty="0"/>
              <a:t>auxiliares,</a:t>
            </a:r>
          </a:p>
          <a:p>
            <a:pPr marL="342900" indent="-342900">
              <a:buClr>
                <a:srgbClr val="0070C0"/>
              </a:buClr>
              <a:buFont typeface="Wingdings" panose="05000000000000000000" pitchFamily="2" charset="2"/>
              <a:buChar char="q"/>
            </a:pPr>
            <a:r>
              <a:rPr lang="es-ES" sz="2400" dirty="0"/>
              <a:t>terapeutas,</a:t>
            </a:r>
          </a:p>
          <a:p>
            <a:pPr marL="342900" indent="-342900">
              <a:buClr>
                <a:srgbClr val="0070C0"/>
              </a:buClr>
              <a:buFont typeface="Wingdings" panose="05000000000000000000" pitchFamily="2" charset="2"/>
              <a:buChar char="q"/>
            </a:pPr>
            <a:r>
              <a:rPr lang="es-ES" sz="2400" dirty="0"/>
              <a:t>personal asistencial OPS.</a:t>
            </a:r>
            <a:endParaRPr lang="es-ES" dirty="0"/>
          </a:p>
        </p:txBody>
      </p:sp>
    </p:spTree>
    <p:extLst>
      <p:ext uri="{BB962C8B-B14F-4D97-AF65-F5344CB8AC3E}">
        <p14:creationId xmlns:p14="http://schemas.microsoft.com/office/powerpoint/2010/main" val="2139034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301655" y="5856394"/>
            <a:ext cx="1506539"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8" name="CuadroTexto 7">
            <a:extLst>
              <a:ext uri="{FF2B5EF4-FFF2-40B4-BE49-F238E27FC236}">
                <a16:creationId xmlns:a16="http://schemas.microsoft.com/office/drawing/2014/main" id="{2EF74FD8-089E-0280-7A03-CA578E171AAD}"/>
              </a:ext>
            </a:extLst>
          </p:cNvPr>
          <p:cNvSpPr txBox="1"/>
          <p:nvPr/>
        </p:nvSpPr>
        <p:spPr>
          <a:xfrm>
            <a:off x="1024929" y="410354"/>
            <a:ext cx="10294712" cy="1938992"/>
          </a:xfrm>
          <a:prstGeom prst="rect">
            <a:avLst/>
          </a:prstGeom>
          <a:noFill/>
        </p:spPr>
        <p:txBody>
          <a:bodyPr wrap="square">
            <a:spAutoFit/>
          </a:bodyPr>
          <a:lstStyle/>
          <a:p>
            <a:pPr algn="just"/>
            <a:r>
              <a:rPr lang="es-ES" sz="2400" dirty="0">
                <a:solidFill>
                  <a:srgbClr val="002060"/>
                </a:solidFill>
              </a:rPr>
              <a:t>El </a:t>
            </a:r>
            <a:r>
              <a:rPr lang="es-ES" sz="2400" b="1" dirty="0">
                <a:solidFill>
                  <a:srgbClr val="002060"/>
                </a:solidFill>
              </a:rPr>
              <a:t>artículo 23 del Código Sustantivo del Trabajo (CST)</a:t>
            </a:r>
            <a:r>
              <a:rPr lang="es-ES" sz="2400" dirty="0">
                <a:solidFill>
                  <a:srgbClr val="002060"/>
                </a:solidFill>
              </a:rPr>
              <a:t> es la </a:t>
            </a:r>
            <a:r>
              <a:rPr lang="es-ES" sz="2400" b="1" dirty="0">
                <a:solidFill>
                  <a:srgbClr val="002060"/>
                </a:solidFill>
              </a:rPr>
              <a:t>norma legal básica que define el contrato de trabajo en Colombia</a:t>
            </a:r>
            <a:r>
              <a:rPr lang="es-ES" sz="2400" dirty="0">
                <a:solidFill>
                  <a:srgbClr val="002060"/>
                </a:solidFill>
              </a:rPr>
              <a:t> y es el soporte directo del </a:t>
            </a:r>
            <a:r>
              <a:rPr lang="es-ES" sz="2400" b="1" dirty="0">
                <a:solidFill>
                  <a:srgbClr val="002060"/>
                </a:solidFill>
              </a:rPr>
              <a:t>contrato realidad</a:t>
            </a:r>
            <a:r>
              <a:rPr lang="es-ES" sz="2400" dirty="0">
                <a:solidFill>
                  <a:srgbClr val="002060"/>
                </a:solidFill>
              </a:rPr>
              <a:t>, en armonía con los artículos </a:t>
            </a:r>
            <a:r>
              <a:rPr lang="es-ES" sz="2400" b="1" dirty="0">
                <a:solidFill>
                  <a:srgbClr val="002060"/>
                </a:solidFill>
              </a:rPr>
              <a:t>25 y 53 de la Constitución</a:t>
            </a:r>
            <a:r>
              <a:rPr lang="es-ES" sz="2400" dirty="0">
                <a:solidFill>
                  <a:srgbClr val="002060"/>
                </a:solidFill>
              </a:rPr>
              <a:t>. A continuación te presento su </a:t>
            </a:r>
            <a:r>
              <a:rPr lang="es-ES" sz="2400" b="1" dirty="0">
                <a:solidFill>
                  <a:srgbClr val="002060"/>
                </a:solidFill>
              </a:rPr>
              <a:t>contenido</a:t>
            </a:r>
            <a:r>
              <a:rPr lang="es-ES" sz="2400" dirty="0">
                <a:solidFill>
                  <a:srgbClr val="002060"/>
                </a:solidFill>
              </a:rPr>
              <a:t>, </a:t>
            </a:r>
            <a:r>
              <a:rPr lang="es-ES" sz="2400" b="1" dirty="0">
                <a:solidFill>
                  <a:srgbClr val="002060"/>
                </a:solidFill>
              </a:rPr>
              <a:t>explicación jurídica</a:t>
            </a:r>
            <a:r>
              <a:rPr lang="es-ES" sz="2400" dirty="0">
                <a:solidFill>
                  <a:srgbClr val="002060"/>
                </a:solidFill>
              </a:rPr>
              <a:t> y </a:t>
            </a:r>
            <a:r>
              <a:rPr lang="es-ES" sz="2400" b="1" dirty="0">
                <a:solidFill>
                  <a:srgbClr val="002060"/>
                </a:solidFill>
              </a:rPr>
              <a:t>aplicación práctica</a:t>
            </a:r>
            <a:r>
              <a:rPr lang="es-ES" sz="2400" dirty="0">
                <a:solidFill>
                  <a:srgbClr val="002060"/>
                </a:solidFill>
              </a:rPr>
              <a:t>, con enfoque académico y sector salud.</a:t>
            </a:r>
            <a:endParaRPr lang="es-CO" sz="2400" dirty="0">
              <a:solidFill>
                <a:srgbClr val="002060"/>
              </a:solidFill>
            </a:endParaRPr>
          </a:p>
        </p:txBody>
      </p:sp>
      <p:sp>
        <p:nvSpPr>
          <p:cNvPr id="10" name="CuadroTexto 9">
            <a:extLst>
              <a:ext uri="{FF2B5EF4-FFF2-40B4-BE49-F238E27FC236}">
                <a16:creationId xmlns:a16="http://schemas.microsoft.com/office/drawing/2014/main" id="{654B2E49-B87E-4BBF-3CA5-E988B0A703BA}"/>
              </a:ext>
            </a:extLst>
          </p:cNvPr>
          <p:cNvSpPr txBox="1"/>
          <p:nvPr/>
        </p:nvSpPr>
        <p:spPr>
          <a:xfrm>
            <a:off x="1024929" y="2380349"/>
            <a:ext cx="10294712" cy="1938992"/>
          </a:xfrm>
          <a:prstGeom prst="rect">
            <a:avLst/>
          </a:prstGeom>
          <a:noFill/>
        </p:spPr>
        <p:txBody>
          <a:bodyPr wrap="square">
            <a:spAutoFit/>
          </a:bodyPr>
          <a:lstStyle/>
          <a:p>
            <a:pPr algn="just"/>
            <a:r>
              <a:rPr lang="es-ES" sz="2000" b="1" dirty="0">
                <a:solidFill>
                  <a:srgbClr val="002060"/>
                </a:solidFill>
              </a:rPr>
              <a:t>Para que haya contrato de trabajo se requiere que concurran estos tres elementos esenciales:</a:t>
            </a:r>
          </a:p>
          <a:p>
            <a:pPr marL="342900" indent="-342900" algn="just">
              <a:buClr>
                <a:srgbClr val="0070C0"/>
              </a:buClr>
              <a:buFont typeface="Wingdings" panose="05000000000000000000" pitchFamily="2" charset="2"/>
              <a:buChar char="q"/>
            </a:pPr>
            <a:r>
              <a:rPr lang="es-ES" sz="2000" b="1" dirty="0">
                <a:solidFill>
                  <a:srgbClr val="002060"/>
                </a:solidFill>
              </a:rPr>
              <a:t>La actividad personal del trabajador</a:t>
            </a:r>
            <a:r>
              <a:rPr lang="es-ES" sz="2000" dirty="0"/>
              <a:t>, es decir, realizada por sí mismo;</a:t>
            </a:r>
          </a:p>
          <a:p>
            <a:pPr marL="342900" indent="-342900" algn="just">
              <a:buClr>
                <a:srgbClr val="0070C0"/>
              </a:buClr>
              <a:buFont typeface="Wingdings" panose="05000000000000000000" pitchFamily="2" charset="2"/>
              <a:buChar char="q"/>
            </a:pPr>
            <a:r>
              <a:rPr lang="es-ES" sz="2000" b="1" dirty="0">
                <a:solidFill>
                  <a:srgbClr val="002060"/>
                </a:solidFill>
              </a:rPr>
              <a:t>La continuada subordinación o dependencia del trabajador respecto del empleador</a:t>
            </a:r>
            <a:r>
              <a:rPr lang="es-ES" sz="2000" dirty="0"/>
              <a:t>, que faculta a este para exigirle el cumplimiento de órdenes, en cualquier momento, en cuanto al modo, tiempo o cantidad de trabajo, e imponerle reglamentos;</a:t>
            </a:r>
          </a:p>
          <a:p>
            <a:pPr marL="342900" indent="-342900" algn="just">
              <a:buClr>
                <a:srgbClr val="0070C0"/>
              </a:buClr>
              <a:buFont typeface="Wingdings" panose="05000000000000000000" pitchFamily="2" charset="2"/>
              <a:buChar char="q"/>
            </a:pPr>
            <a:r>
              <a:rPr lang="es-ES" sz="2000" b="1" dirty="0">
                <a:solidFill>
                  <a:srgbClr val="002060"/>
                </a:solidFill>
              </a:rPr>
              <a:t>Un salario como retribución del servicio.</a:t>
            </a:r>
          </a:p>
        </p:txBody>
      </p:sp>
      <p:sp>
        <p:nvSpPr>
          <p:cNvPr id="14" name="CuadroTexto 13">
            <a:extLst>
              <a:ext uri="{FF2B5EF4-FFF2-40B4-BE49-F238E27FC236}">
                <a16:creationId xmlns:a16="http://schemas.microsoft.com/office/drawing/2014/main" id="{D2226783-31D7-8779-359C-81A9D75FD70F}"/>
              </a:ext>
            </a:extLst>
          </p:cNvPr>
          <p:cNvSpPr txBox="1"/>
          <p:nvPr/>
        </p:nvSpPr>
        <p:spPr>
          <a:xfrm>
            <a:off x="1024929" y="4350344"/>
            <a:ext cx="10294712" cy="2308324"/>
          </a:xfrm>
          <a:prstGeom prst="rect">
            <a:avLst/>
          </a:prstGeom>
          <a:noFill/>
        </p:spPr>
        <p:txBody>
          <a:bodyPr wrap="square">
            <a:spAutoFit/>
          </a:bodyPr>
          <a:lstStyle/>
          <a:p>
            <a:r>
              <a:rPr lang="es-ES" sz="2400" b="1" dirty="0">
                <a:solidFill>
                  <a:srgbClr val="002060"/>
                </a:solidFill>
              </a:rPr>
              <a:t>Alcance jurídico del artículo 23 CST. Este artículo establece que:</a:t>
            </a:r>
          </a:p>
          <a:p>
            <a:pPr marL="285750" indent="-285750">
              <a:buClr>
                <a:srgbClr val="0070C0"/>
              </a:buClr>
              <a:buFont typeface="Wingdings" panose="05000000000000000000" pitchFamily="2" charset="2"/>
              <a:buChar char="q"/>
            </a:pPr>
            <a:r>
              <a:rPr lang="es-ES" dirty="0"/>
              <a:t>El contrato de trabajo no depende de la forma escrita. </a:t>
            </a:r>
          </a:p>
          <a:p>
            <a:pPr marL="285750" indent="-285750">
              <a:buClr>
                <a:srgbClr val="0070C0"/>
              </a:buClr>
              <a:buFont typeface="Wingdings" panose="05000000000000000000" pitchFamily="2" charset="2"/>
              <a:buChar char="q"/>
            </a:pPr>
            <a:r>
              <a:rPr lang="es-ES" dirty="0"/>
              <a:t>No depende de su denominación (OPS, civil, comercial).</a:t>
            </a:r>
          </a:p>
          <a:p>
            <a:pPr marL="285750" indent="-285750">
              <a:buClr>
                <a:srgbClr val="0070C0"/>
              </a:buClr>
              <a:buFont typeface="Wingdings" panose="05000000000000000000" pitchFamily="2" charset="2"/>
              <a:buChar char="q"/>
            </a:pPr>
            <a:r>
              <a:rPr lang="es-ES" dirty="0"/>
              <a:t>Se configura por la realidad de la prestación del servicio.</a:t>
            </a:r>
          </a:p>
          <a:p>
            <a:endParaRPr lang="es-ES" dirty="0"/>
          </a:p>
          <a:p>
            <a:r>
              <a:rPr lang="es-ES" sz="2400" b="1" dirty="0">
                <a:solidFill>
                  <a:srgbClr val="002060"/>
                </a:solidFill>
              </a:rPr>
              <a:t>Regla central: Si concurren los tres elementos, existe contrato de trabajo aunque las partes no lo hayan llamado así.</a:t>
            </a:r>
            <a:endParaRPr lang="es-CO" sz="2400" b="1" dirty="0">
              <a:solidFill>
                <a:srgbClr val="002060"/>
              </a:solidFill>
            </a:endParaRPr>
          </a:p>
        </p:txBody>
      </p:sp>
    </p:spTree>
    <p:extLst>
      <p:ext uri="{BB962C8B-B14F-4D97-AF65-F5344CB8AC3E}">
        <p14:creationId xmlns:p14="http://schemas.microsoft.com/office/powerpoint/2010/main" val="508264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405298" y="5918228"/>
            <a:ext cx="1371790"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11" name="CuadroTexto 10">
            <a:extLst>
              <a:ext uri="{FF2B5EF4-FFF2-40B4-BE49-F238E27FC236}">
                <a16:creationId xmlns:a16="http://schemas.microsoft.com/office/drawing/2014/main" id="{647A6F3B-E3A9-9F70-AE0F-20E0C578DBA0}"/>
              </a:ext>
            </a:extLst>
          </p:cNvPr>
          <p:cNvSpPr txBox="1"/>
          <p:nvPr/>
        </p:nvSpPr>
        <p:spPr>
          <a:xfrm>
            <a:off x="889820" y="419557"/>
            <a:ext cx="9721053" cy="2000548"/>
          </a:xfrm>
          <a:prstGeom prst="rect">
            <a:avLst/>
          </a:prstGeom>
          <a:noFill/>
        </p:spPr>
        <p:txBody>
          <a:bodyPr wrap="square">
            <a:spAutoFit/>
          </a:bodyPr>
          <a:lstStyle/>
          <a:p>
            <a:pPr algn="just"/>
            <a:r>
              <a:rPr lang="es-ES" sz="2400" b="1" dirty="0">
                <a:solidFill>
                  <a:srgbClr val="002060"/>
                </a:solidFill>
              </a:rPr>
              <a:t>El artículo 53 de la Constitución Política de Colombia</a:t>
            </a:r>
            <a:r>
              <a:rPr lang="es-ES" sz="2000" b="1" dirty="0">
                <a:solidFill>
                  <a:srgbClr val="002060"/>
                </a:solidFill>
              </a:rPr>
              <a:t> </a:t>
            </a:r>
            <a:r>
              <a:rPr lang="es-ES" sz="2000" dirty="0"/>
              <a:t>establece, entre los principios mínimos fundamentales del derecho laboral, el de la: "Primacía de la realidad sobre las formalidades establecidas por los sujetos de las relaciones laborales”. Este principio tiene fuerza normativa directa, es de aplicación inmediata y constituye un criterio obligatorio de interpretación para jueces, autoridades administrativas y empleadores, tanto del sector privado como del sector público.</a:t>
            </a:r>
            <a:endParaRPr lang="es-CO" sz="2000" dirty="0"/>
          </a:p>
        </p:txBody>
      </p:sp>
      <p:sp>
        <p:nvSpPr>
          <p:cNvPr id="13" name="CuadroTexto 12">
            <a:extLst>
              <a:ext uri="{FF2B5EF4-FFF2-40B4-BE49-F238E27FC236}">
                <a16:creationId xmlns:a16="http://schemas.microsoft.com/office/drawing/2014/main" id="{332FF3AB-4F96-B1F3-889F-99C1909D837A}"/>
              </a:ext>
            </a:extLst>
          </p:cNvPr>
          <p:cNvSpPr txBox="1"/>
          <p:nvPr/>
        </p:nvSpPr>
        <p:spPr>
          <a:xfrm>
            <a:off x="889821" y="2545070"/>
            <a:ext cx="9721052" cy="3785652"/>
          </a:xfrm>
          <a:prstGeom prst="rect">
            <a:avLst/>
          </a:prstGeom>
          <a:noFill/>
        </p:spPr>
        <p:txBody>
          <a:bodyPr wrap="square">
            <a:spAutoFit/>
          </a:bodyPr>
          <a:lstStyle/>
          <a:p>
            <a:pPr algn="just"/>
            <a:r>
              <a:rPr lang="es-ES" sz="2400" dirty="0"/>
              <a:t>El principio constitucional es la base del contrato realidad, figura construida jurisprudencialmente para: desenmascarar relaciones laborales encubiertas, proteger derechos mínimos irrenunciables, evitar la precarización del empleo. </a:t>
            </a:r>
          </a:p>
          <a:p>
            <a:pPr algn="just"/>
            <a:r>
              <a:rPr lang="es-ES" sz="2400" dirty="0"/>
              <a:t>Elementos analizados bajo la primacía de la realidad: Articulo 23 CST:</a:t>
            </a:r>
          </a:p>
          <a:p>
            <a:pPr algn="just"/>
            <a:r>
              <a:rPr lang="es-ES" sz="2400" dirty="0"/>
              <a:t> </a:t>
            </a:r>
          </a:p>
          <a:p>
            <a:pPr marL="342900" indent="-342900" algn="just">
              <a:buFont typeface="Wingdings" panose="05000000000000000000" pitchFamily="2" charset="2"/>
              <a:buChar char="q"/>
            </a:pPr>
            <a:r>
              <a:rPr lang="es-ES" sz="2400" dirty="0"/>
              <a:t>prestación personal del servicios </a:t>
            </a:r>
          </a:p>
          <a:p>
            <a:pPr marL="342900" indent="-342900" algn="just">
              <a:buFont typeface="Wingdings" panose="05000000000000000000" pitchFamily="2" charset="2"/>
              <a:buChar char="q"/>
            </a:pPr>
            <a:r>
              <a:rPr lang="es-ES" sz="2400" dirty="0"/>
              <a:t>subordinación o dependencia (jurídica, funcional u organizacional), </a:t>
            </a:r>
          </a:p>
          <a:p>
            <a:pPr marL="342900" indent="-342900" algn="just">
              <a:buFont typeface="Wingdings" panose="05000000000000000000" pitchFamily="2" charset="2"/>
              <a:buChar char="q"/>
            </a:pPr>
            <a:r>
              <a:rPr lang="es-ES" sz="2400" dirty="0"/>
              <a:t>remuneración. Si estos elementos concurren en los hechos, la forma contractual resulta irrelevante</a:t>
            </a:r>
            <a:r>
              <a:rPr lang="es-ES" sz="2000" dirty="0"/>
              <a:t>.</a:t>
            </a:r>
            <a:endParaRPr lang="es-CO" sz="2000" dirty="0"/>
          </a:p>
        </p:txBody>
      </p:sp>
    </p:spTree>
    <p:extLst>
      <p:ext uri="{BB962C8B-B14F-4D97-AF65-F5344CB8AC3E}">
        <p14:creationId xmlns:p14="http://schemas.microsoft.com/office/powerpoint/2010/main" val="3623634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8480322" y="180808"/>
            <a:ext cx="2821858"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9" name="CuadroTexto 8">
            <a:extLst>
              <a:ext uri="{FF2B5EF4-FFF2-40B4-BE49-F238E27FC236}">
                <a16:creationId xmlns:a16="http://schemas.microsoft.com/office/drawing/2014/main" id="{6556BF31-A38D-221F-9238-DF785C67A024}"/>
              </a:ext>
            </a:extLst>
          </p:cNvPr>
          <p:cNvSpPr txBox="1"/>
          <p:nvPr/>
        </p:nvSpPr>
        <p:spPr>
          <a:xfrm>
            <a:off x="1152830" y="751855"/>
            <a:ext cx="9525678" cy="2000548"/>
          </a:xfrm>
          <a:prstGeom prst="rect">
            <a:avLst/>
          </a:prstGeom>
          <a:noFill/>
        </p:spPr>
        <p:txBody>
          <a:bodyPr wrap="square">
            <a:spAutoFit/>
          </a:bodyPr>
          <a:lstStyle/>
          <a:p>
            <a:pPr algn="just"/>
            <a:r>
              <a:rPr lang="es-ES" sz="2400" b="1" dirty="0">
                <a:solidFill>
                  <a:srgbClr val="002060"/>
                </a:solidFill>
              </a:rPr>
              <a:t>Aplicación en el sector público</a:t>
            </a:r>
          </a:p>
          <a:p>
            <a:pPr algn="just"/>
            <a:r>
              <a:rPr lang="es-ES" sz="2000" dirty="0"/>
              <a:t>En el Estado, el principio se aplica con especial rigor porque: el Estado tiene un deber reforzado de protección de los derechos laborales, no puede utilizar la contratación para eludir la carrera administrativa, está prohibida la conformación de nóminas paralelas.</a:t>
            </a:r>
          </a:p>
          <a:p>
            <a:pPr algn="just"/>
            <a:r>
              <a:rPr lang="es-ES" sz="2000" dirty="0"/>
              <a:t>La Corte Constitucional ha señalado que: El uso de contratos de prestación de servicios para funciones permanentes vulnera el artículo 53 de la Constitución.</a:t>
            </a:r>
            <a:endParaRPr lang="es-CO" sz="2000" dirty="0"/>
          </a:p>
        </p:txBody>
      </p:sp>
      <p:sp>
        <p:nvSpPr>
          <p:cNvPr id="11" name="CuadroTexto 10">
            <a:extLst>
              <a:ext uri="{FF2B5EF4-FFF2-40B4-BE49-F238E27FC236}">
                <a16:creationId xmlns:a16="http://schemas.microsoft.com/office/drawing/2014/main" id="{C57FB079-3169-89E5-9B54-4C589400E3BF}"/>
              </a:ext>
            </a:extLst>
          </p:cNvPr>
          <p:cNvSpPr txBox="1"/>
          <p:nvPr/>
        </p:nvSpPr>
        <p:spPr>
          <a:xfrm>
            <a:off x="1152830" y="2951436"/>
            <a:ext cx="9525677" cy="3662541"/>
          </a:xfrm>
          <a:prstGeom prst="rect">
            <a:avLst/>
          </a:prstGeom>
          <a:noFill/>
        </p:spPr>
        <p:txBody>
          <a:bodyPr wrap="square">
            <a:spAutoFit/>
          </a:bodyPr>
          <a:lstStyle/>
          <a:p>
            <a:pPr algn="just"/>
            <a:r>
              <a:rPr lang="es-ES" sz="2400" b="1" dirty="0">
                <a:solidFill>
                  <a:srgbClr val="002060"/>
                </a:solidFill>
              </a:rPr>
              <a:t>Impacto específico en el sector salud</a:t>
            </a:r>
          </a:p>
          <a:p>
            <a:pPr algn="just"/>
            <a:r>
              <a:rPr lang="es-ES" sz="2000" dirty="0"/>
              <a:t>En el sector salud público, la primacía de la realidad se evidencia cuando:</a:t>
            </a:r>
          </a:p>
          <a:p>
            <a:pPr algn="just"/>
            <a:r>
              <a:rPr lang="es-ES" sz="2000" dirty="0"/>
              <a:t> </a:t>
            </a:r>
          </a:p>
          <a:p>
            <a:pPr marL="342900" indent="-342900" algn="just">
              <a:buFont typeface="Wingdings" panose="05000000000000000000" pitchFamily="2" charset="2"/>
              <a:buChar char="q"/>
            </a:pPr>
            <a:r>
              <a:rPr lang="es-ES" sz="2000" dirty="0"/>
              <a:t>existen turnos fijos y rotativos, </a:t>
            </a:r>
          </a:p>
          <a:p>
            <a:pPr marL="342900" indent="-342900" algn="just">
              <a:buFont typeface="Wingdings" panose="05000000000000000000" pitchFamily="2" charset="2"/>
              <a:buChar char="q"/>
            </a:pPr>
            <a:r>
              <a:rPr lang="es-ES" sz="2000" dirty="0"/>
              <a:t>se cumplen horarios continuos, </a:t>
            </a:r>
          </a:p>
          <a:p>
            <a:pPr marL="342900" indent="-342900" algn="just">
              <a:buFont typeface="Wingdings" panose="05000000000000000000" pitchFamily="2" charset="2"/>
              <a:buChar char="q"/>
            </a:pPr>
            <a:r>
              <a:rPr lang="es-ES" sz="2000" dirty="0"/>
              <a:t>el personal está sujeto a protocolos clínicos obligatorios </a:t>
            </a:r>
          </a:p>
          <a:p>
            <a:pPr marL="342900" indent="-342900" algn="just">
              <a:buFont typeface="Wingdings" panose="05000000000000000000" pitchFamily="2" charset="2"/>
              <a:buChar char="q"/>
            </a:pPr>
            <a:r>
              <a:rPr lang="es-ES" sz="2000" dirty="0"/>
              <a:t>hay coordinación y supervisión permanente, </a:t>
            </a:r>
          </a:p>
          <a:p>
            <a:pPr marL="342900" indent="-342900" algn="just">
              <a:buFont typeface="Wingdings" panose="05000000000000000000" pitchFamily="2" charset="2"/>
              <a:buChar char="q"/>
            </a:pPr>
            <a:r>
              <a:rPr lang="es-ES" sz="2000" dirty="0"/>
              <a:t>el servicio es esencial, continuo y misional.</a:t>
            </a:r>
          </a:p>
          <a:p>
            <a:pPr algn="just"/>
            <a:endParaRPr lang="es-ES" sz="2000" dirty="0"/>
          </a:p>
          <a:p>
            <a:pPr algn="just"/>
            <a:r>
              <a:rPr lang="es-ES" sz="2400" dirty="0">
                <a:solidFill>
                  <a:srgbClr val="002060"/>
                </a:solidFill>
              </a:rPr>
              <a:t>En estos casos: la OPS asistencial se convierte en una relación laboral encubierta, contraria al artículo 53 CN.</a:t>
            </a:r>
            <a:endParaRPr lang="es-CO" sz="2400" dirty="0">
              <a:solidFill>
                <a:srgbClr val="002060"/>
              </a:solidFill>
            </a:endParaRPr>
          </a:p>
        </p:txBody>
      </p:sp>
    </p:spTree>
    <p:extLst>
      <p:ext uri="{BB962C8B-B14F-4D97-AF65-F5344CB8AC3E}">
        <p14:creationId xmlns:p14="http://schemas.microsoft.com/office/powerpoint/2010/main" val="3999972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8000">
              <a:srgbClr val="CCE680"/>
            </a:gs>
            <a:gs pos="89000">
              <a:srgbClr val="99CC00"/>
            </a:gs>
            <a:gs pos="33000">
              <a:schemeClr val="bg1"/>
            </a:gs>
          </a:gsLst>
          <a:lin ang="13500000" scaled="1"/>
        </a:gradFill>
        <a:effectLst/>
      </p:bgPr>
    </p:bg>
    <p:spTree>
      <p:nvGrpSpPr>
        <p:cNvPr id="1" name=""/>
        <p:cNvGrpSpPr/>
        <p:nvPr/>
      </p:nvGrpSpPr>
      <p:grpSpPr>
        <a:xfrm>
          <a:off x="0" y="0"/>
          <a:ext cx="0" cy="0"/>
          <a:chOff x="0" y="0"/>
          <a:chExt cx="0" cy="0"/>
        </a:xfrm>
      </p:grpSpPr>
      <p:sp>
        <p:nvSpPr>
          <p:cNvPr id="10" name="Diagrama de flujo: retraso 9">
            <a:extLst>
              <a:ext uri="{FF2B5EF4-FFF2-40B4-BE49-F238E27FC236}">
                <a16:creationId xmlns:a16="http://schemas.microsoft.com/office/drawing/2014/main" id="{AAD9AD92-4360-969D-B7FB-89718A5AF103}"/>
              </a:ext>
            </a:extLst>
          </p:cNvPr>
          <p:cNvSpPr/>
          <p:nvPr/>
        </p:nvSpPr>
        <p:spPr>
          <a:xfrm rot="16200000">
            <a:off x="5715003" y="380998"/>
            <a:ext cx="6857998" cy="6096001"/>
          </a:xfrm>
          <a:prstGeom prst="flowChartDelay">
            <a:avLst/>
          </a:prstGeom>
          <a:gradFill flip="none" rotWithShape="1">
            <a:gsLst>
              <a:gs pos="44000">
                <a:schemeClr val="bg1"/>
              </a:gs>
              <a:gs pos="37000">
                <a:srgbClr val="99CC00"/>
              </a:gs>
              <a:gs pos="83000">
                <a:srgbClr val="99CC00">
                  <a:shade val="30000"/>
                  <a:satMod val="115000"/>
                </a:srgbClr>
              </a:gs>
              <a:gs pos="60000">
                <a:schemeClr val="accent5">
                  <a:lumMod val="20000"/>
                  <a:lumOff val="80000"/>
                </a:schemeClr>
              </a:gs>
            </a:gsLst>
            <a:path path="circle">
              <a:fillToRect t="100000" r="100000"/>
            </a:path>
            <a:tileRect l="-100000" b="-100000"/>
          </a:gradFill>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99CC00"/>
              </a:solidFill>
            </a:endParaRPr>
          </a:p>
        </p:txBody>
      </p:sp>
      <p:pic>
        <p:nvPicPr>
          <p:cNvPr id="14" name="Imagen 13">
            <a:extLst>
              <a:ext uri="{FF2B5EF4-FFF2-40B4-BE49-F238E27FC236}">
                <a16:creationId xmlns:a16="http://schemas.microsoft.com/office/drawing/2014/main" id="{657E688D-8EF0-48F5-142D-436B47704034}"/>
              </a:ext>
            </a:extLst>
          </p:cNvPr>
          <p:cNvPicPr>
            <a:picLocks noChangeAspect="1"/>
          </p:cNvPicPr>
          <p:nvPr/>
        </p:nvPicPr>
        <p:blipFill>
          <a:blip r:embed="rId3"/>
          <a:stretch>
            <a:fillRect/>
          </a:stretch>
        </p:blipFill>
        <p:spPr>
          <a:xfrm>
            <a:off x="103827" y="1944327"/>
            <a:ext cx="5715384" cy="2428972"/>
          </a:xfrm>
          <a:prstGeom prst="rect">
            <a:avLst/>
          </a:prstGeom>
        </p:spPr>
      </p:pic>
      <p:pic>
        <p:nvPicPr>
          <p:cNvPr id="18" name="Imagen 17">
            <a:extLst>
              <a:ext uri="{FF2B5EF4-FFF2-40B4-BE49-F238E27FC236}">
                <a16:creationId xmlns:a16="http://schemas.microsoft.com/office/drawing/2014/main" id="{0A16F889-C906-24E5-6274-0C2090AB0BB1}"/>
              </a:ext>
            </a:extLst>
          </p:cNvPr>
          <p:cNvPicPr>
            <a:picLocks noChangeAspect="1"/>
          </p:cNvPicPr>
          <p:nvPr/>
        </p:nvPicPr>
        <p:blipFill>
          <a:blip r:embed="rId4"/>
          <a:stretch>
            <a:fillRect/>
          </a:stretch>
        </p:blipFill>
        <p:spPr>
          <a:xfrm>
            <a:off x="6096000" y="0"/>
            <a:ext cx="6095999" cy="6858001"/>
          </a:xfrm>
          <a:prstGeom prst="rect">
            <a:avLst/>
          </a:prstGeom>
          <a:gradFill>
            <a:gsLst>
              <a:gs pos="62000">
                <a:srgbClr val="CCE680"/>
              </a:gs>
              <a:gs pos="61000">
                <a:srgbClr val="99CC00"/>
              </a:gs>
              <a:gs pos="65000">
                <a:schemeClr val="bg1"/>
              </a:gs>
            </a:gsLst>
            <a:lin ang="13500000" scaled="1"/>
          </a:gradFill>
        </p:spPr>
      </p:pic>
    </p:spTree>
    <p:extLst>
      <p:ext uri="{BB962C8B-B14F-4D97-AF65-F5344CB8AC3E}">
        <p14:creationId xmlns:p14="http://schemas.microsoft.com/office/powerpoint/2010/main" val="3009266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8480322" y="180808"/>
            <a:ext cx="2821858"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graphicFrame>
        <p:nvGraphicFramePr>
          <p:cNvPr id="3" name="Tabla 2">
            <a:extLst>
              <a:ext uri="{FF2B5EF4-FFF2-40B4-BE49-F238E27FC236}">
                <a16:creationId xmlns:a16="http://schemas.microsoft.com/office/drawing/2014/main" id="{D160D24A-4068-D308-3805-14744B0D695F}"/>
              </a:ext>
            </a:extLst>
          </p:cNvPr>
          <p:cNvGraphicFramePr>
            <a:graphicFrameLocks noGrp="1"/>
          </p:cNvGraphicFramePr>
          <p:nvPr/>
        </p:nvGraphicFramePr>
        <p:xfrm>
          <a:off x="1161264" y="1163891"/>
          <a:ext cx="9569799" cy="5121299"/>
        </p:xfrm>
        <a:graphic>
          <a:graphicData uri="http://schemas.openxmlformats.org/drawingml/2006/table">
            <a:tbl>
              <a:tblPr firstRow="1" firstCol="1" bandRow="1"/>
              <a:tblGrid>
                <a:gridCol w="3189933">
                  <a:extLst>
                    <a:ext uri="{9D8B030D-6E8A-4147-A177-3AD203B41FA5}">
                      <a16:colId xmlns:a16="http://schemas.microsoft.com/office/drawing/2014/main" val="1106866795"/>
                    </a:ext>
                  </a:extLst>
                </a:gridCol>
                <a:gridCol w="3189933">
                  <a:extLst>
                    <a:ext uri="{9D8B030D-6E8A-4147-A177-3AD203B41FA5}">
                      <a16:colId xmlns:a16="http://schemas.microsoft.com/office/drawing/2014/main" val="3402750827"/>
                    </a:ext>
                  </a:extLst>
                </a:gridCol>
                <a:gridCol w="3189933">
                  <a:extLst>
                    <a:ext uri="{9D8B030D-6E8A-4147-A177-3AD203B41FA5}">
                      <a16:colId xmlns:a16="http://schemas.microsoft.com/office/drawing/2014/main" val="1579155397"/>
                    </a:ext>
                  </a:extLst>
                </a:gridCol>
              </a:tblGrid>
              <a:tr h="366425">
                <a:tc>
                  <a:txBody>
                    <a:bodyPr/>
                    <a:lstStyle/>
                    <a:p>
                      <a:pPr algn="ctr">
                        <a:lnSpc>
                          <a:spcPct val="107000"/>
                        </a:lnSpc>
                        <a:spcAft>
                          <a:spcPts val="800"/>
                        </a:spcAft>
                      </a:pPr>
                      <a:r>
                        <a:rPr lang="es-CO" sz="900" b="1" kern="0">
                          <a:effectLst/>
                          <a:latin typeface="Times New Roman" panose="02020603050405020304" pitchFamily="18" charset="0"/>
                          <a:ea typeface="Times New Roman" panose="02020603050405020304" pitchFamily="18" charset="0"/>
                          <a:cs typeface="Times New Roman" panose="02020603050405020304" pitchFamily="18" charset="0"/>
                        </a:rPr>
                        <a:t>Sentencia</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O" sz="900" b="1" kern="0">
                          <a:effectLst/>
                          <a:latin typeface="Times New Roman" panose="02020603050405020304" pitchFamily="18" charset="0"/>
                          <a:ea typeface="Times New Roman" panose="02020603050405020304" pitchFamily="18" charset="0"/>
                          <a:cs typeface="Times New Roman" panose="02020603050405020304" pitchFamily="18" charset="0"/>
                        </a:rPr>
                        <a:t>Regla jurídica fijada por la Corte / Consejo de Estado</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O" sz="900" b="1" kern="0">
                          <a:effectLst/>
                          <a:latin typeface="Times New Roman" panose="02020603050405020304" pitchFamily="18" charset="0"/>
                          <a:ea typeface="Times New Roman" panose="02020603050405020304" pitchFamily="18" charset="0"/>
                          <a:cs typeface="Times New Roman" panose="02020603050405020304" pitchFamily="18" charset="0"/>
                        </a:rPr>
                        <a:t>Impacto específico en el sector salud (ESE – hospitales)</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4964585"/>
                  </a:ext>
                </a:extLst>
              </a:tr>
              <a:tr h="366425">
                <a:tc>
                  <a:txBody>
                    <a:bodyPr/>
                    <a:lstStyle/>
                    <a:p>
                      <a:pPr>
                        <a:lnSpc>
                          <a:spcPct val="107000"/>
                        </a:lnSpc>
                        <a:spcAft>
                          <a:spcPts val="800"/>
                        </a:spcAft>
                      </a:pPr>
                      <a:r>
                        <a:rPr lang="es-CO" sz="900" b="1" kern="0">
                          <a:effectLst/>
                          <a:latin typeface="Times New Roman" panose="02020603050405020304" pitchFamily="18" charset="0"/>
                          <a:ea typeface="Times New Roman" panose="02020603050405020304" pitchFamily="18" charset="0"/>
                          <a:cs typeface="Times New Roman" panose="02020603050405020304" pitchFamily="18" charset="0"/>
                        </a:rPr>
                        <a:t>C-555 de 1994</a:t>
                      </a: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Corte Constitucional</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Primacía de la realidad sobre las formas. El nombre del contrato no define la relación laboral.</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Base constitucional para cuestionar OPS asistenciales que funcionan como empleo encubierto en hospitales.</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747498"/>
                  </a:ext>
                </a:extLst>
              </a:tr>
              <a:tr h="545312">
                <a:tc>
                  <a:txBody>
                    <a:bodyPr/>
                    <a:lstStyle/>
                    <a:p>
                      <a:pPr>
                        <a:lnSpc>
                          <a:spcPct val="107000"/>
                        </a:lnSpc>
                        <a:spcAft>
                          <a:spcPts val="800"/>
                        </a:spcAft>
                      </a:pPr>
                      <a:r>
                        <a:rPr lang="es-CO" sz="900" b="1" kern="0">
                          <a:effectLst/>
                          <a:latin typeface="Times New Roman" panose="02020603050405020304" pitchFamily="18" charset="0"/>
                          <a:ea typeface="Times New Roman" panose="02020603050405020304" pitchFamily="18" charset="0"/>
                          <a:cs typeface="Times New Roman" panose="02020603050405020304" pitchFamily="18" charset="0"/>
                        </a:rPr>
                        <a:t>C-154 de 1997</a:t>
                      </a: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Corte Constitucional</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El contrato de trabajo existe si concurren: prestación personal, subordinación y remuneración.</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Permite probar contrato realidad de médicos, enfermeros y terapeutas OPS con turnos, horarios y pagos periódicos.</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6483387"/>
                  </a:ext>
                </a:extLst>
              </a:tr>
              <a:tr h="545312">
                <a:tc>
                  <a:txBody>
                    <a:bodyPr/>
                    <a:lstStyle/>
                    <a:p>
                      <a:pPr>
                        <a:lnSpc>
                          <a:spcPct val="107000"/>
                        </a:lnSpc>
                        <a:spcAft>
                          <a:spcPts val="800"/>
                        </a:spcAft>
                      </a:pPr>
                      <a:r>
                        <a:rPr lang="es-CO" sz="900" b="1" kern="0">
                          <a:effectLst/>
                          <a:latin typeface="Times New Roman" panose="02020603050405020304" pitchFamily="18" charset="0"/>
                          <a:ea typeface="Times New Roman" panose="02020603050405020304" pitchFamily="18" charset="0"/>
                          <a:cs typeface="Times New Roman" panose="02020603050405020304" pitchFamily="18" charset="0"/>
                        </a:rPr>
                        <a:t>C-614 de 2009</a:t>
                      </a: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Corte Constitucional</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Prohibición de usar OPS para funciones misionales permanentes en el Estado.</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Sentencia clave contra la tercerización estructural del personal asistencial en ESE (urgencias, UCI, hospitalización).</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3792627"/>
                  </a:ext>
                </a:extLst>
              </a:tr>
              <a:tr h="366425">
                <a:tc>
                  <a:txBody>
                    <a:bodyPr/>
                    <a:lstStyle/>
                    <a:p>
                      <a:pPr>
                        <a:lnSpc>
                          <a:spcPct val="107000"/>
                        </a:lnSpc>
                        <a:spcAft>
                          <a:spcPts val="800"/>
                        </a:spcAft>
                      </a:pPr>
                      <a:r>
                        <a:rPr lang="es-CO" sz="900" b="1" kern="0">
                          <a:effectLst/>
                          <a:latin typeface="Times New Roman" panose="02020603050405020304" pitchFamily="18" charset="0"/>
                          <a:ea typeface="Times New Roman" panose="02020603050405020304" pitchFamily="18" charset="0"/>
                          <a:cs typeface="Times New Roman" panose="02020603050405020304" pitchFamily="18" charset="0"/>
                        </a:rPr>
                        <a:t>T-171 de 2012</a:t>
                      </a: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Corte Constitucional</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La falta de recursos no justifica desconocer derechos laborales.</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Invalida el argumento de sostenibilidad financiera usado por hospitales para mantener OPS permanentes.</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4263536"/>
                  </a:ext>
                </a:extLst>
              </a:tr>
              <a:tr h="366425">
                <a:tc>
                  <a:txBody>
                    <a:bodyPr/>
                    <a:lstStyle/>
                    <a:p>
                      <a:pPr>
                        <a:lnSpc>
                          <a:spcPct val="107000"/>
                        </a:lnSpc>
                        <a:spcAft>
                          <a:spcPts val="800"/>
                        </a:spcAft>
                      </a:pPr>
                      <a:r>
                        <a:rPr lang="es-CO" sz="900" b="1" kern="0">
                          <a:effectLst/>
                          <a:latin typeface="Times New Roman" panose="02020603050405020304" pitchFamily="18" charset="0"/>
                          <a:ea typeface="Times New Roman" panose="02020603050405020304" pitchFamily="18" charset="0"/>
                          <a:cs typeface="Times New Roman" panose="02020603050405020304" pitchFamily="18" charset="0"/>
                        </a:rPr>
                        <a:t>T-992 de 2015</a:t>
                      </a: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Corte Constitucional</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La subordinación no requiere órdenes escritas; basta la integración funcional.</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Turnos, protocolos médicos, coordinación con jefes de servicio prueban subordinación en OPS de salud.</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691386"/>
                  </a:ext>
                </a:extLst>
              </a:tr>
              <a:tr h="366425">
                <a:tc>
                  <a:txBody>
                    <a:bodyPr/>
                    <a:lstStyle/>
                    <a:p>
                      <a:pPr>
                        <a:lnSpc>
                          <a:spcPct val="107000"/>
                        </a:lnSpc>
                        <a:spcAft>
                          <a:spcPts val="800"/>
                        </a:spcAft>
                      </a:pPr>
                      <a:r>
                        <a:rPr lang="es-CO" sz="900" b="1" kern="0">
                          <a:effectLst/>
                          <a:latin typeface="Times New Roman" panose="02020603050405020304" pitchFamily="18" charset="0"/>
                          <a:ea typeface="Times New Roman" panose="02020603050405020304" pitchFamily="18" charset="0"/>
                          <a:cs typeface="Times New Roman" panose="02020603050405020304" pitchFamily="18" charset="0"/>
                        </a:rPr>
                        <a:t>SU-049 de 2017</a:t>
                      </a: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Corte Constitucional (Unificación)</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El juez puede declarar contrato realidad en entidades públicas y ordenar pago de prestaciones.</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Aumenta el riesgo jurídico y fiscal para ESE por demandas masivas de personal OPS asistencial.</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1493911"/>
                  </a:ext>
                </a:extLst>
              </a:tr>
              <a:tr h="366425">
                <a:tc>
                  <a:txBody>
                    <a:bodyPr/>
                    <a:lstStyle/>
                    <a:p>
                      <a:pPr>
                        <a:lnSpc>
                          <a:spcPct val="107000"/>
                        </a:lnSpc>
                        <a:spcAft>
                          <a:spcPts val="800"/>
                        </a:spcAft>
                      </a:pPr>
                      <a:r>
                        <a:rPr lang="es-CO" sz="900" b="1" kern="0">
                          <a:effectLst/>
                          <a:latin typeface="Times New Roman" panose="02020603050405020304" pitchFamily="18" charset="0"/>
                          <a:ea typeface="Times New Roman" panose="02020603050405020304" pitchFamily="18" charset="0"/>
                          <a:cs typeface="Times New Roman" panose="02020603050405020304" pitchFamily="18" charset="0"/>
                        </a:rPr>
                        <a:t>T-067 de 2021</a:t>
                      </a: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Corte Constitucional</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Uso reiterado de OPS para labores permanentes es indicio fuerte de contrato realidad.</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Refuerza la obligación de formalización progresiva del talento humano en salud pública.</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4983810"/>
                  </a:ext>
                </a:extLst>
              </a:tr>
              <a:tr h="366425">
                <a:tc>
                  <a:txBody>
                    <a:bodyPr/>
                    <a:lstStyle/>
                    <a:p>
                      <a:pPr>
                        <a:lnSpc>
                          <a:spcPct val="107000"/>
                        </a:lnSpc>
                        <a:spcAft>
                          <a:spcPts val="800"/>
                        </a:spcAft>
                      </a:pPr>
                      <a:r>
                        <a:rPr lang="es-CO" sz="900" b="1" kern="0">
                          <a:effectLst/>
                          <a:latin typeface="Times New Roman" panose="02020603050405020304" pitchFamily="18" charset="0"/>
                          <a:ea typeface="Times New Roman" panose="02020603050405020304" pitchFamily="18" charset="0"/>
                          <a:cs typeface="Times New Roman" panose="02020603050405020304" pitchFamily="18" charset="0"/>
                        </a:rPr>
                        <a:t>CE – 19 feb. 2009</a:t>
                      </a: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Consejo de Estado, Sección Segunda</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Reconocimiento de prestaciones sociales a contratistas estatales.</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Precedente para condenas económicas a hospitales por OPS con funciones continuas.</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5384570"/>
                  </a:ext>
                </a:extLst>
              </a:tr>
              <a:tr h="366425">
                <a:tc>
                  <a:txBody>
                    <a:bodyPr/>
                    <a:lstStyle/>
                    <a:p>
                      <a:pPr>
                        <a:lnSpc>
                          <a:spcPct val="107000"/>
                        </a:lnSpc>
                        <a:spcAft>
                          <a:spcPts val="800"/>
                        </a:spcAft>
                      </a:pPr>
                      <a:r>
                        <a:rPr lang="es-CO" sz="900" b="1" kern="0">
                          <a:effectLst/>
                          <a:latin typeface="Times New Roman" panose="02020603050405020304" pitchFamily="18" charset="0"/>
                          <a:ea typeface="Times New Roman" panose="02020603050405020304" pitchFamily="18" charset="0"/>
                          <a:cs typeface="Times New Roman" panose="02020603050405020304" pitchFamily="18" charset="0"/>
                        </a:rPr>
                        <a:t>CE – 23 ago. 2012</a:t>
                      </a: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Consejo de Estado</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Responsabilidad patrimonial del Estado por contratación irregular.</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Riesgo fiscal directo para alcaldías y hospitales públicos.</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1493876"/>
                  </a:ext>
                </a:extLst>
              </a:tr>
              <a:tr h="366425">
                <a:tc>
                  <a:txBody>
                    <a:bodyPr/>
                    <a:lstStyle/>
                    <a:p>
                      <a:pPr>
                        <a:lnSpc>
                          <a:spcPct val="107000"/>
                        </a:lnSpc>
                        <a:spcAft>
                          <a:spcPts val="800"/>
                        </a:spcAft>
                      </a:pPr>
                      <a:r>
                        <a:rPr lang="es-CO" sz="900" b="1" kern="0">
                          <a:effectLst/>
                          <a:latin typeface="Times New Roman" panose="02020603050405020304" pitchFamily="18" charset="0"/>
                          <a:ea typeface="Times New Roman" panose="02020603050405020304" pitchFamily="18" charset="0"/>
                          <a:cs typeface="Times New Roman" panose="02020603050405020304" pitchFamily="18" charset="0"/>
                        </a:rPr>
                        <a:t>CE – 25 ago. 2016</a:t>
                      </a: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Consejo de Estado</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Continuidad del servicio es indicio de subordinación.</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Servicios continuos (urgencias, hospitalización) hacen casi inviable la OPS asistencial permanente.</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6353395"/>
                  </a:ext>
                </a:extLst>
              </a:tr>
              <a:tr h="366425">
                <a:tc>
                  <a:txBody>
                    <a:bodyPr/>
                    <a:lstStyle/>
                    <a:p>
                      <a:pPr>
                        <a:lnSpc>
                          <a:spcPct val="107000"/>
                        </a:lnSpc>
                        <a:spcAft>
                          <a:spcPts val="800"/>
                        </a:spcAft>
                      </a:pPr>
                      <a:r>
                        <a:rPr lang="es-CO" sz="900" b="1" kern="0">
                          <a:effectLst/>
                          <a:latin typeface="Times New Roman" panose="02020603050405020304" pitchFamily="18" charset="0"/>
                          <a:ea typeface="Times New Roman" panose="02020603050405020304" pitchFamily="18" charset="0"/>
                          <a:cs typeface="Times New Roman" panose="02020603050405020304" pitchFamily="18" charset="0"/>
                        </a:rPr>
                        <a:t>CE – Unificación 2018</a:t>
                      </a: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Sección Segunda</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El contrato realidad no convierte en empleado público, pero sí genera derecho a prestaciones.</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Obliga a hospitales a pagar retroactivos, sin regularizar automáticamente la planta.</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9444550"/>
                  </a:ext>
                </a:extLst>
              </a:tr>
              <a:tr h="366425">
                <a:tc>
                  <a:txBody>
                    <a:bodyPr/>
                    <a:lstStyle/>
                    <a:p>
                      <a:pPr>
                        <a:lnSpc>
                          <a:spcPct val="107000"/>
                        </a:lnSpc>
                        <a:spcAft>
                          <a:spcPts val="800"/>
                        </a:spcAft>
                      </a:pPr>
                      <a:r>
                        <a:rPr lang="es-CO" sz="900" b="1" kern="0">
                          <a:effectLst/>
                          <a:latin typeface="Times New Roman" panose="02020603050405020304" pitchFamily="18" charset="0"/>
                          <a:ea typeface="Times New Roman" panose="02020603050405020304" pitchFamily="18" charset="0"/>
                          <a:cs typeface="Times New Roman" panose="02020603050405020304" pitchFamily="18" charset="0"/>
                        </a:rPr>
                        <a:t>Jurisprudencia reiterada 2019–2023</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a:effectLst/>
                          <a:latin typeface="Times New Roman" panose="02020603050405020304" pitchFamily="18" charset="0"/>
                          <a:ea typeface="Times New Roman" panose="02020603050405020304" pitchFamily="18" charset="0"/>
                          <a:cs typeface="Times New Roman" panose="02020603050405020304" pitchFamily="18" charset="0"/>
                        </a:rPr>
                        <a:t>Criterios probatorios: horario fijo, turnos, supervisión, evaluación.</a:t>
                      </a:r>
                      <a:endParaRPr lang="es-CO"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900" kern="0" dirty="0">
                          <a:effectLst/>
                          <a:latin typeface="Times New Roman" panose="02020603050405020304" pitchFamily="18" charset="0"/>
                          <a:ea typeface="Times New Roman" panose="02020603050405020304" pitchFamily="18" charset="0"/>
                          <a:cs typeface="Times New Roman" panose="02020603050405020304" pitchFamily="18" charset="0"/>
                        </a:rPr>
                        <a:t>Configura un escenario de </a:t>
                      </a:r>
                      <a:r>
                        <a:rPr lang="es-CO" sz="900" b="1" kern="0" dirty="0">
                          <a:effectLst/>
                          <a:latin typeface="Times New Roman" panose="02020603050405020304" pitchFamily="18" charset="0"/>
                          <a:ea typeface="Times New Roman" panose="02020603050405020304" pitchFamily="18" charset="0"/>
                          <a:cs typeface="Times New Roman" panose="02020603050405020304" pitchFamily="18" charset="0"/>
                        </a:rPr>
                        <a:t>riesgo jurídico crítico</a:t>
                      </a:r>
                      <a:r>
                        <a:rPr lang="es-CO" sz="900" kern="0" dirty="0">
                          <a:effectLst/>
                          <a:latin typeface="Times New Roman" panose="02020603050405020304" pitchFamily="18" charset="0"/>
                          <a:ea typeface="Times New Roman" panose="02020603050405020304" pitchFamily="18" charset="0"/>
                          <a:cs typeface="Times New Roman" panose="02020603050405020304" pitchFamily="18" charset="0"/>
                        </a:rPr>
                        <a:t> para ESE con alta dependencia de OPS.</a:t>
                      </a:r>
                      <a:endParaRPr lang="es-CO"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397" marR="7397" marT="7397" marB="73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6348784"/>
                  </a:ext>
                </a:extLst>
              </a:tr>
            </a:tbl>
          </a:graphicData>
        </a:graphic>
      </p:graphicFrame>
      <p:sp>
        <p:nvSpPr>
          <p:cNvPr id="4" name="CuadroTexto 3">
            <a:extLst>
              <a:ext uri="{FF2B5EF4-FFF2-40B4-BE49-F238E27FC236}">
                <a16:creationId xmlns:a16="http://schemas.microsoft.com/office/drawing/2014/main" id="{692405D5-70E0-49F3-7FEF-EBA23DB2869E}"/>
              </a:ext>
            </a:extLst>
          </p:cNvPr>
          <p:cNvSpPr txBox="1"/>
          <p:nvPr/>
        </p:nvSpPr>
        <p:spPr>
          <a:xfrm>
            <a:off x="1102060" y="380989"/>
            <a:ext cx="5272918" cy="461665"/>
          </a:xfrm>
          <a:prstGeom prst="rect">
            <a:avLst/>
          </a:prstGeom>
          <a:noFill/>
        </p:spPr>
        <p:txBody>
          <a:bodyPr wrap="none" rtlCol="0">
            <a:spAutoFit/>
          </a:bodyPr>
          <a:lstStyle/>
          <a:p>
            <a:r>
              <a:rPr lang="es-CO" sz="2400" b="1" dirty="0">
                <a:solidFill>
                  <a:srgbClr val="002060"/>
                </a:solidFill>
              </a:rPr>
              <a:t>Articulo 53 CN – Primacía de la Realidad</a:t>
            </a:r>
          </a:p>
        </p:txBody>
      </p:sp>
    </p:spTree>
    <p:extLst>
      <p:ext uri="{BB962C8B-B14F-4D97-AF65-F5344CB8AC3E}">
        <p14:creationId xmlns:p14="http://schemas.microsoft.com/office/powerpoint/2010/main" val="2714309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8828689" y="5814353"/>
            <a:ext cx="2114613"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8" name="CuadroTexto 7">
            <a:extLst>
              <a:ext uri="{FF2B5EF4-FFF2-40B4-BE49-F238E27FC236}">
                <a16:creationId xmlns:a16="http://schemas.microsoft.com/office/drawing/2014/main" id="{45A59C82-74EC-5D36-348B-022C29FDDC1D}"/>
              </a:ext>
            </a:extLst>
          </p:cNvPr>
          <p:cNvSpPr txBox="1"/>
          <p:nvPr/>
        </p:nvSpPr>
        <p:spPr>
          <a:xfrm>
            <a:off x="1068749" y="723798"/>
            <a:ext cx="10240382" cy="1015663"/>
          </a:xfrm>
          <a:prstGeom prst="rect">
            <a:avLst/>
          </a:prstGeom>
          <a:noFill/>
        </p:spPr>
        <p:txBody>
          <a:bodyPr wrap="square">
            <a:spAutoFit/>
          </a:bodyPr>
          <a:lstStyle/>
          <a:p>
            <a:pPr algn="just"/>
            <a:r>
              <a:rPr lang="es-ES" sz="2000" dirty="0"/>
              <a:t>El </a:t>
            </a:r>
            <a:r>
              <a:rPr lang="es-ES" sz="2000" b="1" dirty="0">
                <a:solidFill>
                  <a:srgbClr val="002060"/>
                </a:solidFill>
              </a:rPr>
              <a:t>artículo 93 de la Constitución Política de Colombia</a:t>
            </a:r>
            <a:r>
              <a:rPr lang="es-ES" sz="2000" dirty="0">
                <a:solidFill>
                  <a:srgbClr val="002060"/>
                </a:solidFill>
              </a:rPr>
              <a:t> </a:t>
            </a:r>
            <a:r>
              <a:rPr lang="es-ES" sz="2000" dirty="0"/>
              <a:t>es una norma </a:t>
            </a:r>
            <a:r>
              <a:rPr lang="es-ES" sz="2000" b="1" dirty="0">
                <a:solidFill>
                  <a:srgbClr val="002060"/>
                </a:solidFill>
              </a:rPr>
              <a:t>clave de apertura constitucional al derecho internacional de los derechos humanos</a:t>
            </a:r>
            <a:r>
              <a:rPr lang="es-ES" sz="2000" dirty="0"/>
              <a:t>, con incidencia directa en </a:t>
            </a:r>
            <a:r>
              <a:rPr lang="es-ES" sz="2000" b="1" dirty="0">
                <a:solidFill>
                  <a:srgbClr val="002060"/>
                </a:solidFill>
              </a:rPr>
              <a:t>derechos laborales</a:t>
            </a:r>
            <a:r>
              <a:rPr lang="es-ES" sz="2000" dirty="0">
                <a:solidFill>
                  <a:srgbClr val="002060"/>
                </a:solidFill>
              </a:rPr>
              <a:t>, </a:t>
            </a:r>
            <a:r>
              <a:rPr lang="es-ES" sz="2000" b="1" dirty="0">
                <a:solidFill>
                  <a:srgbClr val="002060"/>
                </a:solidFill>
              </a:rPr>
              <a:t>sector salud</a:t>
            </a:r>
            <a:r>
              <a:rPr lang="es-ES" sz="2000" dirty="0">
                <a:solidFill>
                  <a:srgbClr val="002060"/>
                </a:solidFill>
              </a:rPr>
              <a:t> y </a:t>
            </a:r>
            <a:r>
              <a:rPr lang="es-ES" sz="2000" b="1" dirty="0">
                <a:solidFill>
                  <a:srgbClr val="002060"/>
                </a:solidFill>
              </a:rPr>
              <a:t>control de constitucionalidad</a:t>
            </a:r>
            <a:r>
              <a:rPr lang="es-ES" sz="2000" dirty="0"/>
              <a:t>. </a:t>
            </a:r>
            <a:endParaRPr lang="es-CO" sz="2000" dirty="0"/>
          </a:p>
        </p:txBody>
      </p:sp>
      <p:sp>
        <p:nvSpPr>
          <p:cNvPr id="10" name="CuadroTexto 9">
            <a:extLst>
              <a:ext uri="{FF2B5EF4-FFF2-40B4-BE49-F238E27FC236}">
                <a16:creationId xmlns:a16="http://schemas.microsoft.com/office/drawing/2014/main" id="{10F1B90D-1CB2-C7BC-6BB3-2B64901FD9BA}"/>
              </a:ext>
            </a:extLst>
          </p:cNvPr>
          <p:cNvSpPr txBox="1"/>
          <p:nvPr/>
        </p:nvSpPr>
        <p:spPr>
          <a:xfrm>
            <a:off x="1068748" y="2069124"/>
            <a:ext cx="10072217" cy="1631216"/>
          </a:xfrm>
          <a:prstGeom prst="rect">
            <a:avLst/>
          </a:prstGeom>
          <a:noFill/>
        </p:spPr>
        <p:txBody>
          <a:bodyPr wrap="square">
            <a:spAutoFit/>
          </a:bodyPr>
          <a:lstStyle/>
          <a:p>
            <a:pPr algn="just"/>
            <a:r>
              <a:rPr lang="es-ES" sz="2000" dirty="0"/>
              <a:t>“Los tratados y convenios internacionales ratificados por el Congreso, que reconocen los derechos humanos y que prohíben su limitación en los estados de excepción, prevalecen en el orden interno.</a:t>
            </a:r>
            <a:br>
              <a:rPr lang="es-ES" sz="2000" dirty="0"/>
            </a:br>
            <a:r>
              <a:rPr lang="es-ES" sz="2000" dirty="0"/>
              <a:t>Los derechos y deberes consagrados en esta Carta se interpretarán de conformidad con los tratados internacionales sobre derechos humanos ratificados por Colombia.”</a:t>
            </a:r>
            <a:endParaRPr lang="es-CO" sz="2000" dirty="0"/>
          </a:p>
        </p:txBody>
      </p:sp>
      <p:sp>
        <p:nvSpPr>
          <p:cNvPr id="12" name="CuadroTexto 11">
            <a:extLst>
              <a:ext uri="{FF2B5EF4-FFF2-40B4-BE49-F238E27FC236}">
                <a16:creationId xmlns:a16="http://schemas.microsoft.com/office/drawing/2014/main" id="{135F40CB-272E-99D9-6B1E-E1B4771438F4}"/>
              </a:ext>
            </a:extLst>
          </p:cNvPr>
          <p:cNvSpPr txBox="1"/>
          <p:nvPr/>
        </p:nvSpPr>
        <p:spPr>
          <a:xfrm>
            <a:off x="1068748" y="3908434"/>
            <a:ext cx="10240382" cy="1323439"/>
          </a:xfrm>
          <a:prstGeom prst="rect">
            <a:avLst/>
          </a:prstGeom>
          <a:noFill/>
        </p:spPr>
        <p:txBody>
          <a:bodyPr wrap="square">
            <a:spAutoFit/>
          </a:bodyPr>
          <a:lstStyle/>
          <a:p>
            <a:r>
              <a:rPr lang="es-ES" sz="2000" b="1" dirty="0"/>
              <a:t>Alcance jurídico del artículo 93</a:t>
            </a:r>
          </a:p>
          <a:p>
            <a:r>
              <a:rPr lang="es-ES" sz="2000" b="1" dirty="0"/>
              <a:t>a) Prevalencia del derecho internacional de los derechos humanos</a:t>
            </a:r>
          </a:p>
          <a:p>
            <a:pPr>
              <a:buFont typeface="Arial" panose="020B0604020202020204" pitchFamily="34" charset="0"/>
              <a:buChar char="•"/>
            </a:pPr>
            <a:r>
              <a:rPr lang="es-ES" sz="2000" dirty="0"/>
              <a:t>Los tratados ratificados que reconozcan derechos humanos </a:t>
            </a:r>
            <a:r>
              <a:rPr lang="es-ES" sz="2000" b="1" dirty="0"/>
              <a:t>prevalecen sobre la ley interna</a:t>
            </a:r>
            <a:r>
              <a:rPr lang="es-ES" sz="2000" dirty="0"/>
              <a:t>.</a:t>
            </a:r>
          </a:p>
          <a:p>
            <a:pPr>
              <a:buFont typeface="Arial" panose="020B0604020202020204" pitchFamily="34" charset="0"/>
              <a:buChar char="•"/>
            </a:pPr>
            <a:r>
              <a:rPr lang="es-ES" sz="2000" dirty="0"/>
              <a:t>Tienen </a:t>
            </a:r>
            <a:r>
              <a:rPr lang="es-ES" sz="2000" b="1" dirty="0"/>
              <a:t>rango constitucional o supralegal</a:t>
            </a:r>
            <a:r>
              <a:rPr lang="es-ES" sz="2000" dirty="0"/>
              <a:t>, según la jurisprudencia.</a:t>
            </a:r>
          </a:p>
        </p:txBody>
      </p:sp>
    </p:spTree>
    <p:extLst>
      <p:ext uri="{BB962C8B-B14F-4D97-AF65-F5344CB8AC3E}">
        <p14:creationId xmlns:p14="http://schemas.microsoft.com/office/powerpoint/2010/main" val="761449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354206" y="128256"/>
            <a:ext cx="2114613"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12" name="CuadroTexto 11">
            <a:extLst>
              <a:ext uri="{FF2B5EF4-FFF2-40B4-BE49-F238E27FC236}">
                <a16:creationId xmlns:a16="http://schemas.microsoft.com/office/drawing/2014/main" id="{135F40CB-272E-99D9-6B1E-E1B4771438F4}"/>
              </a:ext>
            </a:extLst>
          </p:cNvPr>
          <p:cNvSpPr txBox="1"/>
          <p:nvPr/>
        </p:nvSpPr>
        <p:spPr>
          <a:xfrm>
            <a:off x="975808" y="331878"/>
            <a:ext cx="10680163" cy="1754326"/>
          </a:xfrm>
          <a:prstGeom prst="rect">
            <a:avLst/>
          </a:prstGeom>
          <a:noFill/>
        </p:spPr>
        <p:txBody>
          <a:bodyPr wrap="square">
            <a:spAutoFit/>
          </a:bodyPr>
          <a:lstStyle/>
          <a:p>
            <a:r>
              <a:rPr lang="es-ES" sz="2400" b="1" dirty="0">
                <a:solidFill>
                  <a:srgbClr val="002060"/>
                </a:solidFill>
              </a:rPr>
              <a:t>Alcance jurídico del artículo 93</a:t>
            </a:r>
          </a:p>
          <a:p>
            <a:endParaRPr lang="es-ES" sz="2000" b="1" dirty="0"/>
          </a:p>
          <a:p>
            <a:r>
              <a:rPr lang="es-ES" sz="2400" b="1" dirty="0">
                <a:solidFill>
                  <a:srgbClr val="002060"/>
                </a:solidFill>
              </a:rPr>
              <a:t>a) Prevalencia del derecho internacional de los derechos humanos.</a:t>
            </a:r>
          </a:p>
          <a:p>
            <a:pPr marL="342900" indent="-342900">
              <a:buClr>
                <a:srgbClr val="0070C0"/>
              </a:buClr>
              <a:buFont typeface="Wingdings" panose="05000000000000000000" pitchFamily="2" charset="2"/>
              <a:buChar char="q"/>
            </a:pPr>
            <a:r>
              <a:rPr lang="es-ES" sz="2000" dirty="0"/>
              <a:t>Los tratados ratificados que reconozcan derechos humanos </a:t>
            </a:r>
            <a:r>
              <a:rPr lang="es-ES" sz="2000" b="1" dirty="0"/>
              <a:t>prevalecen sobre la ley interna</a:t>
            </a:r>
            <a:r>
              <a:rPr lang="es-ES" sz="2000" dirty="0"/>
              <a:t>.</a:t>
            </a:r>
          </a:p>
          <a:p>
            <a:pPr marL="342900" indent="-342900">
              <a:buClr>
                <a:srgbClr val="0070C0"/>
              </a:buClr>
              <a:buFont typeface="Wingdings" panose="05000000000000000000" pitchFamily="2" charset="2"/>
              <a:buChar char="q"/>
            </a:pPr>
            <a:r>
              <a:rPr lang="es-ES" sz="2000" dirty="0"/>
              <a:t>Tienen </a:t>
            </a:r>
            <a:r>
              <a:rPr lang="es-ES" sz="2000" b="1" dirty="0"/>
              <a:t>rango constitucional o supralegal</a:t>
            </a:r>
            <a:r>
              <a:rPr lang="es-ES" sz="2000" dirty="0"/>
              <a:t>, según la jurisprudencia.</a:t>
            </a:r>
          </a:p>
        </p:txBody>
      </p:sp>
      <p:sp>
        <p:nvSpPr>
          <p:cNvPr id="4" name="CuadroTexto 3">
            <a:extLst>
              <a:ext uri="{FF2B5EF4-FFF2-40B4-BE49-F238E27FC236}">
                <a16:creationId xmlns:a16="http://schemas.microsoft.com/office/drawing/2014/main" id="{ADEDCF12-2B69-5662-5042-CE543A0576D5}"/>
              </a:ext>
            </a:extLst>
          </p:cNvPr>
          <p:cNvSpPr txBox="1"/>
          <p:nvPr/>
        </p:nvSpPr>
        <p:spPr>
          <a:xfrm>
            <a:off x="975808" y="2158017"/>
            <a:ext cx="9744744" cy="1877437"/>
          </a:xfrm>
          <a:prstGeom prst="rect">
            <a:avLst/>
          </a:prstGeom>
          <a:noFill/>
        </p:spPr>
        <p:txBody>
          <a:bodyPr wrap="square">
            <a:spAutoFit/>
          </a:bodyPr>
          <a:lstStyle/>
          <a:p>
            <a:r>
              <a:rPr lang="es-CO" sz="2400" b="1" dirty="0">
                <a:solidFill>
                  <a:srgbClr val="002060"/>
                </a:solidFill>
              </a:rPr>
              <a:t>b) Bloque de constitucionalidad</a:t>
            </a:r>
          </a:p>
          <a:p>
            <a:r>
              <a:rPr lang="es-CO" sz="2000" dirty="0"/>
              <a:t>Este artículo da origen al concepto de </a:t>
            </a:r>
            <a:r>
              <a:rPr lang="es-CO" sz="2000" b="1" dirty="0"/>
              <a:t>bloque de constitucionalidad</a:t>
            </a:r>
            <a:r>
              <a:rPr lang="es-CO" sz="2000" dirty="0"/>
              <a:t>, que integra:</a:t>
            </a:r>
          </a:p>
          <a:p>
            <a:pPr marL="285750" indent="-285750">
              <a:buClr>
                <a:srgbClr val="0070C0"/>
              </a:buClr>
              <a:buFont typeface="Wingdings" panose="05000000000000000000" pitchFamily="2" charset="2"/>
              <a:buChar char="q"/>
            </a:pPr>
            <a:r>
              <a:rPr lang="es-CO" dirty="0"/>
              <a:t>normas constitucionales,</a:t>
            </a:r>
          </a:p>
          <a:p>
            <a:pPr marL="285750" indent="-285750">
              <a:buClr>
                <a:srgbClr val="0070C0"/>
              </a:buClr>
              <a:buFont typeface="Wingdings" panose="05000000000000000000" pitchFamily="2" charset="2"/>
              <a:buChar char="q"/>
            </a:pPr>
            <a:r>
              <a:rPr lang="es-CO" dirty="0"/>
              <a:t>tratados internacionales de derechos humanos,</a:t>
            </a:r>
          </a:p>
          <a:p>
            <a:pPr marL="285750" indent="-285750">
              <a:buClr>
                <a:srgbClr val="0070C0"/>
              </a:buClr>
              <a:buFont typeface="Wingdings" panose="05000000000000000000" pitchFamily="2" charset="2"/>
              <a:buChar char="q"/>
            </a:pPr>
            <a:r>
              <a:rPr lang="es-CO" dirty="0"/>
              <a:t>normas de ius cogens,</a:t>
            </a:r>
          </a:p>
          <a:p>
            <a:pPr marL="285750" indent="-285750">
              <a:buClr>
                <a:srgbClr val="0070C0"/>
              </a:buClr>
              <a:buFont typeface="Wingdings" panose="05000000000000000000" pitchFamily="2" charset="2"/>
              <a:buChar char="q"/>
            </a:pPr>
            <a:r>
              <a:rPr lang="es-CO" dirty="0"/>
              <a:t>estándares internacionales obligatorios.</a:t>
            </a:r>
          </a:p>
        </p:txBody>
      </p:sp>
      <p:sp>
        <p:nvSpPr>
          <p:cNvPr id="9" name="CuadroTexto 8">
            <a:extLst>
              <a:ext uri="{FF2B5EF4-FFF2-40B4-BE49-F238E27FC236}">
                <a16:creationId xmlns:a16="http://schemas.microsoft.com/office/drawing/2014/main" id="{679F532E-1144-3544-BDB1-C5B4AC0ECE84}"/>
              </a:ext>
            </a:extLst>
          </p:cNvPr>
          <p:cNvSpPr txBox="1"/>
          <p:nvPr/>
        </p:nvSpPr>
        <p:spPr>
          <a:xfrm>
            <a:off x="949911" y="3984964"/>
            <a:ext cx="9397902" cy="1015663"/>
          </a:xfrm>
          <a:prstGeom prst="rect">
            <a:avLst/>
          </a:prstGeom>
          <a:noFill/>
        </p:spPr>
        <p:txBody>
          <a:bodyPr wrap="square">
            <a:spAutoFit/>
          </a:bodyPr>
          <a:lstStyle/>
          <a:p>
            <a:r>
              <a:rPr lang="es-CO" sz="2400" b="1" dirty="0">
                <a:solidFill>
                  <a:srgbClr val="002060"/>
                </a:solidFill>
              </a:rPr>
              <a:t>En materia laboral:</a:t>
            </a:r>
          </a:p>
          <a:p>
            <a:pPr marL="285750" indent="-285750">
              <a:buClr>
                <a:srgbClr val="0070C0"/>
              </a:buClr>
              <a:buFont typeface="Wingdings" panose="05000000000000000000" pitchFamily="2" charset="2"/>
              <a:buChar char="q"/>
            </a:pPr>
            <a:r>
              <a:rPr lang="es-CO" dirty="0"/>
              <a:t>Convenios OIT ratificados por Colombia.</a:t>
            </a:r>
          </a:p>
          <a:p>
            <a:pPr marL="285750" indent="-285750">
              <a:buClr>
                <a:srgbClr val="0070C0"/>
              </a:buClr>
              <a:buFont typeface="Wingdings" panose="05000000000000000000" pitchFamily="2" charset="2"/>
              <a:buChar char="q"/>
            </a:pPr>
            <a:r>
              <a:rPr lang="es-CO" dirty="0"/>
              <a:t>Instrumentos internacionales sobre trabajo decente.</a:t>
            </a:r>
          </a:p>
        </p:txBody>
      </p:sp>
      <p:sp>
        <p:nvSpPr>
          <p:cNvPr id="13" name="CuadroTexto 12">
            <a:extLst>
              <a:ext uri="{FF2B5EF4-FFF2-40B4-BE49-F238E27FC236}">
                <a16:creationId xmlns:a16="http://schemas.microsoft.com/office/drawing/2014/main" id="{E60AAB14-1F37-4F89-4C3C-B3769C35BFB5}"/>
              </a:ext>
            </a:extLst>
          </p:cNvPr>
          <p:cNvSpPr txBox="1"/>
          <p:nvPr/>
        </p:nvSpPr>
        <p:spPr>
          <a:xfrm>
            <a:off x="949910" y="5000627"/>
            <a:ext cx="9297675" cy="1384995"/>
          </a:xfrm>
          <a:prstGeom prst="rect">
            <a:avLst/>
          </a:prstGeom>
          <a:noFill/>
        </p:spPr>
        <p:txBody>
          <a:bodyPr wrap="square">
            <a:spAutoFit/>
          </a:bodyPr>
          <a:lstStyle/>
          <a:p>
            <a:r>
              <a:rPr lang="es-ES" sz="2400" b="1" dirty="0">
                <a:solidFill>
                  <a:srgbClr val="002060"/>
                </a:solidFill>
              </a:rPr>
              <a:t>c) Criterio obligatorio de interpretación</a:t>
            </a:r>
          </a:p>
          <a:p>
            <a:r>
              <a:rPr lang="es-ES" sz="2000" dirty="0"/>
              <a:t>Los derechos constitucionales deben interpretarse conforme a:</a:t>
            </a:r>
          </a:p>
          <a:p>
            <a:pPr marL="342900" indent="-342900">
              <a:buClr>
                <a:srgbClr val="0070C0"/>
              </a:buClr>
              <a:buFont typeface="Wingdings" panose="05000000000000000000" pitchFamily="2" charset="2"/>
              <a:buChar char="q"/>
            </a:pPr>
            <a:r>
              <a:rPr lang="es-ES" sz="2000" dirty="0"/>
              <a:t>tratados internacionales,</a:t>
            </a:r>
          </a:p>
          <a:p>
            <a:pPr marL="342900" indent="-342900">
              <a:buClr>
                <a:srgbClr val="0070C0"/>
              </a:buClr>
              <a:buFont typeface="Wingdings" panose="05000000000000000000" pitchFamily="2" charset="2"/>
              <a:buChar char="q"/>
            </a:pPr>
            <a:r>
              <a:rPr lang="es-ES" sz="2000" dirty="0"/>
              <a:t>jurisprudencia internacional autorizada.</a:t>
            </a:r>
          </a:p>
        </p:txBody>
      </p:sp>
    </p:spTree>
    <p:extLst>
      <p:ext uri="{BB962C8B-B14F-4D97-AF65-F5344CB8AC3E}">
        <p14:creationId xmlns:p14="http://schemas.microsoft.com/office/powerpoint/2010/main" val="4146486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10019915" y="96725"/>
            <a:ext cx="15890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7" name="CuadroTexto 6">
            <a:extLst>
              <a:ext uri="{FF2B5EF4-FFF2-40B4-BE49-F238E27FC236}">
                <a16:creationId xmlns:a16="http://schemas.microsoft.com/office/drawing/2014/main" id="{2038962A-D5E0-D82F-9DED-0A700DD112C3}"/>
              </a:ext>
            </a:extLst>
          </p:cNvPr>
          <p:cNvSpPr txBox="1"/>
          <p:nvPr/>
        </p:nvSpPr>
        <p:spPr>
          <a:xfrm>
            <a:off x="939659" y="91987"/>
            <a:ext cx="10669352" cy="3570208"/>
          </a:xfrm>
          <a:prstGeom prst="rect">
            <a:avLst/>
          </a:prstGeom>
          <a:noFill/>
        </p:spPr>
        <p:txBody>
          <a:bodyPr wrap="square">
            <a:spAutoFit/>
          </a:bodyPr>
          <a:lstStyle/>
          <a:p>
            <a:r>
              <a:rPr lang="es-ES" sz="2400" b="1" dirty="0">
                <a:solidFill>
                  <a:srgbClr val="002060"/>
                </a:solidFill>
              </a:rPr>
              <a:t>Relación con los derechos laborales</a:t>
            </a:r>
          </a:p>
          <a:p>
            <a:r>
              <a:rPr lang="es-ES" sz="2000" b="1" dirty="0">
                <a:solidFill>
                  <a:srgbClr val="002060"/>
                </a:solidFill>
              </a:rPr>
              <a:t>Gracias al artículo 93 CN</a:t>
            </a:r>
            <a:r>
              <a:rPr lang="es-ES" sz="2000" dirty="0"/>
              <a:t>, hacen parte del bloque de constitucionalidad, entre otros:</a:t>
            </a:r>
          </a:p>
          <a:p>
            <a:endParaRPr lang="es-ES" sz="2000" dirty="0"/>
          </a:p>
          <a:p>
            <a:pPr marL="285750" indent="-285750">
              <a:buClr>
                <a:srgbClr val="0070C0"/>
              </a:buClr>
              <a:buFont typeface="Wingdings" panose="05000000000000000000" pitchFamily="2" charset="2"/>
              <a:buChar char="q"/>
            </a:pPr>
            <a:r>
              <a:rPr lang="es-ES" b="1" dirty="0"/>
              <a:t>Convenio 87 OIT</a:t>
            </a:r>
            <a:r>
              <a:rPr lang="es-ES" dirty="0"/>
              <a:t> (libertad sindical)</a:t>
            </a:r>
          </a:p>
          <a:p>
            <a:pPr marL="285750" indent="-285750">
              <a:buClr>
                <a:srgbClr val="0070C0"/>
              </a:buClr>
              <a:buFont typeface="Wingdings" panose="05000000000000000000" pitchFamily="2" charset="2"/>
              <a:buChar char="q"/>
            </a:pPr>
            <a:r>
              <a:rPr lang="es-ES" b="1" dirty="0"/>
              <a:t>Convenio 98 OIT</a:t>
            </a:r>
            <a:r>
              <a:rPr lang="es-ES" dirty="0"/>
              <a:t> (negociación colectiva)</a:t>
            </a:r>
          </a:p>
          <a:p>
            <a:pPr marL="285750" indent="-285750">
              <a:buClr>
                <a:srgbClr val="0070C0"/>
              </a:buClr>
              <a:buFont typeface="Wingdings" panose="05000000000000000000" pitchFamily="2" charset="2"/>
              <a:buChar char="q"/>
            </a:pPr>
            <a:r>
              <a:rPr lang="es-ES" b="1" dirty="0"/>
              <a:t>Convenio 100 OIT</a:t>
            </a:r>
            <a:r>
              <a:rPr lang="es-ES" dirty="0"/>
              <a:t> (igual remuneración)</a:t>
            </a:r>
          </a:p>
          <a:p>
            <a:pPr marL="285750" indent="-285750">
              <a:buClr>
                <a:srgbClr val="0070C0"/>
              </a:buClr>
              <a:buFont typeface="Wingdings" panose="05000000000000000000" pitchFamily="2" charset="2"/>
              <a:buChar char="q"/>
            </a:pPr>
            <a:r>
              <a:rPr lang="es-ES" b="1" dirty="0"/>
              <a:t>Convenio 111 OIT</a:t>
            </a:r>
            <a:r>
              <a:rPr lang="es-ES" dirty="0"/>
              <a:t> (no discriminación)</a:t>
            </a:r>
          </a:p>
          <a:p>
            <a:pPr marL="285750" indent="-285750">
              <a:buClr>
                <a:srgbClr val="0070C0"/>
              </a:buClr>
              <a:buFont typeface="Wingdings" panose="05000000000000000000" pitchFamily="2" charset="2"/>
              <a:buChar char="q"/>
            </a:pPr>
            <a:r>
              <a:rPr lang="es-ES" b="1" dirty="0"/>
              <a:t>Convenio 155 OIT</a:t>
            </a:r>
            <a:r>
              <a:rPr lang="es-ES" dirty="0"/>
              <a:t> (seguridad y salud en el trabajo)</a:t>
            </a:r>
          </a:p>
          <a:p>
            <a:r>
              <a:rPr lang="es-ES" b="1" dirty="0">
                <a:solidFill>
                  <a:srgbClr val="002060"/>
                </a:solidFill>
              </a:rPr>
              <a:t>Estos convenios</a:t>
            </a:r>
            <a:r>
              <a:rPr lang="es-ES" dirty="0"/>
              <a:t>:</a:t>
            </a:r>
          </a:p>
          <a:p>
            <a:pPr marL="285750" indent="-285750">
              <a:buClr>
                <a:srgbClr val="0070C0"/>
              </a:buClr>
              <a:buFont typeface="Wingdings" panose="05000000000000000000" pitchFamily="2" charset="2"/>
              <a:buChar char="q"/>
            </a:pPr>
            <a:r>
              <a:rPr lang="es-ES" dirty="0"/>
              <a:t>son </a:t>
            </a:r>
            <a:r>
              <a:rPr lang="es-ES" b="1" dirty="0"/>
              <a:t>parámetro de constitucionalidad</a:t>
            </a:r>
            <a:r>
              <a:rPr lang="es-ES" dirty="0"/>
              <a:t>,</a:t>
            </a:r>
          </a:p>
          <a:p>
            <a:pPr marL="285750" indent="-285750">
              <a:buClr>
                <a:srgbClr val="0070C0"/>
              </a:buClr>
              <a:buFont typeface="Wingdings" panose="05000000000000000000" pitchFamily="2" charset="2"/>
              <a:buChar char="q"/>
            </a:pPr>
            <a:r>
              <a:rPr lang="es-ES" dirty="0"/>
              <a:t>refuerzan los artículos 25 y 53 CN,</a:t>
            </a:r>
          </a:p>
          <a:p>
            <a:pPr marL="285750" indent="-285750">
              <a:buClr>
                <a:srgbClr val="0070C0"/>
              </a:buClr>
              <a:buFont typeface="Wingdings" panose="05000000000000000000" pitchFamily="2" charset="2"/>
              <a:buChar char="q"/>
            </a:pPr>
            <a:r>
              <a:rPr lang="es-ES" dirty="0"/>
              <a:t>limitan la discrecionalidad del legislador y del empleador público.</a:t>
            </a:r>
          </a:p>
        </p:txBody>
      </p:sp>
      <p:sp>
        <p:nvSpPr>
          <p:cNvPr id="10" name="CuadroTexto 9">
            <a:extLst>
              <a:ext uri="{FF2B5EF4-FFF2-40B4-BE49-F238E27FC236}">
                <a16:creationId xmlns:a16="http://schemas.microsoft.com/office/drawing/2014/main" id="{39433BEA-3260-B76D-CF44-0AD22344C329}"/>
              </a:ext>
            </a:extLst>
          </p:cNvPr>
          <p:cNvSpPr txBox="1"/>
          <p:nvPr/>
        </p:nvSpPr>
        <p:spPr>
          <a:xfrm>
            <a:off x="939659" y="3631417"/>
            <a:ext cx="9543394" cy="3046988"/>
          </a:xfrm>
          <a:prstGeom prst="rect">
            <a:avLst/>
          </a:prstGeom>
          <a:noFill/>
        </p:spPr>
        <p:txBody>
          <a:bodyPr wrap="square">
            <a:spAutoFit/>
          </a:bodyPr>
          <a:lstStyle/>
          <a:p>
            <a:r>
              <a:rPr lang="es-ES" sz="2400" b="1" dirty="0">
                <a:solidFill>
                  <a:srgbClr val="002060"/>
                </a:solidFill>
              </a:rPr>
              <a:t>Impacto en el sector público</a:t>
            </a:r>
          </a:p>
          <a:p>
            <a:r>
              <a:rPr lang="es-ES" sz="2400" b="1" dirty="0">
                <a:solidFill>
                  <a:srgbClr val="002060"/>
                </a:solidFill>
              </a:rPr>
              <a:t>El artículo 93 obliga al Estado a:</a:t>
            </a:r>
          </a:p>
          <a:p>
            <a:pPr marL="342900" indent="-342900">
              <a:buClr>
                <a:srgbClr val="0070C0"/>
              </a:buClr>
              <a:buFont typeface="Wingdings" panose="05000000000000000000" pitchFamily="2" charset="2"/>
              <a:buChar char="q"/>
            </a:pPr>
            <a:r>
              <a:rPr lang="es-ES" sz="2000" dirty="0"/>
              <a:t>adecuar su legislación laboral a estándares internacionales,</a:t>
            </a:r>
          </a:p>
          <a:p>
            <a:pPr marL="342900" indent="-342900">
              <a:buClr>
                <a:srgbClr val="0070C0"/>
              </a:buClr>
              <a:buFont typeface="Wingdings" panose="05000000000000000000" pitchFamily="2" charset="2"/>
              <a:buChar char="q"/>
            </a:pPr>
            <a:r>
              <a:rPr lang="es-ES" sz="2000" dirty="0"/>
              <a:t>no desconocer derechos laborales mínimos,</a:t>
            </a:r>
          </a:p>
          <a:p>
            <a:pPr marL="342900" indent="-342900">
              <a:buClr>
                <a:srgbClr val="0070C0"/>
              </a:buClr>
              <a:buFont typeface="Wingdings" panose="05000000000000000000" pitchFamily="2" charset="2"/>
              <a:buChar char="q"/>
            </a:pPr>
            <a:r>
              <a:rPr lang="es-ES" sz="2000" dirty="0"/>
              <a:t>garantizar trabajo digno y decente en el empleo público.</a:t>
            </a:r>
          </a:p>
          <a:p>
            <a:pPr marL="342900" indent="-342900">
              <a:buClr>
                <a:srgbClr val="0070C0"/>
              </a:buClr>
              <a:buFont typeface="Wingdings" panose="05000000000000000000" pitchFamily="2" charset="2"/>
              <a:buChar char="q"/>
            </a:pPr>
            <a:endParaRPr lang="es-ES" sz="2000" dirty="0"/>
          </a:p>
          <a:p>
            <a:r>
              <a:rPr lang="es-ES" sz="2400" b="1" dirty="0">
                <a:solidFill>
                  <a:srgbClr val="002060"/>
                </a:solidFill>
              </a:rPr>
              <a:t>El Estado no puede:</a:t>
            </a:r>
          </a:p>
          <a:p>
            <a:pPr marL="342900" indent="-342900">
              <a:buClr>
                <a:srgbClr val="0070C0"/>
              </a:buClr>
              <a:buFont typeface="Wingdings" panose="05000000000000000000" pitchFamily="2" charset="2"/>
              <a:buChar char="q"/>
            </a:pPr>
            <a:r>
              <a:rPr lang="es-ES" sz="2000" dirty="0"/>
              <a:t>justificar precarización laboral por razones fiscales,</a:t>
            </a:r>
          </a:p>
          <a:p>
            <a:pPr marL="342900" indent="-342900">
              <a:buClr>
                <a:srgbClr val="0070C0"/>
              </a:buClr>
              <a:buFont typeface="Wingdings" panose="05000000000000000000" pitchFamily="2" charset="2"/>
              <a:buChar char="q"/>
            </a:pPr>
            <a:r>
              <a:rPr lang="es-ES" sz="2000" dirty="0"/>
              <a:t>desconocer estándares OIT mediante OPS permanentes.</a:t>
            </a:r>
          </a:p>
        </p:txBody>
      </p:sp>
    </p:spTree>
    <p:extLst>
      <p:ext uri="{BB962C8B-B14F-4D97-AF65-F5344CB8AC3E}">
        <p14:creationId xmlns:p14="http://schemas.microsoft.com/office/powerpoint/2010/main" val="3868949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354207" y="5887925"/>
            <a:ext cx="15890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F3432299-2B92-9946-2835-616E0E4AEC34}"/>
              </a:ext>
            </a:extLst>
          </p:cNvPr>
          <p:cNvSpPr txBox="1"/>
          <p:nvPr/>
        </p:nvSpPr>
        <p:spPr>
          <a:xfrm>
            <a:off x="1004754" y="262529"/>
            <a:ext cx="10262335" cy="3847207"/>
          </a:xfrm>
          <a:prstGeom prst="rect">
            <a:avLst/>
          </a:prstGeom>
          <a:noFill/>
        </p:spPr>
        <p:txBody>
          <a:bodyPr wrap="square">
            <a:spAutoFit/>
          </a:bodyPr>
          <a:lstStyle/>
          <a:p>
            <a:r>
              <a:rPr lang="es-ES" sz="2400" b="1" dirty="0">
                <a:solidFill>
                  <a:srgbClr val="002060"/>
                </a:solidFill>
              </a:rPr>
              <a:t>Aplicación específica en el sector salud</a:t>
            </a:r>
          </a:p>
          <a:p>
            <a:r>
              <a:rPr lang="es-ES" sz="2400" b="1" dirty="0">
                <a:solidFill>
                  <a:srgbClr val="002060"/>
                </a:solidFill>
              </a:rPr>
              <a:t>En salud pública:</a:t>
            </a:r>
          </a:p>
          <a:p>
            <a:pPr marL="342900" indent="-342900">
              <a:buClr>
                <a:srgbClr val="0070C0"/>
              </a:buClr>
              <a:buFont typeface="Wingdings" panose="05000000000000000000" pitchFamily="2" charset="2"/>
              <a:buChar char="q"/>
            </a:pPr>
            <a:r>
              <a:rPr lang="es-ES" sz="2400" dirty="0"/>
              <a:t>el personal asistencial es titular de </a:t>
            </a:r>
            <a:r>
              <a:rPr lang="es-ES" sz="2400" b="1" dirty="0"/>
              <a:t>derechos humanos laborales</a:t>
            </a:r>
            <a:r>
              <a:rPr lang="es-ES" sz="2400" dirty="0"/>
              <a:t>,</a:t>
            </a:r>
          </a:p>
          <a:p>
            <a:pPr marL="342900" indent="-342900">
              <a:buClr>
                <a:srgbClr val="0070C0"/>
              </a:buClr>
              <a:buFont typeface="Wingdings" panose="05000000000000000000" pitchFamily="2" charset="2"/>
              <a:buChar char="q"/>
            </a:pPr>
            <a:r>
              <a:rPr lang="es-ES" sz="2400" dirty="0"/>
              <a:t>la seguridad y salud en el trabajo tiene jerarquía constitucional,</a:t>
            </a:r>
          </a:p>
          <a:p>
            <a:pPr marL="342900" indent="-342900">
              <a:buClr>
                <a:srgbClr val="0070C0"/>
              </a:buClr>
              <a:buFont typeface="Wingdings" panose="05000000000000000000" pitchFamily="2" charset="2"/>
              <a:buChar char="q"/>
            </a:pPr>
            <a:r>
              <a:rPr lang="es-ES" sz="2400" dirty="0"/>
              <a:t>el trabajo en condiciones de riesgo exige protección reforzada.</a:t>
            </a:r>
          </a:p>
          <a:p>
            <a:pPr>
              <a:buFont typeface="Arial" panose="020B0604020202020204" pitchFamily="34" charset="0"/>
              <a:buChar char="•"/>
            </a:pPr>
            <a:endParaRPr lang="es-ES" sz="2000" dirty="0"/>
          </a:p>
          <a:p>
            <a:r>
              <a:rPr lang="es-ES" sz="2400" b="1" dirty="0">
                <a:solidFill>
                  <a:srgbClr val="002060"/>
                </a:solidFill>
              </a:rPr>
              <a:t>Especial conexión con:</a:t>
            </a:r>
          </a:p>
          <a:p>
            <a:pPr marL="285750" indent="-285750">
              <a:buClr>
                <a:srgbClr val="0070C0"/>
              </a:buClr>
              <a:buFont typeface="Wingdings" panose="05000000000000000000" pitchFamily="2" charset="2"/>
              <a:buChar char="q"/>
            </a:pPr>
            <a:r>
              <a:rPr lang="es-ES" sz="2000" dirty="0"/>
              <a:t>jornadas extensas,</a:t>
            </a:r>
          </a:p>
          <a:p>
            <a:pPr marL="285750" indent="-285750">
              <a:buClr>
                <a:srgbClr val="0070C0"/>
              </a:buClr>
              <a:buFont typeface="Wingdings" panose="05000000000000000000" pitchFamily="2" charset="2"/>
              <a:buChar char="q"/>
            </a:pPr>
            <a:r>
              <a:rPr lang="es-ES" sz="2000" dirty="0"/>
              <a:t>riesgo psicosocial,</a:t>
            </a:r>
          </a:p>
          <a:p>
            <a:pPr marL="285750" indent="-285750">
              <a:buClr>
                <a:srgbClr val="0070C0"/>
              </a:buClr>
              <a:buFont typeface="Wingdings" panose="05000000000000000000" pitchFamily="2" charset="2"/>
              <a:buChar char="q"/>
            </a:pPr>
            <a:r>
              <a:rPr lang="es-ES" sz="2000" dirty="0"/>
              <a:t>estabilidad laboral reforzada,</a:t>
            </a:r>
          </a:p>
          <a:p>
            <a:pPr marL="285750" indent="-285750">
              <a:buClr>
                <a:srgbClr val="0070C0"/>
              </a:buClr>
              <a:buFont typeface="Wingdings" panose="05000000000000000000" pitchFamily="2" charset="2"/>
              <a:buChar char="q"/>
            </a:pPr>
            <a:r>
              <a:rPr lang="es-ES" sz="2000" dirty="0"/>
              <a:t>formalización del talento humano.</a:t>
            </a:r>
            <a:endParaRPr lang="es-ES" dirty="0"/>
          </a:p>
        </p:txBody>
      </p:sp>
      <p:sp>
        <p:nvSpPr>
          <p:cNvPr id="10" name="CuadroTexto 9">
            <a:extLst>
              <a:ext uri="{FF2B5EF4-FFF2-40B4-BE49-F238E27FC236}">
                <a16:creationId xmlns:a16="http://schemas.microsoft.com/office/drawing/2014/main" id="{A167DEDB-8AB2-ADA6-ABE5-4F28CF4B7FBA}"/>
              </a:ext>
            </a:extLst>
          </p:cNvPr>
          <p:cNvSpPr txBox="1"/>
          <p:nvPr/>
        </p:nvSpPr>
        <p:spPr>
          <a:xfrm>
            <a:off x="1004754" y="4029335"/>
            <a:ext cx="9938548" cy="1692771"/>
          </a:xfrm>
          <a:prstGeom prst="rect">
            <a:avLst/>
          </a:prstGeom>
          <a:noFill/>
        </p:spPr>
        <p:txBody>
          <a:bodyPr wrap="square">
            <a:spAutoFit/>
          </a:bodyPr>
          <a:lstStyle/>
          <a:p>
            <a:r>
              <a:rPr lang="es-ES" sz="2400" b="1" dirty="0">
                <a:solidFill>
                  <a:srgbClr val="002060"/>
                </a:solidFill>
              </a:rPr>
              <a:t>Relación con el contrato realidad</a:t>
            </a:r>
          </a:p>
          <a:p>
            <a:pPr algn="just"/>
            <a:r>
              <a:rPr lang="es-ES" sz="2000" b="1" dirty="0">
                <a:solidFill>
                  <a:srgbClr val="002060"/>
                </a:solidFill>
              </a:rPr>
              <a:t>El artículo 93 CN:</a:t>
            </a:r>
            <a:r>
              <a:rPr lang="es-ES" sz="2000" dirty="0"/>
              <a:t> refuerza el principio de primacía de la realidad, impide figuras contractuales simuladas, obliga a aplicar estándares OIT al analizar subordinación y dependencia.</a:t>
            </a:r>
          </a:p>
          <a:p>
            <a:pPr algn="just"/>
            <a:r>
              <a:rPr lang="es-ES" sz="2000" dirty="0"/>
              <a:t>Por ello, el juez debe valorar: la realidad laboral conforme a estándares internacionales de trabajo decente.</a:t>
            </a:r>
            <a:endParaRPr lang="es-CO" sz="2000" dirty="0"/>
          </a:p>
        </p:txBody>
      </p:sp>
    </p:spTree>
    <p:extLst>
      <p:ext uri="{BB962C8B-B14F-4D97-AF65-F5344CB8AC3E}">
        <p14:creationId xmlns:p14="http://schemas.microsoft.com/office/powerpoint/2010/main" val="17083696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8480322" y="180808"/>
            <a:ext cx="2821858"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17" name="CuadroTexto 16">
            <a:extLst>
              <a:ext uri="{FF2B5EF4-FFF2-40B4-BE49-F238E27FC236}">
                <a16:creationId xmlns:a16="http://schemas.microsoft.com/office/drawing/2014/main" id="{6C2937EC-9263-88F7-EF12-88F9BEEDFB2B}"/>
              </a:ext>
            </a:extLst>
          </p:cNvPr>
          <p:cNvSpPr txBox="1"/>
          <p:nvPr/>
        </p:nvSpPr>
        <p:spPr>
          <a:xfrm>
            <a:off x="1152832" y="180808"/>
            <a:ext cx="6582782" cy="830997"/>
          </a:xfrm>
          <a:prstGeom prst="rect">
            <a:avLst/>
          </a:prstGeom>
          <a:noFill/>
        </p:spPr>
        <p:txBody>
          <a:bodyPr wrap="square">
            <a:spAutoFit/>
          </a:bodyPr>
          <a:lstStyle/>
          <a:p>
            <a:r>
              <a:rPr lang="es-ES" sz="2400" b="1" dirty="0">
                <a:solidFill>
                  <a:srgbClr val="002060"/>
                </a:solidFill>
              </a:rPr>
              <a:t>Artículo 77 de la Ley 50 de 1990</a:t>
            </a:r>
          </a:p>
          <a:p>
            <a:r>
              <a:rPr lang="es-ES" sz="2400" b="1" dirty="0">
                <a:solidFill>
                  <a:srgbClr val="002060"/>
                </a:solidFill>
              </a:rPr>
              <a:t>Empresas de Servicios Temporales – EST</a:t>
            </a:r>
          </a:p>
        </p:txBody>
      </p:sp>
      <p:sp>
        <p:nvSpPr>
          <p:cNvPr id="19" name="CuadroTexto 18">
            <a:extLst>
              <a:ext uri="{FF2B5EF4-FFF2-40B4-BE49-F238E27FC236}">
                <a16:creationId xmlns:a16="http://schemas.microsoft.com/office/drawing/2014/main" id="{8E9019FC-36AF-5324-7A7D-E78DE26FF4C9}"/>
              </a:ext>
            </a:extLst>
          </p:cNvPr>
          <p:cNvSpPr txBox="1"/>
          <p:nvPr/>
        </p:nvSpPr>
        <p:spPr>
          <a:xfrm>
            <a:off x="1152832" y="1011805"/>
            <a:ext cx="9790471" cy="5755422"/>
          </a:xfrm>
          <a:prstGeom prst="rect">
            <a:avLst/>
          </a:prstGeom>
          <a:noFill/>
        </p:spPr>
        <p:txBody>
          <a:bodyPr wrap="square">
            <a:spAutoFit/>
          </a:bodyPr>
          <a:lstStyle/>
          <a:p>
            <a:r>
              <a:rPr lang="es-ES" sz="2400" b="1" dirty="0">
                <a:solidFill>
                  <a:srgbClr val="002060"/>
                </a:solidFill>
              </a:rPr>
              <a:t>El artículo 77 dispone:</a:t>
            </a:r>
          </a:p>
          <a:p>
            <a:endParaRPr lang="es-ES" sz="2400" b="1" dirty="0">
              <a:solidFill>
                <a:srgbClr val="002060"/>
              </a:solidFill>
            </a:endParaRPr>
          </a:p>
          <a:p>
            <a:pPr marL="285750" indent="-285750">
              <a:buClr>
                <a:srgbClr val="0070C0"/>
              </a:buClr>
              <a:buFont typeface="Wingdings" panose="05000000000000000000" pitchFamily="2" charset="2"/>
              <a:buChar char="q"/>
            </a:pPr>
            <a:r>
              <a:rPr lang="es-ES" sz="2400" b="1" dirty="0"/>
              <a:t>Las Empresas de Servicios Temporales (EST)</a:t>
            </a:r>
            <a:r>
              <a:rPr lang="es-ES" sz="2000" dirty="0"/>
              <a:t> son aquellas que </a:t>
            </a:r>
            <a:r>
              <a:rPr lang="es-ES" sz="2000" b="1" dirty="0"/>
              <a:t>contratan trabajadores en misión</a:t>
            </a:r>
            <a:r>
              <a:rPr lang="es-ES" sz="2000" dirty="0"/>
              <a:t> para ponerlos </a:t>
            </a:r>
            <a:r>
              <a:rPr lang="es-ES" sz="2000" b="1" dirty="0"/>
              <a:t>temporalmente a disposición de un tercero</a:t>
            </a:r>
            <a:r>
              <a:rPr lang="es-ES" sz="2000" dirty="0"/>
              <a:t> (empresa usuaria).</a:t>
            </a:r>
          </a:p>
          <a:p>
            <a:pPr marL="285750" indent="-285750">
              <a:buClr>
                <a:srgbClr val="0070C0"/>
              </a:buClr>
              <a:buFont typeface="Wingdings" panose="05000000000000000000" pitchFamily="2" charset="2"/>
              <a:buChar char="q"/>
            </a:pPr>
            <a:endParaRPr lang="es-ES" sz="2000" dirty="0"/>
          </a:p>
          <a:p>
            <a:pPr marL="285750" indent="-285750">
              <a:buClr>
                <a:srgbClr val="0070C0"/>
              </a:buClr>
              <a:buFont typeface="Wingdings" panose="05000000000000000000" pitchFamily="2" charset="2"/>
              <a:buChar char="q"/>
            </a:pPr>
            <a:r>
              <a:rPr lang="es-ES" sz="2400" b="1" dirty="0">
                <a:solidFill>
                  <a:srgbClr val="002060"/>
                </a:solidFill>
              </a:rPr>
              <a:t>Los trabajadores en misión:</a:t>
            </a:r>
          </a:p>
          <a:p>
            <a:pPr marL="742950" lvl="1" indent="-285750">
              <a:buClr>
                <a:srgbClr val="0070C0"/>
              </a:buClr>
              <a:buFont typeface="Wingdings" panose="05000000000000000000" pitchFamily="2" charset="2"/>
              <a:buChar char="q"/>
            </a:pPr>
            <a:r>
              <a:rPr lang="es-ES" sz="2000" b="1" dirty="0"/>
              <a:t>son empleados de la EST</a:t>
            </a:r>
            <a:r>
              <a:rPr lang="es-ES" sz="2000" dirty="0"/>
              <a:t>,</a:t>
            </a:r>
          </a:p>
          <a:p>
            <a:pPr marL="742950" lvl="1" indent="-285750">
              <a:buClr>
                <a:srgbClr val="0070C0"/>
              </a:buClr>
              <a:buFont typeface="Wingdings" panose="05000000000000000000" pitchFamily="2" charset="2"/>
              <a:buChar char="q"/>
            </a:pPr>
            <a:r>
              <a:rPr lang="es-ES" sz="2000" dirty="0"/>
              <a:t>reciben </a:t>
            </a:r>
            <a:r>
              <a:rPr lang="es-ES" sz="2000" b="1" dirty="0"/>
              <a:t>salario, prestaciones sociales y seguridad social</a:t>
            </a:r>
            <a:r>
              <a:rPr lang="es-ES" sz="2000" dirty="0"/>
              <a:t> por parte de la EST,</a:t>
            </a:r>
          </a:p>
          <a:p>
            <a:pPr marL="742950" lvl="1" indent="-285750">
              <a:buClr>
                <a:srgbClr val="0070C0"/>
              </a:buClr>
              <a:buFont typeface="Wingdings" panose="05000000000000000000" pitchFamily="2" charset="2"/>
              <a:buChar char="q"/>
            </a:pPr>
            <a:r>
              <a:rPr lang="es-ES" sz="2000" dirty="0"/>
              <a:t>pero </a:t>
            </a:r>
            <a:r>
              <a:rPr lang="es-ES" sz="2000" b="1" dirty="0"/>
              <a:t>prestan el servicio</a:t>
            </a:r>
            <a:r>
              <a:rPr lang="es-ES" sz="2000" dirty="0"/>
              <a:t> en la empresa usuaria.</a:t>
            </a:r>
          </a:p>
          <a:p>
            <a:pPr marL="742950" lvl="1" indent="-285750">
              <a:buClr>
                <a:srgbClr val="0070C0"/>
              </a:buClr>
              <a:buFont typeface="Wingdings" panose="05000000000000000000" pitchFamily="2" charset="2"/>
              <a:buChar char="q"/>
            </a:pPr>
            <a:endParaRPr lang="es-ES" sz="2000" dirty="0"/>
          </a:p>
          <a:p>
            <a:pPr marL="285750" indent="-285750">
              <a:buClr>
                <a:srgbClr val="0070C0"/>
              </a:buClr>
              <a:buFont typeface="Wingdings" panose="05000000000000000000" pitchFamily="2" charset="2"/>
              <a:buChar char="q"/>
            </a:pPr>
            <a:r>
              <a:rPr lang="es-ES" sz="2400" b="1" dirty="0">
                <a:solidFill>
                  <a:srgbClr val="002060"/>
                </a:solidFill>
              </a:rPr>
              <a:t>La intermediación laboral solo es válida cuando:</a:t>
            </a:r>
          </a:p>
          <a:p>
            <a:pPr marL="742950" lvl="1" indent="-285750">
              <a:buClr>
                <a:srgbClr val="0070C0"/>
              </a:buClr>
              <a:buFont typeface="Wingdings" panose="05000000000000000000" pitchFamily="2" charset="2"/>
              <a:buChar char="q"/>
            </a:pPr>
            <a:r>
              <a:rPr lang="es-ES" sz="2000" dirty="0"/>
              <a:t>es </a:t>
            </a:r>
            <a:r>
              <a:rPr lang="es-ES" sz="2000" b="1" dirty="0"/>
              <a:t>temporal</a:t>
            </a:r>
            <a:r>
              <a:rPr lang="es-ES" sz="2000" dirty="0"/>
              <a:t>, y</a:t>
            </a:r>
          </a:p>
          <a:p>
            <a:pPr marL="742950" lvl="1" indent="-285750">
              <a:buClr>
                <a:srgbClr val="0070C0"/>
              </a:buClr>
              <a:buFont typeface="Wingdings" panose="05000000000000000000" pitchFamily="2" charset="2"/>
              <a:buChar char="q"/>
            </a:pPr>
            <a:r>
              <a:rPr lang="es-ES" sz="2000" dirty="0"/>
              <a:t>se ajusta a los </a:t>
            </a:r>
            <a:r>
              <a:rPr lang="es-ES" sz="2000" b="1" dirty="0"/>
              <a:t>casos autorizados por la ley</a:t>
            </a:r>
            <a:r>
              <a:rPr lang="es-ES" sz="2000" dirty="0"/>
              <a:t>.</a:t>
            </a:r>
          </a:p>
          <a:p>
            <a:pPr marL="742950" lvl="1" indent="-285750">
              <a:buClr>
                <a:srgbClr val="0070C0"/>
              </a:buClr>
              <a:buFont typeface="Wingdings" panose="05000000000000000000" pitchFamily="2" charset="2"/>
              <a:buChar char="q"/>
            </a:pPr>
            <a:endParaRPr lang="es-ES" sz="2000" dirty="0"/>
          </a:p>
          <a:p>
            <a:r>
              <a:rPr lang="es-ES" sz="2400" b="1" dirty="0">
                <a:solidFill>
                  <a:srgbClr val="002060"/>
                </a:solidFill>
              </a:rPr>
              <a:t>La norma no autoriza la intermediación permanente ni para cubrir necesidades estructurales.</a:t>
            </a:r>
          </a:p>
        </p:txBody>
      </p:sp>
    </p:spTree>
    <p:extLst>
      <p:ext uri="{BB962C8B-B14F-4D97-AF65-F5344CB8AC3E}">
        <p14:creationId xmlns:p14="http://schemas.microsoft.com/office/powerpoint/2010/main" val="1248490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10025743" y="79039"/>
            <a:ext cx="172134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7" name="CuadroTexto 6">
            <a:extLst>
              <a:ext uri="{FF2B5EF4-FFF2-40B4-BE49-F238E27FC236}">
                <a16:creationId xmlns:a16="http://schemas.microsoft.com/office/drawing/2014/main" id="{8448E374-AF7A-0B20-DA39-B09C9FC18BA2}"/>
              </a:ext>
            </a:extLst>
          </p:cNvPr>
          <p:cNvSpPr txBox="1"/>
          <p:nvPr/>
        </p:nvSpPr>
        <p:spPr>
          <a:xfrm>
            <a:off x="889820" y="480176"/>
            <a:ext cx="4856906" cy="5016758"/>
          </a:xfrm>
          <a:prstGeom prst="rect">
            <a:avLst/>
          </a:prstGeom>
          <a:noFill/>
        </p:spPr>
        <p:txBody>
          <a:bodyPr wrap="square">
            <a:spAutoFit/>
          </a:bodyPr>
          <a:lstStyle/>
          <a:p>
            <a:r>
              <a:rPr lang="es-ES" sz="2000" b="1" dirty="0">
                <a:solidFill>
                  <a:srgbClr val="002060"/>
                </a:solidFill>
              </a:rPr>
              <a:t>Relación con el contrato realidad</a:t>
            </a:r>
          </a:p>
          <a:p>
            <a:pPr algn="just"/>
            <a:r>
              <a:rPr lang="es-ES" sz="2000" dirty="0">
                <a:solidFill>
                  <a:srgbClr val="002060"/>
                </a:solidFill>
              </a:rPr>
              <a:t>El artículo 77 se conecta con el contrato realidad porque:</a:t>
            </a:r>
          </a:p>
          <a:p>
            <a:endParaRPr lang="es-ES" sz="2000" dirty="0"/>
          </a:p>
          <a:p>
            <a:pPr marL="342900" indent="-342900">
              <a:buClr>
                <a:srgbClr val="0070C0"/>
              </a:buClr>
              <a:buFont typeface="Wingdings" panose="05000000000000000000" pitchFamily="2" charset="2"/>
              <a:buChar char="q"/>
            </a:pPr>
            <a:r>
              <a:rPr lang="es-ES" sz="2000" b="1" dirty="0"/>
              <a:t>si la intermediación se vuelve permanente</a:t>
            </a:r>
            <a:r>
              <a:rPr lang="es-ES" sz="2000" dirty="0"/>
              <a:t>,</a:t>
            </a:r>
          </a:p>
          <a:p>
            <a:pPr marL="342900" indent="-342900">
              <a:buClr>
                <a:srgbClr val="0070C0"/>
              </a:buClr>
              <a:buFont typeface="Wingdings" panose="05000000000000000000" pitchFamily="2" charset="2"/>
              <a:buChar char="q"/>
            </a:pPr>
            <a:r>
              <a:rPr lang="es-ES" sz="2000" b="1" dirty="0"/>
              <a:t>si se cubren funciones misionales estructurales</a:t>
            </a:r>
            <a:r>
              <a:rPr lang="es-ES" sz="2000" dirty="0"/>
              <a:t>,</a:t>
            </a:r>
          </a:p>
          <a:p>
            <a:pPr marL="342900" indent="-342900">
              <a:buClr>
                <a:srgbClr val="0070C0"/>
              </a:buClr>
              <a:buFont typeface="Wingdings" panose="05000000000000000000" pitchFamily="2" charset="2"/>
              <a:buChar char="q"/>
            </a:pPr>
            <a:r>
              <a:rPr lang="es-ES" sz="2000" b="1" dirty="0"/>
              <a:t>si se prolonga en el tiempo sin causa legal.</a:t>
            </a:r>
          </a:p>
          <a:p>
            <a:pPr marL="342900" indent="-342900">
              <a:buClr>
                <a:srgbClr val="0070C0"/>
              </a:buClr>
              <a:buFont typeface="Wingdings" panose="05000000000000000000" pitchFamily="2" charset="2"/>
              <a:buChar char="q"/>
            </a:pPr>
            <a:endParaRPr lang="es-ES" sz="2000" dirty="0"/>
          </a:p>
          <a:p>
            <a:r>
              <a:rPr lang="es-ES" sz="2000" b="1" dirty="0">
                <a:solidFill>
                  <a:srgbClr val="002060"/>
                </a:solidFill>
              </a:rPr>
              <a:t>Se rompe la legalidad de la intermediación y puede declararse:</a:t>
            </a:r>
          </a:p>
          <a:p>
            <a:pPr marL="342900" indent="-342900">
              <a:buClr>
                <a:srgbClr val="002060"/>
              </a:buClr>
              <a:buFont typeface="Wingdings" panose="05000000000000000000" pitchFamily="2" charset="2"/>
              <a:buChar char="q"/>
            </a:pPr>
            <a:r>
              <a:rPr lang="es-ES" sz="2000" dirty="0"/>
              <a:t>contrato realidad,</a:t>
            </a:r>
          </a:p>
          <a:p>
            <a:pPr marL="342900" indent="-342900">
              <a:buClr>
                <a:srgbClr val="002060"/>
              </a:buClr>
              <a:buFont typeface="Wingdings" panose="05000000000000000000" pitchFamily="2" charset="2"/>
              <a:buChar char="q"/>
            </a:pPr>
            <a:r>
              <a:rPr lang="es-ES" sz="2000" dirty="0"/>
              <a:t>o responsabilidad solidaria de la empresa usuaria.</a:t>
            </a:r>
          </a:p>
        </p:txBody>
      </p:sp>
      <p:sp>
        <p:nvSpPr>
          <p:cNvPr id="9" name="CuadroTexto 8">
            <a:extLst>
              <a:ext uri="{FF2B5EF4-FFF2-40B4-BE49-F238E27FC236}">
                <a16:creationId xmlns:a16="http://schemas.microsoft.com/office/drawing/2014/main" id="{DBDA2C6A-CF7F-5805-C4EA-2642E2983250}"/>
              </a:ext>
            </a:extLst>
          </p:cNvPr>
          <p:cNvSpPr txBox="1"/>
          <p:nvPr/>
        </p:nvSpPr>
        <p:spPr>
          <a:xfrm>
            <a:off x="6057434" y="425008"/>
            <a:ext cx="5244745" cy="5324535"/>
          </a:xfrm>
          <a:prstGeom prst="rect">
            <a:avLst/>
          </a:prstGeom>
          <a:noFill/>
        </p:spPr>
        <p:txBody>
          <a:bodyPr wrap="square">
            <a:spAutoFit/>
          </a:bodyPr>
          <a:lstStyle/>
          <a:p>
            <a:r>
              <a:rPr lang="es-ES" sz="2000" b="1" dirty="0">
                <a:solidFill>
                  <a:srgbClr val="002060"/>
                </a:solidFill>
              </a:rPr>
              <a:t>Aplicación en el sector salud</a:t>
            </a:r>
          </a:p>
          <a:p>
            <a:r>
              <a:rPr lang="es-ES" sz="2000" dirty="0">
                <a:solidFill>
                  <a:srgbClr val="002060"/>
                </a:solidFill>
              </a:rPr>
              <a:t>En hospitales y ESE:</a:t>
            </a:r>
          </a:p>
          <a:p>
            <a:endParaRPr lang="es-ES" sz="2000" dirty="0">
              <a:solidFill>
                <a:srgbClr val="002060"/>
              </a:solidFill>
            </a:endParaRPr>
          </a:p>
          <a:p>
            <a:pPr marL="342900" indent="-342900">
              <a:buClr>
                <a:srgbClr val="0070C0"/>
              </a:buClr>
              <a:buFont typeface="Wingdings" panose="05000000000000000000" pitchFamily="2" charset="2"/>
              <a:buChar char="q"/>
            </a:pPr>
            <a:r>
              <a:rPr lang="es-ES" sz="2000" b="1" dirty="0">
                <a:solidFill>
                  <a:srgbClr val="002060"/>
                </a:solidFill>
              </a:rPr>
              <a:t>El uso de EST solo es legal para:</a:t>
            </a:r>
          </a:p>
          <a:p>
            <a:pPr marL="800100" lvl="1" indent="-342900">
              <a:buClr>
                <a:srgbClr val="0070C0"/>
              </a:buClr>
              <a:buFont typeface="Wingdings" panose="05000000000000000000" pitchFamily="2" charset="2"/>
              <a:buChar char="q"/>
            </a:pPr>
            <a:r>
              <a:rPr lang="es-ES" sz="2000" dirty="0"/>
              <a:t>reemplazos temporales,</a:t>
            </a:r>
          </a:p>
          <a:p>
            <a:pPr marL="800100" lvl="1" indent="-342900">
              <a:buClr>
                <a:srgbClr val="0070C0"/>
              </a:buClr>
              <a:buFont typeface="Wingdings" panose="05000000000000000000" pitchFamily="2" charset="2"/>
              <a:buChar char="q"/>
            </a:pPr>
            <a:r>
              <a:rPr lang="es-ES" sz="2000" dirty="0"/>
              <a:t>incrementos ocasionales de servicios,</a:t>
            </a:r>
          </a:p>
          <a:p>
            <a:pPr marL="800100" lvl="1" indent="-342900">
              <a:buClr>
                <a:srgbClr val="0070C0"/>
              </a:buClr>
              <a:buFont typeface="Wingdings" panose="05000000000000000000" pitchFamily="2" charset="2"/>
              <a:buChar char="q"/>
            </a:pPr>
            <a:r>
              <a:rPr lang="es-ES" sz="2000" dirty="0"/>
              <a:t>situaciones excepcionales.</a:t>
            </a:r>
          </a:p>
          <a:p>
            <a:pPr marL="342900" indent="-342900">
              <a:buClr>
                <a:srgbClr val="0070C0"/>
              </a:buClr>
              <a:buFont typeface="Wingdings" panose="05000000000000000000" pitchFamily="2" charset="2"/>
              <a:buChar char="q"/>
            </a:pPr>
            <a:r>
              <a:rPr lang="es-ES" sz="2000" b="1" dirty="0">
                <a:solidFill>
                  <a:srgbClr val="002060"/>
                </a:solidFill>
              </a:rPr>
              <a:t>No es legal para:</a:t>
            </a:r>
          </a:p>
          <a:p>
            <a:pPr marL="800100" lvl="1" indent="-342900">
              <a:buClr>
                <a:srgbClr val="0070C0"/>
              </a:buClr>
              <a:buFont typeface="Wingdings" panose="05000000000000000000" pitchFamily="2" charset="2"/>
              <a:buChar char="q"/>
            </a:pPr>
            <a:r>
              <a:rPr lang="es-ES" sz="2000" dirty="0"/>
              <a:t>cubrir turnos permanentes,</a:t>
            </a:r>
          </a:p>
          <a:p>
            <a:pPr marL="800100" lvl="1" indent="-342900">
              <a:buClr>
                <a:srgbClr val="0070C0"/>
              </a:buClr>
              <a:buFont typeface="Wingdings" panose="05000000000000000000" pitchFamily="2" charset="2"/>
              <a:buChar char="q"/>
            </a:pPr>
            <a:r>
              <a:rPr lang="es-ES" sz="2000" dirty="0"/>
              <a:t>reemplazar plantas estructurales,</a:t>
            </a:r>
          </a:p>
          <a:p>
            <a:pPr marL="800100" lvl="1" indent="-342900">
              <a:buClr>
                <a:srgbClr val="0070C0"/>
              </a:buClr>
              <a:buFont typeface="Wingdings" panose="05000000000000000000" pitchFamily="2" charset="2"/>
              <a:buChar char="q"/>
            </a:pPr>
            <a:r>
              <a:rPr lang="es-ES" sz="2000" dirty="0"/>
              <a:t>sostener servicios esenciales continuos (urgencias, UCI).</a:t>
            </a:r>
          </a:p>
          <a:p>
            <a:pPr marL="342900" indent="-342900">
              <a:buClr>
                <a:srgbClr val="0070C0"/>
              </a:buClr>
              <a:buFont typeface="Wingdings" panose="05000000000000000000" pitchFamily="2" charset="2"/>
              <a:buChar char="q"/>
            </a:pPr>
            <a:r>
              <a:rPr lang="es-ES" sz="2000" b="1" dirty="0">
                <a:solidFill>
                  <a:srgbClr val="002060"/>
                </a:solidFill>
              </a:rPr>
              <a:t>El uso estructural de EST en salud:</a:t>
            </a:r>
          </a:p>
          <a:p>
            <a:pPr marL="342900" indent="-342900">
              <a:buClr>
                <a:srgbClr val="0070C0"/>
              </a:buClr>
              <a:buFont typeface="Wingdings" panose="05000000000000000000" pitchFamily="2" charset="2"/>
              <a:buChar char="q"/>
            </a:pPr>
            <a:r>
              <a:rPr lang="es-ES" sz="2000" dirty="0"/>
              <a:t>desnaturaliza el artículo 77,</a:t>
            </a:r>
          </a:p>
          <a:p>
            <a:pPr marL="342900" indent="-342900">
              <a:buClr>
                <a:srgbClr val="0070C0"/>
              </a:buClr>
              <a:buFont typeface="Wingdings" panose="05000000000000000000" pitchFamily="2" charset="2"/>
              <a:buChar char="q"/>
            </a:pPr>
            <a:r>
              <a:rPr lang="es-ES" sz="2000" dirty="0"/>
              <a:t>incrementa el riesgo de demandas por contrato realidad,</a:t>
            </a:r>
          </a:p>
          <a:p>
            <a:pPr marL="342900" indent="-342900">
              <a:buClr>
                <a:srgbClr val="0070C0"/>
              </a:buClr>
              <a:buFont typeface="Wingdings" panose="05000000000000000000" pitchFamily="2" charset="2"/>
              <a:buChar char="q"/>
            </a:pPr>
            <a:r>
              <a:rPr lang="es-ES" sz="2000" dirty="0"/>
              <a:t>genera riesgos fiscales y disciplinarios.</a:t>
            </a:r>
            <a:endParaRPr lang="es-ES" sz="1600" dirty="0"/>
          </a:p>
        </p:txBody>
      </p:sp>
    </p:spTree>
    <p:extLst>
      <p:ext uri="{BB962C8B-B14F-4D97-AF65-F5344CB8AC3E}">
        <p14:creationId xmlns:p14="http://schemas.microsoft.com/office/powerpoint/2010/main" val="585927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8872209" y="5841380"/>
            <a:ext cx="2071094"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7" name="CuadroTexto 6">
            <a:extLst>
              <a:ext uri="{FF2B5EF4-FFF2-40B4-BE49-F238E27FC236}">
                <a16:creationId xmlns:a16="http://schemas.microsoft.com/office/drawing/2014/main" id="{2B22EA8F-08F5-EB3A-2358-E6281BD3F769}"/>
              </a:ext>
            </a:extLst>
          </p:cNvPr>
          <p:cNvSpPr txBox="1"/>
          <p:nvPr/>
        </p:nvSpPr>
        <p:spPr>
          <a:xfrm>
            <a:off x="1109288" y="469650"/>
            <a:ext cx="10320711" cy="1015663"/>
          </a:xfrm>
          <a:prstGeom prst="rect">
            <a:avLst/>
          </a:prstGeom>
          <a:noFill/>
        </p:spPr>
        <p:txBody>
          <a:bodyPr wrap="square">
            <a:spAutoFit/>
          </a:bodyPr>
          <a:lstStyle/>
          <a:p>
            <a:r>
              <a:rPr lang="es-ES" sz="2000" dirty="0">
                <a:solidFill>
                  <a:srgbClr val="002060"/>
                </a:solidFill>
              </a:rPr>
              <a:t>En Colombia existe un </a:t>
            </a:r>
            <a:r>
              <a:rPr lang="es-ES" sz="2000" b="1" dirty="0">
                <a:solidFill>
                  <a:srgbClr val="002060"/>
                </a:solidFill>
              </a:rPr>
              <a:t>marco normativo claro y reiterado que prohíbe que las cooperativas (especialmente las Cooperativas de Trabajo Asociado – CTA y precooperativas)</a:t>
            </a:r>
            <a:r>
              <a:rPr lang="es-ES" sz="2000" dirty="0">
                <a:solidFill>
                  <a:srgbClr val="002060"/>
                </a:solidFill>
              </a:rPr>
              <a:t> suministren o intermedien </a:t>
            </a:r>
            <a:r>
              <a:rPr lang="es-ES" sz="2000" b="1" dirty="0">
                <a:solidFill>
                  <a:srgbClr val="002060"/>
                </a:solidFill>
              </a:rPr>
              <a:t>talento humano en la salud pública</a:t>
            </a:r>
            <a:r>
              <a:rPr lang="es-ES" sz="2000" dirty="0">
                <a:solidFill>
                  <a:srgbClr val="002060"/>
                </a:solidFill>
              </a:rPr>
              <a:t> como forma de vinculación laboral.</a:t>
            </a:r>
            <a:endParaRPr lang="es-CO" sz="2000" dirty="0">
              <a:solidFill>
                <a:srgbClr val="002060"/>
              </a:solidFill>
            </a:endParaRPr>
          </a:p>
        </p:txBody>
      </p:sp>
      <p:sp>
        <p:nvSpPr>
          <p:cNvPr id="9" name="CuadroTexto 8">
            <a:extLst>
              <a:ext uri="{FF2B5EF4-FFF2-40B4-BE49-F238E27FC236}">
                <a16:creationId xmlns:a16="http://schemas.microsoft.com/office/drawing/2014/main" id="{86475386-A631-046E-CDA2-22FBD68D11B7}"/>
              </a:ext>
            </a:extLst>
          </p:cNvPr>
          <p:cNvSpPr txBox="1"/>
          <p:nvPr/>
        </p:nvSpPr>
        <p:spPr>
          <a:xfrm>
            <a:off x="3048000" y="1631798"/>
            <a:ext cx="6096000" cy="646331"/>
          </a:xfrm>
          <a:prstGeom prst="rect">
            <a:avLst/>
          </a:prstGeom>
          <a:noFill/>
        </p:spPr>
        <p:txBody>
          <a:bodyPr wrap="square">
            <a:spAutoFit/>
          </a:bodyPr>
          <a:lstStyle/>
          <a:p>
            <a:pPr algn="ctr"/>
            <a:r>
              <a:rPr lang="es-ES" b="1" dirty="0">
                <a:solidFill>
                  <a:srgbClr val="002060"/>
                </a:solidFill>
              </a:rPr>
              <a:t>NORMAS QUE PROHÍBEN A LAS COOPERATIVAS SUMINISTRAR</a:t>
            </a:r>
          </a:p>
          <a:p>
            <a:pPr algn="ctr"/>
            <a:r>
              <a:rPr lang="es-ES" b="1" dirty="0">
                <a:solidFill>
                  <a:srgbClr val="002060"/>
                </a:solidFill>
              </a:rPr>
              <a:t>TRABAJADORES EN LA SALUD PÚBLICA</a:t>
            </a:r>
          </a:p>
        </p:txBody>
      </p:sp>
      <p:sp>
        <p:nvSpPr>
          <p:cNvPr id="11" name="CuadroTexto 10">
            <a:extLst>
              <a:ext uri="{FF2B5EF4-FFF2-40B4-BE49-F238E27FC236}">
                <a16:creationId xmlns:a16="http://schemas.microsoft.com/office/drawing/2014/main" id="{32A87326-4E60-EBA2-9996-A2D91DE02315}"/>
              </a:ext>
            </a:extLst>
          </p:cNvPr>
          <p:cNvSpPr txBox="1"/>
          <p:nvPr/>
        </p:nvSpPr>
        <p:spPr>
          <a:xfrm>
            <a:off x="979186" y="2448107"/>
            <a:ext cx="10233627" cy="3724096"/>
          </a:xfrm>
          <a:prstGeom prst="rect">
            <a:avLst/>
          </a:prstGeom>
          <a:noFill/>
        </p:spPr>
        <p:txBody>
          <a:bodyPr wrap="square">
            <a:spAutoFit/>
          </a:bodyPr>
          <a:lstStyle/>
          <a:p>
            <a:r>
              <a:rPr lang="es-ES" sz="2000" b="1" dirty="0">
                <a:solidFill>
                  <a:srgbClr val="002060"/>
                </a:solidFill>
              </a:rPr>
              <a:t>Constitución Política – Artículos 25 y 53</a:t>
            </a:r>
          </a:p>
          <a:p>
            <a:endParaRPr lang="es-ES" sz="2000" b="1" dirty="0"/>
          </a:p>
          <a:p>
            <a:pPr marL="285750" indent="-285750">
              <a:buClr>
                <a:srgbClr val="0070C0"/>
              </a:buClr>
              <a:buFont typeface="Wingdings" panose="05000000000000000000" pitchFamily="2" charset="2"/>
              <a:buChar char="q"/>
            </a:pPr>
            <a:r>
              <a:rPr lang="es-ES" sz="2000" b="1" dirty="0"/>
              <a:t>Artículo 25 CN – Derecho al trabajo digno</a:t>
            </a:r>
          </a:p>
          <a:p>
            <a:pPr marL="285750" indent="-285750">
              <a:buClr>
                <a:srgbClr val="0070C0"/>
              </a:buClr>
              <a:buFont typeface="Wingdings" panose="05000000000000000000" pitchFamily="2" charset="2"/>
              <a:buChar char="q"/>
            </a:pPr>
            <a:r>
              <a:rPr lang="es-ES" sz="2000" b="1" dirty="0"/>
              <a:t>Artículo 53 CN – Primacía de la realidad</a:t>
            </a:r>
          </a:p>
          <a:p>
            <a:pPr marL="285750" indent="-285750">
              <a:buClr>
                <a:srgbClr val="0070C0"/>
              </a:buClr>
              <a:buFont typeface="Wingdings" panose="05000000000000000000" pitchFamily="2" charset="2"/>
              <a:buChar char="q"/>
            </a:pPr>
            <a:r>
              <a:rPr lang="es-ES" sz="2000" b="1" dirty="0"/>
              <a:t>Prohibición constitucional indirecta</a:t>
            </a:r>
          </a:p>
          <a:p>
            <a:br>
              <a:rPr lang="es-ES" sz="2000" dirty="0"/>
            </a:br>
            <a:r>
              <a:rPr lang="es-ES" sz="2000" b="1" dirty="0">
                <a:solidFill>
                  <a:srgbClr val="002060"/>
                </a:solidFill>
              </a:rPr>
              <a:t>Las cooperativas no pueden ser usadas para:</a:t>
            </a:r>
          </a:p>
          <a:p>
            <a:pPr marL="285750" indent="-285750">
              <a:buClr>
                <a:srgbClr val="0070C0"/>
              </a:buClr>
              <a:buFont typeface="Wingdings" panose="05000000000000000000" pitchFamily="2" charset="2"/>
              <a:buChar char="q"/>
            </a:pPr>
            <a:r>
              <a:rPr lang="es-ES" sz="2000" dirty="0"/>
              <a:t>precarizar el empleo,</a:t>
            </a:r>
          </a:p>
          <a:p>
            <a:pPr marL="285750" indent="-285750">
              <a:buClr>
                <a:srgbClr val="0070C0"/>
              </a:buClr>
              <a:buFont typeface="Wingdings" panose="05000000000000000000" pitchFamily="2" charset="2"/>
              <a:buChar char="q"/>
            </a:pPr>
            <a:r>
              <a:rPr lang="es-ES" sz="2000" dirty="0"/>
              <a:t>simular relaciones laborales,</a:t>
            </a:r>
          </a:p>
          <a:p>
            <a:pPr marL="285750" indent="-285750">
              <a:buClr>
                <a:srgbClr val="0070C0"/>
              </a:buClr>
              <a:buFont typeface="Wingdings" panose="05000000000000000000" pitchFamily="2" charset="2"/>
              <a:buChar char="q"/>
            </a:pPr>
            <a:r>
              <a:rPr lang="es-ES" sz="2000" dirty="0"/>
              <a:t>desconocer derechos mínimos.</a:t>
            </a:r>
          </a:p>
          <a:p>
            <a:endParaRPr lang="es-ES" dirty="0"/>
          </a:p>
          <a:p>
            <a:r>
              <a:rPr lang="es-ES" sz="2000" b="1" dirty="0">
                <a:solidFill>
                  <a:srgbClr val="002060"/>
                </a:solidFill>
              </a:rPr>
              <a:t>En salud pública, la continuidad del servicio hace incompatible la intermediación cooperativa.</a:t>
            </a:r>
          </a:p>
        </p:txBody>
      </p:sp>
    </p:spTree>
    <p:extLst>
      <p:ext uri="{BB962C8B-B14F-4D97-AF65-F5344CB8AC3E}">
        <p14:creationId xmlns:p14="http://schemas.microsoft.com/office/powerpoint/2010/main" val="2401268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496557" y="214344"/>
            <a:ext cx="2071094"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EE8EBFB8-4CA8-4D3C-4250-09B35C3469BD}"/>
              </a:ext>
            </a:extLst>
          </p:cNvPr>
          <p:cNvSpPr txBox="1"/>
          <p:nvPr/>
        </p:nvSpPr>
        <p:spPr>
          <a:xfrm>
            <a:off x="889819" y="289678"/>
            <a:ext cx="10453095" cy="2369880"/>
          </a:xfrm>
          <a:prstGeom prst="rect">
            <a:avLst/>
          </a:prstGeom>
          <a:noFill/>
        </p:spPr>
        <p:txBody>
          <a:bodyPr wrap="square">
            <a:spAutoFit/>
          </a:bodyPr>
          <a:lstStyle/>
          <a:p>
            <a:r>
              <a:rPr lang="es-ES" sz="2000" b="1" dirty="0">
                <a:solidFill>
                  <a:srgbClr val="002060"/>
                </a:solidFill>
              </a:rPr>
              <a:t>Ley 79 de 1988 – Régimen Cooperativo</a:t>
            </a:r>
          </a:p>
          <a:p>
            <a:r>
              <a:rPr lang="es-ES" sz="2000" b="1" dirty="0">
                <a:solidFill>
                  <a:srgbClr val="002060"/>
                </a:solidFill>
              </a:rPr>
              <a:t>Artículo 59</a:t>
            </a:r>
          </a:p>
          <a:p>
            <a:r>
              <a:rPr lang="es-ES" dirty="0"/>
              <a:t>Prohíbe expresamente que las cooperativas:</a:t>
            </a:r>
          </a:p>
          <a:p>
            <a:pPr marL="285750" indent="-285750">
              <a:buClr>
                <a:srgbClr val="0070C0"/>
              </a:buClr>
              <a:buFont typeface="Wingdings" panose="05000000000000000000" pitchFamily="2" charset="2"/>
              <a:buChar char="q"/>
            </a:pPr>
            <a:r>
              <a:rPr lang="es-ES" dirty="0"/>
              <a:t>actúen como </a:t>
            </a:r>
            <a:r>
              <a:rPr lang="es-ES" b="1" dirty="0"/>
              <a:t>empresas de intermediación laboral</a:t>
            </a:r>
            <a:r>
              <a:rPr lang="es-ES" dirty="0"/>
              <a:t>,</a:t>
            </a:r>
          </a:p>
          <a:p>
            <a:pPr marL="285750" indent="-285750">
              <a:buClr>
                <a:srgbClr val="0070C0"/>
              </a:buClr>
              <a:buFont typeface="Wingdings" panose="05000000000000000000" pitchFamily="2" charset="2"/>
              <a:buChar char="q"/>
            </a:pPr>
            <a:r>
              <a:rPr lang="es-ES" dirty="0"/>
              <a:t>suministren mano de obra a terceros </a:t>
            </a:r>
            <a:r>
              <a:rPr lang="es-ES" b="1" dirty="0"/>
              <a:t>como empleador encubierto</a:t>
            </a:r>
            <a:r>
              <a:rPr lang="es-ES" dirty="0"/>
              <a:t>.</a:t>
            </a:r>
          </a:p>
          <a:p>
            <a:r>
              <a:rPr lang="es-ES" b="1" dirty="0">
                <a:solidFill>
                  <a:srgbClr val="002060"/>
                </a:solidFill>
              </a:rPr>
              <a:t>Las cooperativas:</a:t>
            </a:r>
          </a:p>
          <a:p>
            <a:pPr marL="285750" indent="-285750">
              <a:buClr>
                <a:srgbClr val="0070C0"/>
              </a:buClr>
              <a:buFont typeface="Wingdings" panose="05000000000000000000" pitchFamily="2" charset="2"/>
              <a:buChar char="q"/>
            </a:pPr>
            <a:r>
              <a:rPr lang="es-ES" b="1" dirty="0"/>
              <a:t>no pueden funcionar como bolsas de empleo</a:t>
            </a:r>
            <a:r>
              <a:rPr lang="es-ES" dirty="0"/>
              <a:t>,</a:t>
            </a:r>
          </a:p>
          <a:p>
            <a:pPr marL="285750" indent="-285750">
              <a:buClr>
                <a:srgbClr val="0070C0"/>
              </a:buClr>
              <a:buFont typeface="Wingdings" panose="05000000000000000000" pitchFamily="2" charset="2"/>
              <a:buChar char="q"/>
            </a:pPr>
            <a:r>
              <a:rPr lang="es-ES" dirty="0"/>
              <a:t>ni como proveedoras permanentes de personal asistencial.</a:t>
            </a:r>
          </a:p>
        </p:txBody>
      </p:sp>
      <p:sp>
        <p:nvSpPr>
          <p:cNvPr id="10" name="CuadroTexto 9">
            <a:extLst>
              <a:ext uri="{FF2B5EF4-FFF2-40B4-BE49-F238E27FC236}">
                <a16:creationId xmlns:a16="http://schemas.microsoft.com/office/drawing/2014/main" id="{738FFF14-04E8-FDCD-B338-AAD0C8A29F81}"/>
              </a:ext>
            </a:extLst>
          </p:cNvPr>
          <p:cNvSpPr txBox="1"/>
          <p:nvPr/>
        </p:nvSpPr>
        <p:spPr>
          <a:xfrm>
            <a:off x="889819" y="2975239"/>
            <a:ext cx="9930581" cy="3508653"/>
          </a:xfrm>
          <a:prstGeom prst="rect">
            <a:avLst/>
          </a:prstGeom>
          <a:noFill/>
        </p:spPr>
        <p:txBody>
          <a:bodyPr wrap="square">
            <a:spAutoFit/>
          </a:bodyPr>
          <a:lstStyle/>
          <a:p>
            <a:r>
              <a:rPr lang="es-ES" sz="2000" b="1" dirty="0">
                <a:solidFill>
                  <a:srgbClr val="002060"/>
                </a:solidFill>
              </a:rPr>
              <a:t>Decreto 4588 de 2006 (Régimen de Cooperativas de Trabajo Asociado)</a:t>
            </a:r>
          </a:p>
          <a:p>
            <a:r>
              <a:rPr lang="es-ES" sz="2000" b="1" dirty="0">
                <a:solidFill>
                  <a:srgbClr val="002060"/>
                </a:solidFill>
              </a:rPr>
              <a:t>Artículos 3, 7 y 17</a:t>
            </a:r>
            <a:endParaRPr lang="es-ES" sz="2000" dirty="0">
              <a:solidFill>
                <a:srgbClr val="002060"/>
              </a:solidFill>
            </a:endParaRPr>
          </a:p>
          <a:p>
            <a:r>
              <a:rPr lang="es-ES" b="1" dirty="0">
                <a:solidFill>
                  <a:srgbClr val="002060"/>
                </a:solidFill>
              </a:rPr>
              <a:t>Establece que:</a:t>
            </a:r>
          </a:p>
          <a:p>
            <a:pPr marL="285750" indent="-285750">
              <a:buClr>
                <a:srgbClr val="0070C0"/>
              </a:buClr>
              <a:buFont typeface="Wingdings" panose="05000000000000000000" pitchFamily="2" charset="2"/>
              <a:buChar char="q"/>
            </a:pPr>
            <a:r>
              <a:rPr lang="es-ES" dirty="0"/>
              <a:t>los asociados </a:t>
            </a:r>
            <a:r>
              <a:rPr lang="es-ES" b="1" dirty="0"/>
              <a:t>no son trabajadores dependientes</a:t>
            </a:r>
            <a:r>
              <a:rPr lang="es-ES" dirty="0"/>
              <a:t>,</a:t>
            </a:r>
          </a:p>
          <a:p>
            <a:pPr marL="285750" indent="-285750">
              <a:buClr>
                <a:srgbClr val="0070C0"/>
              </a:buClr>
              <a:buFont typeface="Wingdings" panose="05000000000000000000" pitchFamily="2" charset="2"/>
              <a:buChar char="q"/>
            </a:pPr>
            <a:r>
              <a:rPr lang="es-ES" dirty="0"/>
              <a:t>no puede existir </a:t>
            </a:r>
            <a:r>
              <a:rPr lang="es-ES" b="1" dirty="0"/>
              <a:t>subordinación</a:t>
            </a:r>
            <a:r>
              <a:rPr lang="es-ES" dirty="0"/>
              <a:t>,</a:t>
            </a:r>
          </a:p>
          <a:p>
            <a:pPr marL="285750" indent="-285750">
              <a:buClr>
                <a:srgbClr val="0070C0"/>
              </a:buClr>
              <a:buFont typeface="Wingdings" panose="05000000000000000000" pitchFamily="2" charset="2"/>
              <a:buChar char="q"/>
            </a:pPr>
            <a:r>
              <a:rPr lang="es-ES" dirty="0"/>
              <a:t>está prohibido que la cooperativa </a:t>
            </a:r>
            <a:r>
              <a:rPr lang="es-ES" b="1" dirty="0"/>
              <a:t>suministre personal</a:t>
            </a:r>
            <a:r>
              <a:rPr lang="es-ES" dirty="0"/>
              <a:t> bajo órdenes del tercero beneficiario.</a:t>
            </a:r>
          </a:p>
          <a:p>
            <a:pPr marL="285750" indent="-285750">
              <a:buClr>
                <a:srgbClr val="0070C0"/>
              </a:buClr>
              <a:buFont typeface="Wingdings" panose="05000000000000000000" pitchFamily="2" charset="2"/>
              <a:buChar char="q"/>
            </a:pPr>
            <a:r>
              <a:rPr lang="es-ES" dirty="0"/>
              <a:t> En salud pública:</a:t>
            </a:r>
          </a:p>
          <a:p>
            <a:pPr marL="285750" indent="-285750">
              <a:buClr>
                <a:srgbClr val="0070C0"/>
              </a:buClr>
              <a:buFont typeface="Wingdings" panose="05000000000000000000" pitchFamily="2" charset="2"/>
              <a:buChar char="q"/>
            </a:pPr>
            <a:r>
              <a:rPr lang="es-ES" dirty="0"/>
              <a:t>turnos,</a:t>
            </a:r>
          </a:p>
          <a:p>
            <a:pPr marL="285750" indent="-285750">
              <a:buClr>
                <a:srgbClr val="0070C0"/>
              </a:buClr>
              <a:buFont typeface="Wingdings" panose="05000000000000000000" pitchFamily="2" charset="2"/>
              <a:buChar char="q"/>
            </a:pPr>
            <a:r>
              <a:rPr lang="es-ES" dirty="0"/>
              <a:t>protocolos,</a:t>
            </a:r>
          </a:p>
          <a:p>
            <a:pPr marL="285750" indent="-285750">
              <a:buClr>
                <a:srgbClr val="0070C0"/>
              </a:buClr>
              <a:buFont typeface="Wingdings" panose="05000000000000000000" pitchFamily="2" charset="2"/>
              <a:buChar char="q"/>
            </a:pPr>
            <a:r>
              <a:rPr lang="es-ES" dirty="0"/>
              <a:t>jefes de servicio.</a:t>
            </a:r>
          </a:p>
          <a:p>
            <a:pPr marL="285750" indent="-285750">
              <a:buClr>
                <a:srgbClr val="0070C0"/>
              </a:buClr>
              <a:buFont typeface="Wingdings" panose="05000000000000000000" pitchFamily="2" charset="2"/>
              <a:buChar char="q"/>
            </a:pPr>
            <a:endParaRPr lang="es-ES" dirty="0"/>
          </a:p>
          <a:p>
            <a:r>
              <a:rPr lang="es-ES" dirty="0"/>
              <a:t> </a:t>
            </a:r>
            <a:r>
              <a:rPr lang="es-ES" sz="2000" b="1" dirty="0">
                <a:solidFill>
                  <a:srgbClr val="002060"/>
                </a:solidFill>
              </a:rPr>
              <a:t>configuran subordinación → ilegalidad automática de la CTA.</a:t>
            </a:r>
            <a:endParaRPr lang="es-ES" b="1" dirty="0">
              <a:solidFill>
                <a:srgbClr val="002060"/>
              </a:solidFill>
            </a:endParaRPr>
          </a:p>
        </p:txBody>
      </p:sp>
    </p:spTree>
    <p:extLst>
      <p:ext uri="{BB962C8B-B14F-4D97-AF65-F5344CB8AC3E}">
        <p14:creationId xmlns:p14="http://schemas.microsoft.com/office/powerpoint/2010/main" val="8159215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802876"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303488" y="5762445"/>
            <a:ext cx="1639815"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7" name="CuadroTexto 6">
            <a:extLst>
              <a:ext uri="{FF2B5EF4-FFF2-40B4-BE49-F238E27FC236}">
                <a16:creationId xmlns:a16="http://schemas.microsoft.com/office/drawing/2014/main" id="{C5581FF5-D2AE-99E9-64CC-883BFB69FB31}"/>
              </a:ext>
            </a:extLst>
          </p:cNvPr>
          <p:cNvSpPr txBox="1"/>
          <p:nvPr/>
        </p:nvSpPr>
        <p:spPr>
          <a:xfrm>
            <a:off x="1145197" y="455928"/>
            <a:ext cx="8626123" cy="2616101"/>
          </a:xfrm>
          <a:prstGeom prst="rect">
            <a:avLst/>
          </a:prstGeom>
          <a:noFill/>
        </p:spPr>
        <p:txBody>
          <a:bodyPr wrap="square">
            <a:spAutoFit/>
          </a:bodyPr>
          <a:lstStyle/>
          <a:p>
            <a:r>
              <a:rPr lang="es-ES" sz="2400" b="1" dirty="0">
                <a:solidFill>
                  <a:srgbClr val="002060"/>
                </a:solidFill>
              </a:rPr>
              <a:t>Ley 1233 de 2008</a:t>
            </a:r>
          </a:p>
          <a:p>
            <a:r>
              <a:rPr lang="es-ES" sz="2000" b="1" dirty="0">
                <a:solidFill>
                  <a:schemeClr val="accent5">
                    <a:lumMod val="50000"/>
                  </a:schemeClr>
                </a:solidFill>
              </a:rPr>
              <a:t>Artículo 7</a:t>
            </a:r>
          </a:p>
          <a:p>
            <a:r>
              <a:rPr lang="es-ES" sz="2000" b="1" dirty="0">
                <a:solidFill>
                  <a:srgbClr val="002060"/>
                </a:solidFill>
              </a:rPr>
              <a:t>Prohíbe expresamente:</a:t>
            </a:r>
          </a:p>
          <a:p>
            <a:pPr marL="342900" indent="-342900">
              <a:buClr>
                <a:srgbClr val="0070C0"/>
              </a:buClr>
              <a:buFont typeface="Wingdings" panose="05000000000000000000" pitchFamily="2" charset="2"/>
              <a:buChar char="q"/>
            </a:pPr>
            <a:r>
              <a:rPr lang="es-ES" sz="2000" dirty="0"/>
              <a:t>el uso de cooperativas para </a:t>
            </a:r>
            <a:r>
              <a:rPr lang="es-ES" sz="2000" b="1" dirty="0"/>
              <a:t>actividades misionales permanentes</a:t>
            </a:r>
            <a:r>
              <a:rPr lang="es-ES" sz="2000" dirty="0"/>
              <a:t>,</a:t>
            </a:r>
          </a:p>
          <a:p>
            <a:pPr marL="342900" indent="-342900">
              <a:buClr>
                <a:srgbClr val="0070C0"/>
              </a:buClr>
              <a:buFont typeface="Wingdings" panose="05000000000000000000" pitchFamily="2" charset="2"/>
              <a:buChar char="q"/>
            </a:pPr>
            <a:r>
              <a:rPr lang="es-ES" sz="2000" dirty="0"/>
              <a:t>la intermediación laboral encubierta.</a:t>
            </a:r>
          </a:p>
          <a:p>
            <a:pPr>
              <a:buClr>
                <a:srgbClr val="0070C0"/>
              </a:buClr>
            </a:pPr>
            <a:r>
              <a:rPr lang="es-ES" sz="2000" b="1" dirty="0">
                <a:solidFill>
                  <a:schemeClr val="accent6">
                    <a:lumMod val="75000"/>
                  </a:schemeClr>
                </a:solidFill>
              </a:rPr>
              <a:t>El personal asistencial en hospitales públicos:</a:t>
            </a:r>
          </a:p>
          <a:p>
            <a:pPr marL="342900" indent="-342900">
              <a:buClr>
                <a:srgbClr val="0070C0"/>
              </a:buClr>
              <a:buFont typeface="Wingdings" panose="05000000000000000000" pitchFamily="2" charset="2"/>
              <a:buChar char="q"/>
            </a:pPr>
            <a:r>
              <a:rPr lang="es-ES" sz="2000" dirty="0"/>
              <a:t>realiza funciones </a:t>
            </a:r>
            <a:r>
              <a:rPr lang="es-ES" sz="2000" b="1" dirty="0"/>
              <a:t>misionales esenciales</a:t>
            </a:r>
            <a:r>
              <a:rPr lang="es-ES" sz="2000" dirty="0"/>
              <a:t>,</a:t>
            </a:r>
          </a:p>
          <a:p>
            <a:pPr marL="342900" indent="-342900">
              <a:buClr>
                <a:srgbClr val="0070C0"/>
              </a:buClr>
              <a:buFont typeface="Wingdings" panose="05000000000000000000" pitchFamily="2" charset="2"/>
              <a:buChar char="q"/>
            </a:pPr>
            <a:r>
              <a:rPr lang="es-ES" sz="2000" dirty="0"/>
              <a:t>por tanto </a:t>
            </a:r>
            <a:r>
              <a:rPr lang="es-ES" sz="2000" b="1" dirty="0"/>
              <a:t>no puede ser cooperativizado</a:t>
            </a:r>
            <a:r>
              <a:rPr lang="es-ES" sz="2000" dirty="0"/>
              <a:t>.</a:t>
            </a:r>
            <a:endParaRPr lang="es-ES" dirty="0"/>
          </a:p>
        </p:txBody>
      </p:sp>
      <p:sp>
        <p:nvSpPr>
          <p:cNvPr id="9" name="CuadroTexto 8">
            <a:extLst>
              <a:ext uri="{FF2B5EF4-FFF2-40B4-BE49-F238E27FC236}">
                <a16:creationId xmlns:a16="http://schemas.microsoft.com/office/drawing/2014/main" id="{959E938D-AD92-259E-E8A8-9206558982E6}"/>
              </a:ext>
            </a:extLst>
          </p:cNvPr>
          <p:cNvSpPr txBox="1"/>
          <p:nvPr/>
        </p:nvSpPr>
        <p:spPr>
          <a:xfrm>
            <a:off x="1145198" y="3301260"/>
            <a:ext cx="9402300" cy="2677656"/>
          </a:xfrm>
          <a:prstGeom prst="rect">
            <a:avLst/>
          </a:prstGeom>
          <a:noFill/>
        </p:spPr>
        <p:txBody>
          <a:bodyPr wrap="square">
            <a:spAutoFit/>
          </a:bodyPr>
          <a:lstStyle/>
          <a:p>
            <a:r>
              <a:rPr lang="es-ES" sz="2400" b="1" dirty="0">
                <a:solidFill>
                  <a:srgbClr val="002060"/>
                </a:solidFill>
              </a:rPr>
              <a:t>Ley 1429 de 2010 </a:t>
            </a:r>
            <a:r>
              <a:rPr lang="es-ES" sz="2000" b="1" dirty="0"/>
              <a:t>(Ley de Formalización y Generación de Empleo)</a:t>
            </a:r>
          </a:p>
          <a:p>
            <a:r>
              <a:rPr lang="es-ES" sz="2000" b="1" dirty="0"/>
              <a:t>Artículo 63</a:t>
            </a:r>
            <a:endParaRPr lang="es-ES" sz="2000" dirty="0"/>
          </a:p>
          <a:p>
            <a:r>
              <a:rPr lang="es-ES" sz="2000" b="1" dirty="0">
                <a:solidFill>
                  <a:schemeClr val="accent6">
                    <a:lumMod val="75000"/>
                  </a:schemeClr>
                </a:solidFill>
              </a:rPr>
              <a:t>Prohíbe:</a:t>
            </a:r>
          </a:p>
          <a:p>
            <a:pPr marL="342900" indent="-342900">
              <a:buClr>
                <a:srgbClr val="0070C0"/>
              </a:buClr>
              <a:buFont typeface="Wingdings" panose="05000000000000000000" pitchFamily="2" charset="2"/>
              <a:buChar char="q"/>
            </a:pPr>
            <a:r>
              <a:rPr lang="es-ES" sz="2000" dirty="0"/>
              <a:t>el uso de CTA y precooperativas como mecanismo de </a:t>
            </a:r>
            <a:r>
              <a:rPr lang="es-ES" sz="2000" b="1" dirty="0"/>
              <a:t>tercerización laboral ilegal</a:t>
            </a:r>
            <a:r>
              <a:rPr lang="es-ES" sz="2000" dirty="0"/>
              <a:t>,</a:t>
            </a:r>
          </a:p>
          <a:p>
            <a:pPr marL="342900" indent="-342900">
              <a:buClr>
                <a:srgbClr val="0070C0"/>
              </a:buClr>
              <a:buFont typeface="Wingdings" panose="05000000000000000000" pitchFamily="2" charset="2"/>
              <a:buChar char="q"/>
            </a:pPr>
            <a:r>
              <a:rPr lang="es-ES" sz="2000" dirty="0"/>
              <a:t>cuando se afecten derechos laborales mínimos.</a:t>
            </a:r>
          </a:p>
          <a:p>
            <a:pPr>
              <a:buClr>
                <a:srgbClr val="0070C0"/>
              </a:buClr>
            </a:pPr>
            <a:r>
              <a:rPr lang="es-ES" sz="2000" b="1" dirty="0">
                <a:solidFill>
                  <a:schemeClr val="accent6">
                    <a:lumMod val="75000"/>
                  </a:schemeClr>
                </a:solidFill>
              </a:rPr>
              <a:t>Ordena:</a:t>
            </a:r>
          </a:p>
          <a:p>
            <a:pPr marL="342900" indent="-342900">
              <a:buClr>
                <a:srgbClr val="0070C0"/>
              </a:buClr>
              <a:buFont typeface="Wingdings" panose="05000000000000000000" pitchFamily="2" charset="2"/>
              <a:buChar char="q"/>
            </a:pPr>
            <a:r>
              <a:rPr lang="es-ES" sz="2000" b="1" dirty="0"/>
              <a:t>desmontar esquemas cooperativos ilegales</a:t>
            </a:r>
            <a:r>
              <a:rPr lang="es-ES" sz="2000" dirty="0"/>
              <a:t>,</a:t>
            </a:r>
          </a:p>
          <a:p>
            <a:pPr marL="342900" indent="-342900">
              <a:buClr>
                <a:srgbClr val="0070C0"/>
              </a:buClr>
              <a:buFont typeface="Wingdings" panose="05000000000000000000" pitchFamily="2" charset="2"/>
              <a:buChar char="q"/>
            </a:pPr>
            <a:r>
              <a:rPr lang="es-ES" sz="2000" dirty="0"/>
              <a:t>sancionar a entidades públicas que los utilicen.</a:t>
            </a:r>
          </a:p>
        </p:txBody>
      </p:sp>
    </p:spTree>
    <p:extLst>
      <p:ext uri="{BB962C8B-B14F-4D97-AF65-F5344CB8AC3E}">
        <p14:creationId xmlns:p14="http://schemas.microsoft.com/office/powerpoint/2010/main" val="2327603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00">
              <a:srgbClr val="99CC00">
                <a:shade val="30000"/>
                <a:satMod val="115000"/>
              </a:srgbClr>
            </a:gs>
            <a:gs pos="88000">
              <a:srgbClr val="99CC00">
                <a:shade val="67500"/>
                <a:satMod val="115000"/>
              </a:srgbClr>
            </a:gs>
            <a:gs pos="30000">
              <a:srgbClr val="99CC00">
                <a:shade val="100000"/>
                <a:satMod val="115000"/>
              </a:srgbClr>
            </a:gs>
          </a:gsLst>
          <a:path path="circle">
            <a:fillToRect l="100000" b="100000"/>
          </a:path>
        </a:gradFill>
        <a:effectLst/>
      </p:bgPr>
    </p:bg>
    <p:spTree>
      <p:nvGrpSpPr>
        <p:cNvPr id="1" name=""/>
        <p:cNvGrpSpPr/>
        <p:nvPr/>
      </p:nvGrpSpPr>
      <p:grpSpPr>
        <a:xfrm>
          <a:off x="0" y="0"/>
          <a:ext cx="0" cy="0"/>
          <a:chOff x="0" y="0"/>
          <a:chExt cx="0" cy="0"/>
        </a:xfrm>
      </p:grpSpPr>
      <p:sp>
        <p:nvSpPr>
          <p:cNvPr id="10" name="Diagrama de flujo: retraso 9">
            <a:extLst>
              <a:ext uri="{FF2B5EF4-FFF2-40B4-BE49-F238E27FC236}">
                <a16:creationId xmlns:a16="http://schemas.microsoft.com/office/drawing/2014/main" id="{AAD9AD92-4360-969D-B7FB-89718A5AF103}"/>
              </a:ext>
            </a:extLst>
          </p:cNvPr>
          <p:cNvSpPr/>
          <p:nvPr/>
        </p:nvSpPr>
        <p:spPr>
          <a:xfrm rot="10800000">
            <a:off x="3951889" y="0"/>
            <a:ext cx="8240109" cy="6858000"/>
          </a:xfrm>
          <a:prstGeom prst="flowChartDelay">
            <a:avLst/>
          </a:prstGeom>
          <a:gradFill flip="none" rotWithShape="1">
            <a:gsLst>
              <a:gs pos="38000">
                <a:srgbClr val="99CC00"/>
              </a:gs>
              <a:gs pos="73000">
                <a:srgbClr val="99CC00">
                  <a:shade val="30000"/>
                  <a:satMod val="115000"/>
                </a:srgbClr>
              </a:gs>
              <a:gs pos="60000">
                <a:schemeClr val="accent5">
                  <a:lumMod val="20000"/>
                  <a:lumOff val="80000"/>
                </a:scheme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99CC00"/>
              </a:solidFill>
            </a:endParaRPr>
          </a:p>
        </p:txBody>
      </p:sp>
      <p:sp>
        <p:nvSpPr>
          <p:cNvPr id="17" name="CuadroTexto 16">
            <a:extLst>
              <a:ext uri="{FF2B5EF4-FFF2-40B4-BE49-F238E27FC236}">
                <a16:creationId xmlns:a16="http://schemas.microsoft.com/office/drawing/2014/main" id="{8E4EEABC-3719-BF52-0CC9-478046636571}"/>
              </a:ext>
            </a:extLst>
          </p:cNvPr>
          <p:cNvSpPr txBox="1"/>
          <p:nvPr/>
        </p:nvSpPr>
        <p:spPr>
          <a:xfrm>
            <a:off x="4624551" y="1942376"/>
            <a:ext cx="7567447" cy="36625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400" b="1" i="0" u="none" strike="noStrike" kern="1200" cap="none" spc="0" normalizeH="0" baseline="0" noProof="0" dirty="0">
                <a:ln>
                  <a:noFill/>
                </a:ln>
                <a:solidFill>
                  <a:srgbClr val="003399"/>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SEMINARIO INTEGRAL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800" b="1" i="0" u="none" strike="noStrike" kern="1200" cap="none" spc="0" normalizeH="0" baseline="0" noProof="0" dirty="0">
                <a:ln>
                  <a:solidFill>
                    <a:prstClr val="white"/>
                  </a:solidFill>
                </a:ln>
                <a:solidFill>
                  <a:srgbClr val="003399"/>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IMPACTO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800" b="1" i="0" u="none" strike="noStrike" kern="1200" cap="none" spc="0" normalizeH="0" baseline="0" noProof="0" dirty="0">
                <a:ln>
                  <a:solidFill>
                    <a:prstClr val="white"/>
                  </a:solidFill>
                </a:ln>
                <a:solidFill>
                  <a:srgbClr val="003399"/>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DE LA REFORMA LABORA</a:t>
            </a:r>
            <a:r>
              <a:rPr lang="es-CO" sz="4800" b="1" dirty="0">
                <a:ln>
                  <a:solidFill>
                    <a:prstClr val="white"/>
                  </a:solidFill>
                </a:ln>
                <a:solidFill>
                  <a:srgbClr val="003399"/>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a:t>
            </a:r>
            <a:endParaRPr kumimoji="0" lang="es-CO" sz="4800" b="1" i="0" u="none" strike="noStrike" kern="1200" cap="none" spc="0" normalizeH="0" baseline="0" noProof="0" dirty="0">
              <a:ln>
                <a:solidFill>
                  <a:prstClr val="white"/>
                </a:solidFill>
              </a:ln>
              <a:solidFill>
                <a:srgbClr val="003399"/>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400" b="1" i="0" u="none" strike="noStrike" kern="1200" cap="none" spc="0" normalizeH="0" baseline="0" noProof="0" dirty="0">
                <a:ln>
                  <a:noFill/>
                </a:ln>
                <a:solidFill>
                  <a:srgbClr val="003399"/>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LEY 2466 DE 2025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400" b="1" i="0" u="none" strike="noStrike" kern="1200" cap="none" spc="0" normalizeH="0" baseline="0" noProof="0" dirty="0">
                <a:ln>
                  <a:noFill/>
                </a:ln>
                <a:solidFill>
                  <a:srgbClr val="003399"/>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 </a:t>
            </a:r>
            <a:r>
              <a:rPr kumimoji="0" lang="es-CO" sz="4800" b="1" i="0" u="none" strike="noStrike" kern="1200" cap="none" spc="0" normalizeH="0" baseline="0" noProof="0" dirty="0">
                <a:ln>
                  <a:noFill/>
                </a:ln>
                <a:solidFill>
                  <a:srgbClr val="003399"/>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SECTOR SALUD</a:t>
            </a:r>
            <a:endParaRPr lang="es-CO" sz="2000" dirty="0">
              <a:latin typeface="Calibri" panose="020F0502020204030204" pitchFamily="34" charset="0"/>
              <a:ea typeface="Calibri" panose="020F0502020204030204" pitchFamily="34" charset="0"/>
              <a:cs typeface="Calibri" panose="020F0502020204030204" pitchFamily="34" charset="0"/>
            </a:endParaRPr>
          </a:p>
        </p:txBody>
      </p:sp>
      <p:pic>
        <p:nvPicPr>
          <p:cNvPr id="23" name="Imagen 22">
            <a:extLst>
              <a:ext uri="{FF2B5EF4-FFF2-40B4-BE49-F238E27FC236}">
                <a16:creationId xmlns:a16="http://schemas.microsoft.com/office/drawing/2014/main" id="{5221F042-A479-5178-A4A2-06E4F69C7A1D}"/>
              </a:ext>
            </a:extLst>
          </p:cNvPr>
          <p:cNvPicPr>
            <a:picLocks noChangeAspect="1"/>
          </p:cNvPicPr>
          <p:nvPr/>
        </p:nvPicPr>
        <p:blipFill>
          <a:blip r:embed="rId3"/>
          <a:stretch>
            <a:fillRect/>
          </a:stretch>
        </p:blipFill>
        <p:spPr>
          <a:xfrm>
            <a:off x="-602428" y="0"/>
            <a:ext cx="6594438" cy="6858000"/>
          </a:xfrm>
          <a:prstGeom prst="rect">
            <a:avLst/>
          </a:prstGeom>
        </p:spPr>
      </p:pic>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4"/>
          <a:stretch>
            <a:fillRect/>
          </a:stretch>
        </p:blipFill>
        <p:spPr>
          <a:xfrm>
            <a:off x="8631750" y="219807"/>
            <a:ext cx="3298122" cy="1254426"/>
          </a:xfrm>
          <a:prstGeom prst="rect">
            <a:avLst/>
          </a:prstGeom>
        </p:spPr>
      </p:pic>
    </p:spTree>
    <p:extLst>
      <p:ext uri="{BB962C8B-B14F-4D97-AF65-F5344CB8AC3E}">
        <p14:creationId xmlns:p14="http://schemas.microsoft.com/office/powerpoint/2010/main" val="3642504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635093" y="244977"/>
            <a:ext cx="1965675"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0EC210D6-2A93-F837-4794-EACC8AB460C9}"/>
              </a:ext>
            </a:extLst>
          </p:cNvPr>
          <p:cNvSpPr txBox="1"/>
          <p:nvPr/>
        </p:nvSpPr>
        <p:spPr>
          <a:xfrm>
            <a:off x="1145197" y="646114"/>
            <a:ext cx="9572421" cy="2923877"/>
          </a:xfrm>
          <a:prstGeom prst="rect">
            <a:avLst/>
          </a:prstGeom>
          <a:noFill/>
        </p:spPr>
        <p:txBody>
          <a:bodyPr wrap="square">
            <a:spAutoFit/>
          </a:bodyPr>
          <a:lstStyle/>
          <a:p>
            <a:r>
              <a:rPr lang="es-ES" sz="2400" b="1" dirty="0">
                <a:solidFill>
                  <a:schemeClr val="accent5">
                    <a:lumMod val="50000"/>
                  </a:schemeClr>
                </a:solidFill>
              </a:rPr>
              <a:t>Decreto 2025 de 2011</a:t>
            </a:r>
          </a:p>
          <a:p>
            <a:r>
              <a:rPr lang="es-ES" sz="2000" dirty="0"/>
              <a:t>Artículo 1 y siguientes</a:t>
            </a:r>
          </a:p>
          <a:p>
            <a:r>
              <a:rPr lang="es-ES" sz="2000" dirty="0"/>
              <a:t>Define como </a:t>
            </a:r>
            <a:r>
              <a:rPr lang="es-ES" sz="2000" b="1" dirty="0"/>
              <a:t>intermediación laboral ilegal</a:t>
            </a:r>
            <a:r>
              <a:rPr lang="es-ES" sz="2000" dirty="0"/>
              <a:t>:</a:t>
            </a:r>
          </a:p>
          <a:p>
            <a:pPr marL="285750" indent="-285750">
              <a:buClr>
                <a:srgbClr val="0070C0"/>
              </a:buClr>
              <a:buFont typeface="Wingdings" panose="05000000000000000000" pitchFamily="2" charset="2"/>
              <a:buChar char="q"/>
            </a:pPr>
            <a:r>
              <a:rPr lang="es-ES" sz="2000" dirty="0"/>
              <a:t>el suministro de trabajadores mediante cooperativas,</a:t>
            </a:r>
          </a:p>
          <a:p>
            <a:pPr marL="285750" indent="-285750">
              <a:buClr>
                <a:srgbClr val="0070C0"/>
              </a:buClr>
              <a:buFont typeface="Wingdings" panose="05000000000000000000" pitchFamily="2" charset="2"/>
              <a:buChar char="q"/>
            </a:pPr>
            <a:r>
              <a:rPr lang="es-ES" sz="2000" dirty="0"/>
              <a:t>cuando exista subordinación frente al beneficiario del servicio.</a:t>
            </a:r>
          </a:p>
          <a:p>
            <a:r>
              <a:rPr lang="es-ES" sz="2000" dirty="0"/>
              <a:t>Este decreto es </a:t>
            </a:r>
            <a:r>
              <a:rPr lang="es-ES" sz="2000" b="1" dirty="0"/>
              <a:t>base sancionatoria</a:t>
            </a:r>
            <a:r>
              <a:rPr lang="es-ES" sz="2000" dirty="0"/>
              <a:t> para:</a:t>
            </a:r>
          </a:p>
          <a:p>
            <a:pPr marL="285750" indent="-285750">
              <a:buClr>
                <a:srgbClr val="0070C0"/>
              </a:buClr>
              <a:buFont typeface="Wingdings" panose="05000000000000000000" pitchFamily="2" charset="2"/>
              <a:buChar char="q"/>
            </a:pPr>
            <a:r>
              <a:rPr lang="es-ES" sz="2000" dirty="0"/>
              <a:t>hospitales,</a:t>
            </a:r>
          </a:p>
          <a:p>
            <a:pPr marL="285750" indent="-285750">
              <a:buClr>
                <a:srgbClr val="0070C0"/>
              </a:buClr>
              <a:buFont typeface="Wingdings" panose="05000000000000000000" pitchFamily="2" charset="2"/>
              <a:buChar char="q"/>
            </a:pPr>
            <a:r>
              <a:rPr lang="es-ES" sz="2000" dirty="0"/>
              <a:t>ESE,</a:t>
            </a:r>
          </a:p>
          <a:p>
            <a:pPr marL="285750" indent="-285750">
              <a:buClr>
                <a:srgbClr val="0070C0"/>
              </a:buClr>
              <a:buFont typeface="Wingdings" panose="05000000000000000000" pitchFamily="2" charset="2"/>
              <a:buChar char="q"/>
            </a:pPr>
            <a:r>
              <a:rPr lang="es-ES" sz="2000" dirty="0"/>
              <a:t>alcaldías.</a:t>
            </a:r>
            <a:endParaRPr lang="es-ES" dirty="0"/>
          </a:p>
        </p:txBody>
      </p:sp>
      <p:sp>
        <p:nvSpPr>
          <p:cNvPr id="10" name="CuadroTexto 9">
            <a:extLst>
              <a:ext uri="{FF2B5EF4-FFF2-40B4-BE49-F238E27FC236}">
                <a16:creationId xmlns:a16="http://schemas.microsoft.com/office/drawing/2014/main" id="{F20B8134-D39D-B428-BF3A-129D8DF6FD8F}"/>
              </a:ext>
            </a:extLst>
          </p:cNvPr>
          <p:cNvSpPr txBox="1"/>
          <p:nvPr/>
        </p:nvSpPr>
        <p:spPr>
          <a:xfrm>
            <a:off x="1145197" y="3651189"/>
            <a:ext cx="9253444" cy="2308324"/>
          </a:xfrm>
          <a:prstGeom prst="rect">
            <a:avLst/>
          </a:prstGeom>
          <a:noFill/>
        </p:spPr>
        <p:txBody>
          <a:bodyPr wrap="square">
            <a:spAutoFit/>
          </a:bodyPr>
          <a:lstStyle/>
          <a:p>
            <a:r>
              <a:rPr lang="es-ES" sz="2400" b="1" dirty="0">
                <a:solidFill>
                  <a:schemeClr val="accent5">
                    <a:lumMod val="50000"/>
                  </a:schemeClr>
                </a:solidFill>
              </a:rPr>
              <a:t>Ley 1438 de 2011 </a:t>
            </a:r>
            <a:r>
              <a:rPr lang="es-ES" sz="2000" b="1" dirty="0"/>
              <a:t>(Reforma al Sistema General de Seguridad Social en Salud)</a:t>
            </a:r>
          </a:p>
          <a:p>
            <a:r>
              <a:rPr lang="es-ES" sz="2000" b="1" dirty="0"/>
              <a:t>Artículo 103</a:t>
            </a:r>
            <a:endParaRPr lang="es-ES" sz="2000" dirty="0"/>
          </a:p>
          <a:p>
            <a:r>
              <a:rPr lang="es-ES" sz="2000" b="1" dirty="0">
                <a:solidFill>
                  <a:schemeClr val="accent5">
                    <a:lumMod val="50000"/>
                  </a:schemeClr>
                </a:solidFill>
              </a:rPr>
              <a:t>Prohíbe en el sector salud:</a:t>
            </a:r>
          </a:p>
          <a:p>
            <a:pPr marL="285750" indent="-285750">
              <a:buClr>
                <a:srgbClr val="0070C0"/>
              </a:buClr>
              <a:buFont typeface="Wingdings" panose="05000000000000000000" pitchFamily="2" charset="2"/>
              <a:buChar char="q"/>
            </a:pPr>
            <a:r>
              <a:rPr lang="es-ES" sz="2000" dirty="0"/>
              <a:t>la tercerización laboral que afecte condiciones laborales,</a:t>
            </a:r>
          </a:p>
          <a:p>
            <a:pPr marL="285750" indent="-285750">
              <a:buClr>
                <a:srgbClr val="0070C0"/>
              </a:buClr>
              <a:buFont typeface="Wingdings" panose="05000000000000000000" pitchFamily="2" charset="2"/>
              <a:buChar char="q"/>
            </a:pPr>
            <a:r>
              <a:rPr lang="es-ES" sz="2000" dirty="0"/>
              <a:t>el uso de figuras asociativas para evadir obligaciones laborales.</a:t>
            </a:r>
          </a:p>
          <a:p>
            <a:r>
              <a:rPr lang="es-ES" sz="2000" dirty="0"/>
              <a:t>Mandato claro de:</a:t>
            </a:r>
          </a:p>
          <a:p>
            <a:pPr marL="285750" indent="-285750">
              <a:buClr>
                <a:srgbClr val="0070C0"/>
              </a:buClr>
              <a:buFont typeface="Wingdings" panose="05000000000000000000" pitchFamily="2" charset="2"/>
              <a:buChar char="q"/>
            </a:pPr>
            <a:r>
              <a:rPr lang="es-ES" sz="2000" b="1" dirty="0"/>
              <a:t>formalización del talento humano en salud</a:t>
            </a:r>
            <a:r>
              <a:rPr lang="es-ES" sz="2000" dirty="0"/>
              <a:t>.</a:t>
            </a:r>
            <a:endParaRPr lang="es-ES" dirty="0"/>
          </a:p>
        </p:txBody>
      </p:sp>
    </p:spTree>
    <p:extLst>
      <p:ext uri="{BB962C8B-B14F-4D97-AF65-F5344CB8AC3E}">
        <p14:creationId xmlns:p14="http://schemas.microsoft.com/office/powerpoint/2010/main" val="1243006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635093" y="244977"/>
            <a:ext cx="1965675"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8" name="CuadroTexto 7">
            <a:extLst>
              <a:ext uri="{FF2B5EF4-FFF2-40B4-BE49-F238E27FC236}">
                <a16:creationId xmlns:a16="http://schemas.microsoft.com/office/drawing/2014/main" id="{3FD088CE-864A-C5AB-0B70-7D6CDE1C127B}"/>
              </a:ext>
            </a:extLst>
          </p:cNvPr>
          <p:cNvSpPr txBox="1"/>
          <p:nvPr/>
        </p:nvSpPr>
        <p:spPr>
          <a:xfrm>
            <a:off x="1145197" y="454332"/>
            <a:ext cx="9540523" cy="2185214"/>
          </a:xfrm>
          <a:prstGeom prst="rect">
            <a:avLst/>
          </a:prstGeom>
          <a:noFill/>
        </p:spPr>
        <p:txBody>
          <a:bodyPr wrap="square">
            <a:spAutoFit/>
          </a:bodyPr>
          <a:lstStyle/>
          <a:p>
            <a:r>
              <a:rPr lang="es-ES" sz="2400" b="1" dirty="0">
                <a:solidFill>
                  <a:srgbClr val="002060"/>
                </a:solidFill>
              </a:rPr>
              <a:t>Jurisprudencia constitucional reiterada</a:t>
            </a:r>
          </a:p>
          <a:p>
            <a:pPr marL="285750" indent="-285750">
              <a:buClr>
                <a:srgbClr val="0070C0"/>
              </a:buClr>
              <a:buFont typeface="Wingdings" panose="05000000000000000000" pitchFamily="2" charset="2"/>
              <a:buChar char="q"/>
            </a:pPr>
            <a:r>
              <a:rPr lang="es-ES" dirty="0"/>
              <a:t> Sentencia C-614 de 2009</a:t>
            </a:r>
          </a:p>
          <a:p>
            <a:pPr marL="285750" indent="-285750">
              <a:buClr>
                <a:srgbClr val="0070C0"/>
              </a:buClr>
              <a:buFont typeface="Wingdings" panose="05000000000000000000" pitchFamily="2" charset="2"/>
              <a:buChar char="q"/>
            </a:pPr>
            <a:r>
              <a:rPr lang="es-ES" dirty="0"/>
              <a:t> Sentencia SU-049 de 2017</a:t>
            </a:r>
          </a:p>
          <a:p>
            <a:pPr marL="285750" indent="-285750">
              <a:buClr>
                <a:srgbClr val="0070C0"/>
              </a:buClr>
              <a:buFont typeface="Wingdings" panose="05000000000000000000" pitchFamily="2" charset="2"/>
              <a:buChar char="q"/>
            </a:pPr>
            <a:r>
              <a:rPr lang="es-ES" dirty="0"/>
              <a:t>Sentencias T-171 de 2012, T-067 de 2021</a:t>
            </a:r>
          </a:p>
          <a:p>
            <a:pPr marL="285750" indent="-285750">
              <a:buClr>
                <a:srgbClr val="0070C0"/>
              </a:buClr>
              <a:buFont typeface="Wingdings" panose="05000000000000000000" pitchFamily="2" charset="2"/>
              <a:buChar char="q"/>
            </a:pPr>
            <a:endParaRPr lang="es-ES" dirty="0"/>
          </a:p>
          <a:p>
            <a:r>
              <a:rPr lang="es-ES" sz="2000" b="1" dirty="0">
                <a:solidFill>
                  <a:srgbClr val="002060"/>
                </a:solidFill>
              </a:rPr>
              <a:t>Regla unificada las cooperativas no pueden ser utilizadas para suministrar personal en actividades permanentes del Estado, y menos en servicios esenciales como la salud.</a:t>
            </a:r>
            <a:endParaRPr lang="es-CO" sz="2000" b="1" dirty="0">
              <a:solidFill>
                <a:srgbClr val="002060"/>
              </a:solidFill>
            </a:endParaRPr>
          </a:p>
        </p:txBody>
      </p:sp>
      <p:sp>
        <p:nvSpPr>
          <p:cNvPr id="11" name="CuadroTexto 10">
            <a:extLst>
              <a:ext uri="{FF2B5EF4-FFF2-40B4-BE49-F238E27FC236}">
                <a16:creationId xmlns:a16="http://schemas.microsoft.com/office/drawing/2014/main" id="{BC05A4D3-8C38-9F11-8C9C-6A1282AC177E}"/>
              </a:ext>
            </a:extLst>
          </p:cNvPr>
          <p:cNvSpPr txBox="1"/>
          <p:nvPr/>
        </p:nvSpPr>
        <p:spPr>
          <a:xfrm>
            <a:off x="1145198" y="3156881"/>
            <a:ext cx="9540522" cy="3231654"/>
          </a:xfrm>
          <a:prstGeom prst="rect">
            <a:avLst/>
          </a:prstGeom>
          <a:noFill/>
        </p:spPr>
        <p:txBody>
          <a:bodyPr wrap="square">
            <a:spAutoFit/>
          </a:bodyPr>
          <a:lstStyle/>
          <a:p>
            <a:r>
              <a:rPr lang="es-ES" sz="2400" b="1" dirty="0">
                <a:solidFill>
                  <a:schemeClr val="accent5">
                    <a:lumMod val="50000"/>
                  </a:schemeClr>
                </a:solidFill>
              </a:rPr>
              <a:t>Circulares del Ministerio del Trabajo</a:t>
            </a:r>
          </a:p>
          <a:p>
            <a:r>
              <a:rPr lang="es-ES" sz="2000" dirty="0"/>
              <a:t>Circulares de inspección laboral (reiteradas):</a:t>
            </a:r>
          </a:p>
          <a:p>
            <a:endParaRPr lang="es-ES" sz="2000" dirty="0"/>
          </a:p>
          <a:p>
            <a:r>
              <a:rPr lang="es-ES" sz="2000" dirty="0">
                <a:solidFill>
                  <a:schemeClr val="accent5">
                    <a:lumMod val="50000"/>
                  </a:schemeClr>
                </a:solidFill>
              </a:rPr>
              <a:t>califican como </a:t>
            </a:r>
            <a:r>
              <a:rPr lang="es-ES" sz="2000" b="1" dirty="0">
                <a:solidFill>
                  <a:schemeClr val="accent5">
                    <a:lumMod val="50000"/>
                  </a:schemeClr>
                </a:solidFill>
              </a:rPr>
              <a:t>ilegal</a:t>
            </a:r>
            <a:r>
              <a:rPr lang="es-ES" sz="2000" dirty="0">
                <a:solidFill>
                  <a:schemeClr val="accent5">
                    <a:lumMod val="50000"/>
                  </a:schemeClr>
                </a:solidFill>
              </a:rPr>
              <a:t>:</a:t>
            </a:r>
          </a:p>
          <a:p>
            <a:pPr marL="800100" lvl="1" indent="-342900">
              <a:buClr>
                <a:srgbClr val="0070C0"/>
              </a:buClr>
              <a:buFont typeface="Wingdings" panose="05000000000000000000" pitchFamily="2" charset="2"/>
              <a:buChar char="q"/>
            </a:pPr>
            <a:r>
              <a:rPr lang="es-ES" sz="2000" dirty="0"/>
              <a:t>el uso de CTA en hospitales,</a:t>
            </a:r>
          </a:p>
          <a:p>
            <a:pPr marL="800100" lvl="1" indent="-342900">
              <a:buClr>
                <a:srgbClr val="0070C0"/>
              </a:buClr>
              <a:buFont typeface="Wingdings" panose="05000000000000000000" pitchFamily="2" charset="2"/>
              <a:buChar char="q"/>
            </a:pPr>
            <a:r>
              <a:rPr lang="es-ES" sz="2000" dirty="0"/>
              <a:t>la prestación de servicios asistenciales mediante cooperativas.</a:t>
            </a:r>
          </a:p>
          <a:p>
            <a:r>
              <a:rPr lang="es-ES" sz="2000" dirty="0">
                <a:solidFill>
                  <a:schemeClr val="accent5">
                    <a:lumMod val="50000"/>
                  </a:schemeClr>
                </a:solidFill>
              </a:rPr>
              <a:t>Ordenan:</a:t>
            </a:r>
          </a:p>
          <a:p>
            <a:pPr marL="342900" indent="-342900">
              <a:buClr>
                <a:srgbClr val="0070C0"/>
              </a:buClr>
              <a:buFont typeface="Wingdings" panose="05000000000000000000" pitchFamily="2" charset="2"/>
              <a:buChar char="q"/>
            </a:pPr>
            <a:r>
              <a:rPr lang="es-ES" sz="2000" dirty="0"/>
              <a:t>imposición de multas,</a:t>
            </a:r>
          </a:p>
          <a:p>
            <a:pPr marL="342900" indent="-342900">
              <a:buClr>
                <a:srgbClr val="0070C0"/>
              </a:buClr>
              <a:buFont typeface="Wingdings" panose="05000000000000000000" pitchFamily="2" charset="2"/>
              <a:buChar char="q"/>
            </a:pPr>
            <a:r>
              <a:rPr lang="es-ES" sz="2000" dirty="0"/>
              <a:t>cancelación de personería jurídica de CTA,</a:t>
            </a:r>
          </a:p>
          <a:p>
            <a:pPr marL="342900" indent="-342900">
              <a:buClr>
                <a:srgbClr val="0070C0"/>
              </a:buClr>
              <a:buFont typeface="Wingdings" panose="05000000000000000000" pitchFamily="2" charset="2"/>
              <a:buChar char="q"/>
            </a:pPr>
            <a:r>
              <a:rPr lang="es-ES" sz="2000" dirty="0"/>
              <a:t>sanciones a entidades públicas contratantes.</a:t>
            </a:r>
            <a:endParaRPr lang="es-ES" dirty="0"/>
          </a:p>
        </p:txBody>
      </p:sp>
    </p:spTree>
    <p:extLst>
      <p:ext uri="{BB962C8B-B14F-4D97-AF65-F5344CB8AC3E}">
        <p14:creationId xmlns:p14="http://schemas.microsoft.com/office/powerpoint/2010/main" val="3053067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244133" y="170366"/>
            <a:ext cx="2414853"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7" name="CuadroTexto 6">
            <a:extLst>
              <a:ext uri="{FF2B5EF4-FFF2-40B4-BE49-F238E27FC236}">
                <a16:creationId xmlns:a16="http://schemas.microsoft.com/office/drawing/2014/main" id="{1DC1E1A6-8A8F-8583-2B98-8F4464843D93}"/>
              </a:ext>
            </a:extLst>
          </p:cNvPr>
          <p:cNvSpPr txBox="1"/>
          <p:nvPr/>
        </p:nvSpPr>
        <p:spPr>
          <a:xfrm>
            <a:off x="889820" y="372476"/>
            <a:ext cx="7901254" cy="1200329"/>
          </a:xfrm>
          <a:prstGeom prst="rect">
            <a:avLst/>
          </a:prstGeom>
          <a:noFill/>
        </p:spPr>
        <p:txBody>
          <a:bodyPr wrap="square">
            <a:spAutoFit/>
          </a:bodyPr>
          <a:lstStyle/>
          <a:p>
            <a:r>
              <a:rPr lang="es-ES" sz="2400" b="1" dirty="0">
                <a:solidFill>
                  <a:srgbClr val="002060"/>
                </a:solidFill>
              </a:rPr>
              <a:t>La Sentencia C-614 de 2009 de la Corte Constitucional es una de las decisiones más importantes en materia de contratación estatal y derecho laboral, </a:t>
            </a:r>
            <a:endParaRPr lang="es-CO" sz="2400" b="1" dirty="0">
              <a:solidFill>
                <a:srgbClr val="002060"/>
              </a:solidFill>
            </a:endParaRPr>
          </a:p>
        </p:txBody>
      </p:sp>
      <p:sp>
        <p:nvSpPr>
          <p:cNvPr id="11" name="CuadroTexto 10">
            <a:extLst>
              <a:ext uri="{FF2B5EF4-FFF2-40B4-BE49-F238E27FC236}">
                <a16:creationId xmlns:a16="http://schemas.microsoft.com/office/drawing/2014/main" id="{B48BB92E-DEFE-97B3-AC7C-1A3023BC4E56}"/>
              </a:ext>
            </a:extLst>
          </p:cNvPr>
          <p:cNvSpPr txBox="1"/>
          <p:nvPr/>
        </p:nvSpPr>
        <p:spPr>
          <a:xfrm>
            <a:off x="889819" y="1674673"/>
            <a:ext cx="10243401" cy="1200329"/>
          </a:xfrm>
          <a:prstGeom prst="rect">
            <a:avLst/>
          </a:prstGeom>
          <a:noFill/>
        </p:spPr>
        <p:txBody>
          <a:bodyPr wrap="square">
            <a:spAutoFit/>
          </a:bodyPr>
          <a:lstStyle/>
          <a:p>
            <a:r>
              <a:rPr lang="es-ES" b="1" dirty="0">
                <a:solidFill>
                  <a:schemeClr val="accent5">
                    <a:lumMod val="50000"/>
                  </a:schemeClr>
                </a:solidFill>
                <a:highlight>
                  <a:srgbClr val="FFFF00"/>
                </a:highlight>
              </a:rPr>
              <a:t>La Sentencia C-614 de 2009 </a:t>
            </a:r>
            <a:r>
              <a:rPr lang="es-ES" dirty="0"/>
              <a:t>establece un límite constitucional claro al uso del contrato de prestación de servicios en el Estado, al prohibir su utilización para funciones permanentes, consolidando la primacía de la realidad sobre las formas y constituyéndose en un pilar del control de la tercerización laboral, especialmente en el sector salud público.</a:t>
            </a:r>
            <a:endParaRPr lang="es-CO" dirty="0"/>
          </a:p>
        </p:txBody>
      </p:sp>
      <p:sp>
        <p:nvSpPr>
          <p:cNvPr id="13" name="CuadroTexto 12">
            <a:extLst>
              <a:ext uri="{FF2B5EF4-FFF2-40B4-BE49-F238E27FC236}">
                <a16:creationId xmlns:a16="http://schemas.microsoft.com/office/drawing/2014/main" id="{5916DC30-529C-F03B-3691-97A834245CC6}"/>
              </a:ext>
            </a:extLst>
          </p:cNvPr>
          <p:cNvSpPr txBox="1"/>
          <p:nvPr/>
        </p:nvSpPr>
        <p:spPr>
          <a:xfrm>
            <a:off x="889819" y="3105836"/>
            <a:ext cx="10053484" cy="1200329"/>
          </a:xfrm>
          <a:prstGeom prst="rect">
            <a:avLst/>
          </a:prstGeom>
          <a:noFill/>
        </p:spPr>
        <p:txBody>
          <a:bodyPr wrap="square">
            <a:spAutoFit/>
          </a:bodyPr>
          <a:lstStyle/>
          <a:p>
            <a:r>
              <a:rPr lang="es-ES" b="1" dirty="0">
                <a:solidFill>
                  <a:srgbClr val="002060"/>
                </a:solidFill>
                <a:highlight>
                  <a:srgbClr val="FFFF00"/>
                </a:highlight>
              </a:rPr>
              <a:t>La Ley 1429 de 2010</a:t>
            </a:r>
            <a:r>
              <a:rPr lang="es-ES" dirty="0">
                <a:highlight>
                  <a:srgbClr val="FFFF00"/>
                </a:highlight>
              </a:rPr>
              <a:t> </a:t>
            </a:r>
            <a:r>
              <a:rPr lang="es-ES" dirty="0"/>
              <a:t>constituye un instrumento normativo clave para la formalización del empleo en Colombia, al prohibir la intermediación laboral ilegal y reforzar la protección de los derechos laborales, con especial impacto en el sector salud público, donde la continuidad del servicio hace incompatible la tercerización estructural del talento humano.</a:t>
            </a:r>
            <a:endParaRPr lang="es-CO" dirty="0"/>
          </a:p>
        </p:txBody>
      </p:sp>
      <p:sp>
        <p:nvSpPr>
          <p:cNvPr id="15" name="CuadroTexto 14">
            <a:extLst>
              <a:ext uri="{FF2B5EF4-FFF2-40B4-BE49-F238E27FC236}">
                <a16:creationId xmlns:a16="http://schemas.microsoft.com/office/drawing/2014/main" id="{634279A3-2415-3899-C9D5-90A364523F90}"/>
              </a:ext>
            </a:extLst>
          </p:cNvPr>
          <p:cNvSpPr txBox="1"/>
          <p:nvPr/>
        </p:nvSpPr>
        <p:spPr>
          <a:xfrm>
            <a:off x="889818" y="4370847"/>
            <a:ext cx="9473381" cy="1477328"/>
          </a:xfrm>
          <a:prstGeom prst="rect">
            <a:avLst/>
          </a:prstGeom>
          <a:noFill/>
        </p:spPr>
        <p:txBody>
          <a:bodyPr wrap="square">
            <a:spAutoFit/>
          </a:bodyPr>
          <a:lstStyle/>
          <a:p>
            <a:r>
              <a:rPr lang="es-ES" b="1" dirty="0">
                <a:solidFill>
                  <a:srgbClr val="002060"/>
                </a:solidFill>
                <a:highlight>
                  <a:srgbClr val="FFFF00"/>
                </a:highlight>
              </a:rPr>
              <a:t>El Decreto 2025 de 2011 </a:t>
            </a:r>
            <a:r>
              <a:rPr lang="es-ES" dirty="0"/>
              <a:t>desarrolla la prohibición legal de la intermediación laboral ilegal, estableciendo criterios claros para identificar la tercerización prohibida y asignando responsabilidad directa al beneficiario del servicio, lo cual tiene un impacto crítico en el sector salud público, donde la continuidad y esencialidad del servicio hacen incompatible el suministro permanente de personal mediante terceros.</a:t>
            </a:r>
            <a:endParaRPr lang="es-CO" dirty="0"/>
          </a:p>
        </p:txBody>
      </p:sp>
    </p:spTree>
    <p:extLst>
      <p:ext uri="{BB962C8B-B14F-4D97-AF65-F5344CB8AC3E}">
        <p14:creationId xmlns:p14="http://schemas.microsoft.com/office/powerpoint/2010/main" val="3844756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234302" y="5875755"/>
            <a:ext cx="1709001"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7" name="CuadroTexto 6">
            <a:extLst>
              <a:ext uri="{FF2B5EF4-FFF2-40B4-BE49-F238E27FC236}">
                <a16:creationId xmlns:a16="http://schemas.microsoft.com/office/drawing/2014/main" id="{8A23F6AA-3DB5-0B4B-F5F1-AE9CB090C7E4}"/>
              </a:ext>
            </a:extLst>
          </p:cNvPr>
          <p:cNvSpPr txBox="1"/>
          <p:nvPr/>
        </p:nvSpPr>
        <p:spPr>
          <a:xfrm>
            <a:off x="1152831" y="460211"/>
            <a:ext cx="9932263" cy="1200329"/>
          </a:xfrm>
          <a:prstGeom prst="rect">
            <a:avLst/>
          </a:prstGeom>
          <a:noFill/>
        </p:spPr>
        <p:txBody>
          <a:bodyPr wrap="square">
            <a:spAutoFit/>
          </a:bodyPr>
          <a:lstStyle/>
          <a:p>
            <a:pPr algn="just"/>
            <a:r>
              <a:rPr lang="es-ES" b="1" dirty="0">
                <a:solidFill>
                  <a:schemeClr val="accent5">
                    <a:lumMod val="50000"/>
                  </a:schemeClr>
                </a:solidFill>
              </a:rPr>
              <a:t>La Sentencia C-171 de 201</a:t>
            </a:r>
            <a:r>
              <a:rPr lang="es-ES" dirty="0"/>
              <a:t>2 reafirma que el contrato de prestación de servicios en el Estado es una figura estrictamente excepcional, cuya utilización para funciones permanentes vulnera los artículos 25, 53 y 125 de la Constitución, y constituye una práctica inconstitucional que expone a las entidades públicas —especialmente del sector salud— a graves riesgos jurídicos y fiscales.</a:t>
            </a:r>
            <a:endParaRPr lang="es-CO" dirty="0"/>
          </a:p>
        </p:txBody>
      </p:sp>
      <p:sp>
        <p:nvSpPr>
          <p:cNvPr id="9" name="CuadroTexto 8">
            <a:extLst>
              <a:ext uri="{FF2B5EF4-FFF2-40B4-BE49-F238E27FC236}">
                <a16:creationId xmlns:a16="http://schemas.microsoft.com/office/drawing/2014/main" id="{C10991F3-2395-AD6E-C503-8A1E880129BB}"/>
              </a:ext>
            </a:extLst>
          </p:cNvPr>
          <p:cNvSpPr txBox="1"/>
          <p:nvPr/>
        </p:nvSpPr>
        <p:spPr>
          <a:xfrm>
            <a:off x="944803" y="2013821"/>
            <a:ext cx="9932262" cy="1508105"/>
          </a:xfrm>
          <a:prstGeom prst="rect">
            <a:avLst/>
          </a:prstGeom>
          <a:noFill/>
        </p:spPr>
        <p:txBody>
          <a:bodyPr wrap="square">
            <a:spAutoFit/>
          </a:bodyPr>
          <a:lstStyle/>
          <a:p>
            <a:r>
              <a:rPr lang="es-ES" sz="2000" b="1" dirty="0">
                <a:solidFill>
                  <a:schemeClr val="accent5">
                    <a:lumMod val="50000"/>
                  </a:schemeClr>
                </a:solidFill>
              </a:rPr>
              <a:t>El contrato sindical </a:t>
            </a:r>
            <a:r>
              <a:rPr lang="es-ES" dirty="0"/>
              <a:t>es una figura jurídica mediante la cual un </a:t>
            </a:r>
            <a:r>
              <a:rPr lang="es-ES" b="1" dirty="0"/>
              <a:t>sindicato</a:t>
            </a:r>
            <a:r>
              <a:rPr lang="es-ES" dirty="0"/>
              <a:t> celebra un contrato con un </a:t>
            </a:r>
            <a:r>
              <a:rPr lang="es-ES" b="1" dirty="0"/>
              <a:t>empleador o beneficiario</a:t>
            </a:r>
            <a:r>
              <a:rPr lang="es-ES" dirty="0"/>
              <a:t> para la </a:t>
            </a:r>
            <a:r>
              <a:rPr lang="es-ES" b="1" dirty="0"/>
              <a:t>ejecución de una obra o la prestación de un servicio</a:t>
            </a:r>
            <a:r>
              <a:rPr lang="es-ES" dirty="0"/>
              <a:t>, utilizando para ello a sus </a:t>
            </a:r>
            <a:r>
              <a:rPr lang="es-ES" b="1" dirty="0"/>
              <a:t>afiliados</a:t>
            </a:r>
            <a:r>
              <a:rPr lang="es-ES" dirty="0"/>
              <a:t>.</a:t>
            </a:r>
          </a:p>
          <a:p>
            <a:r>
              <a:rPr lang="es-ES" dirty="0"/>
              <a:t>Está concebido como una expresión de </a:t>
            </a:r>
            <a:r>
              <a:rPr lang="es-ES" b="1" dirty="0"/>
              <a:t>autonomía sindical</a:t>
            </a:r>
            <a:r>
              <a:rPr lang="es-ES" dirty="0"/>
              <a:t>, </a:t>
            </a:r>
            <a:r>
              <a:rPr lang="es-ES" b="1" dirty="0"/>
              <a:t>no como un mecanismo de intermediación laboral</a:t>
            </a:r>
            <a:r>
              <a:rPr lang="es-ES" dirty="0"/>
              <a:t>.</a:t>
            </a:r>
          </a:p>
        </p:txBody>
      </p:sp>
      <p:sp>
        <p:nvSpPr>
          <p:cNvPr id="11" name="CuadroTexto 10">
            <a:extLst>
              <a:ext uri="{FF2B5EF4-FFF2-40B4-BE49-F238E27FC236}">
                <a16:creationId xmlns:a16="http://schemas.microsoft.com/office/drawing/2014/main" id="{FF1FE86D-1C50-E11B-A963-BE9CEB630D3B}"/>
              </a:ext>
            </a:extLst>
          </p:cNvPr>
          <p:cNvSpPr txBox="1"/>
          <p:nvPr/>
        </p:nvSpPr>
        <p:spPr>
          <a:xfrm>
            <a:off x="956058" y="3651589"/>
            <a:ext cx="9593179" cy="2554545"/>
          </a:xfrm>
          <a:prstGeom prst="rect">
            <a:avLst/>
          </a:prstGeom>
          <a:noFill/>
        </p:spPr>
        <p:txBody>
          <a:bodyPr wrap="square">
            <a:spAutoFit/>
          </a:bodyPr>
          <a:lstStyle/>
          <a:p>
            <a:r>
              <a:rPr lang="es-ES" sz="2000" b="1" dirty="0"/>
              <a:t>Marco normativo del contrato sindical</a:t>
            </a:r>
          </a:p>
          <a:p>
            <a:r>
              <a:rPr lang="es-ES" sz="2000" b="1" dirty="0"/>
              <a:t>Código Sustantivo del Trabajo</a:t>
            </a:r>
          </a:p>
          <a:p>
            <a:pPr>
              <a:buFont typeface="Arial" panose="020B0604020202020204" pitchFamily="34" charset="0"/>
              <a:buChar char="•"/>
            </a:pPr>
            <a:r>
              <a:rPr lang="es-ES" sz="2000" b="1" dirty="0"/>
              <a:t>Artículos 482 a 484 CST</a:t>
            </a:r>
            <a:endParaRPr lang="es-ES" sz="2000" dirty="0"/>
          </a:p>
          <a:p>
            <a:pPr>
              <a:buFont typeface="Arial" panose="020B0604020202020204" pitchFamily="34" charset="0"/>
              <a:buChar char="•"/>
            </a:pPr>
            <a:r>
              <a:rPr lang="es-ES" sz="2000" dirty="0"/>
              <a:t>Reconocen la capacidad del sindicato para celebrar contratos.</a:t>
            </a:r>
          </a:p>
          <a:p>
            <a:r>
              <a:rPr lang="es-ES" sz="2000" b="1" dirty="0"/>
              <a:t>Convenios OIT (bloque de constitucionalidad – art. 93 CN)</a:t>
            </a:r>
          </a:p>
          <a:p>
            <a:pPr>
              <a:buFont typeface="Arial" panose="020B0604020202020204" pitchFamily="34" charset="0"/>
              <a:buChar char="•"/>
            </a:pPr>
            <a:r>
              <a:rPr lang="es-ES" sz="2000" b="1" dirty="0"/>
              <a:t>Convenio 87 OIT</a:t>
            </a:r>
            <a:r>
              <a:rPr lang="es-ES" sz="2000" dirty="0"/>
              <a:t> – Libertad sindical</a:t>
            </a:r>
          </a:p>
          <a:p>
            <a:pPr>
              <a:buFont typeface="Arial" panose="020B0604020202020204" pitchFamily="34" charset="0"/>
              <a:buChar char="•"/>
            </a:pPr>
            <a:r>
              <a:rPr lang="es-ES" sz="2000" b="1" dirty="0"/>
              <a:t>Convenio 98 OIT</a:t>
            </a:r>
            <a:r>
              <a:rPr lang="es-ES" sz="2000" dirty="0"/>
              <a:t> – Negociación colectiva</a:t>
            </a:r>
          </a:p>
          <a:p>
            <a:r>
              <a:rPr lang="es-ES" sz="2000" dirty="0"/>
              <a:t>El contrato sindical se fundamenta en la </a:t>
            </a:r>
            <a:r>
              <a:rPr lang="es-ES" sz="2000" b="1" dirty="0"/>
              <a:t>libertad sindical</a:t>
            </a:r>
            <a:r>
              <a:rPr lang="es-ES" sz="2000" dirty="0"/>
              <a:t>, no en la tercerización.</a:t>
            </a:r>
            <a:endParaRPr lang="es-ES" dirty="0"/>
          </a:p>
        </p:txBody>
      </p:sp>
    </p:spTree>
    <p:extLst>
      <p:ext uri="{BB962C8B-B14F-4D97-AF65-F5344CB8AC3E}">
        <p14:creationId xmlns:p14="http://schemas.microsoft.com/office/powerpoint/2010/main" val="6758987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168082" y="217183"/>
            <a:ext cx="21260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7" name="CuadroTexto 6">
            <a:extLst>
              <a:ext uri="{FF2B5EF4-FFF2-40B4-BE49-F238E27FC236}">
                <a16:creationId xmlns:a16="http://schemas.microsoft.com/office/drawing/2014/main" id="{688DF9C4-905A-7833-0F92-3D25B08A34D2}"/>
              </a:ext>
            </a:extLst>
          </p:cNvPr>
          <p:cNvSpPr txBox="1"/>
          <p:nvPr/>
        </p:nvSpPr>
        <p:spPr>
          <a:xfrm>
            <a:off x="1066283" y="532897"/>
            <a:ext cx="9877020" cy="3170099"/>
          </a:xfrm>
          <a:prstGeom prst="rect">
            <a:avLst/>
          </a:prstGeom>
          <a:noFill/>
        </p:spPr>
        <p:txBody>
          <a:bodyPr wrap="square">
            <a:spAutoFit/>
          </a:bodyPr>
          <a:lstStyle/>
          <a:p>
            <a:r>
              <a:rPr lang="es-ES" sz="2000" b="1" dirty="0">
                <a:solidFill>
                  <a:schemeClr val="accent5">
                    <a:lumMod val="50000"/>
                  </a:schemeClr>
                </a:solidFill>
              </a:rPr>
              <a:t>Límites constitucionales y legales</a:t>
            </a:r>
          </a:p>
          <a:p>
            <a:r>
              <a:rPr lang="es-ES" sz="2000" dirty="0">
                <a:solidFill>
                  <a:schemeClr val="accent5">
                    <a:lumMod val="50000"/>
                  </a:schemeClr>
                </a:solidFill>
              </a:rPr>
              <a:t>El contrato sindical </a:t>
            </a:r>
            <a:r>
              <a:rPr lang="es-ES" sz="2000" b="1" dirty="0">
                <a:solidFill>
                  <a:schemeClr val="accent5">
                    <a:lumMod val="50000"/>
                  </a:schemeClr>
                </a:solidFill>
              </a:rPr>
              <a:t>NO puede</a:t>
            </a:r>
            <a:r>
              <a:rPr lang="es-ES" sz="2000" dirty="0">
                <a:solidFill>
                  <a:schemeClr val="accent5">
                    <a:lumMod val="50000"/>
                  </a:schemeClr>
                </a:solidFill>
              </a:rPr>
              <a:t>:</a:t>
            </a:r>
          </a:p>
          <a:p>
            <a:endParaRPr lang="es-ES" sz="2000" dirty="0"/>
          </a:p>
          <a:p>
            <a:pPr marL="342900" indent="-342900">
              <a:buClr>
                <a:srgbClr val="0070C0"/>
              </a:buClr>
              <a:buFont typeface="Wingdings" panose="05000000000000000000" pitchFamily="2" charset="2"/>
              <a:buChar char="q"/>
            </a:pPr>
            <a:r>
              <a:rPr lang="es-ES" sz="2000" dirty="0"/>
              <a:t>Suministrar trabajadores como si fuera una EST</a:t>
            </a:r>
          </a:p>
          <a:p>
            <a:pPr marL="342900" indent="-342900">
              <a:buClr>
                <a:srgbClr val="0070C0"/>
              </a:buClr>
              <a:buFont typeface="Wingdings" panose="05000000000000000000" pitchFamily="2" charset="2"/>
              <a:buChar char="q"/>
            </a:pPr>
            <a:r>
              <a:rPr lang="es-ES" sz="2000" dirty="0"/>
              <a:t>Cubrir funciones misionales permanentes</a:t>
            </a:r>
          </a:p>
          <a:p>
            <a:pPr marL="342900" indent="-342900">
              <a:buClr>
                <a:srgbClr val="0070C0"/>
              </a:buClr>
              <a:buFont typeface="Wingdings" panose="05000000000000000000" pitchFamily="2" charset="2"/>
              <a:buChar char="q"/>
            </a:pPr>
            <a:r>
              <a:rPr lang="es-ES" sz="2000" dirty="0"/>
              <a:t>Desconocer derechos mínimos laborales</a:t>
            </a:r>
          </a:p>
          <a:p>
            <a:pPr marL="342900" indent="-342900">
              <a:buClr>
                <a:srgbClr val="0070C0"/>
              </a:buClr>
              <a:buFont typeface="Wingdings" panose="05000000000000000000" pitchFamily="2" charset="2"/>
              <a:buChar char="q"/>
            </a:pPr>
            <a:r>
              <a:rPr lang="es-ES" sz="2000" dirty="0"/>
              <a:t>Usarse para evadir planta de personal</a:t>
            </a:r>
          </a:p>
          <a:p>
            <a:pPr marL="342900" indent="-342900">
              <a:buClr>
                <a:srgbClr val="0070C0"/>
              </a:buClr>
              <a:buFont typeface="Wingdings" panose="05000000000000000000" pitchFamily="2" charset="2"/>
              <a:buChar char="q"/>
            </a:pPr>
            <a:r>
              <a:rPr lang="es-ES" sz="2000" dirty="0"/>
              <a:t>Sustituir OPS o cooperativas ilegales</a:t>
            </a:r>
          </a:p>
          <a:p>
            <a:pPr>
              <a:buClr>
                <a:srgbClr val="0070C0"/>
              </a:buClr>
            </a:pPr>
            <a:endParaRPr lang="es-ES" sz="2000" dirty="0"/>
          </a:p>
          <a:p>
            <a:r>
              <a:rPr lang="es-ES" sz="2000" b="1" dirty="0">
                <a:solidFill>
                  <a:schemeClr val="accent5">
                    <a:lumMod val="50000"/>
                  </a:schemeClr>
                </a:solidFill>
              </a:rPr>
              <a:t>Está prohibido cuando se convierte en intermediación laboral encubierta.</a:t>
            </a:r>
          </a:p>
        </p:txBody>
      </p:sp>
      <p:sp>
        <p:nvSpPr>
          <p:cNvPr id="11" name="CuadroTexto 10">
            <a:extLst>
              <a:ext uri="{FF2B5EF4-FFF2-40B4-BE49-F238E27FC236}">
                <a16:creationId xmlns:a16="http://schemas.microsoft.com/office/drawing/2014/main" id="{7DB57A81-3998-4D55-E31A-13BB90589D83}"/>
              </a:ext>
            </a:extLst>
          </p:cNvPr>
          <p:cNvSpPr txBox="1"/>
          <p:nvPr/>
        </p:nvSpPr>
        <p:spPr>
          <a:xfrm>
            <a:off x="1066283" y="3702996"/>
            <a:ext cx="9441296" cy="2308324"/>
          </a:xfrm>
          <a:prstGeom prst="rect">
            <a:avLst/>
          </a:prstGeom>
          <a:noFill/>
        </p:spPr>
        <p:txBody>
          <a:bodyPr wrap="square">
            <a:spAutoFit/>
          </a:bodyPr>
          <a:lstStyle/>
          <a:p>
            <a:r>
              <a:rPr lang="es-ES" sz="2400" dirty="0">
                <a:solidFill>
                  <a:schemeClr val="accent5">
                    <a:lumMod val="50000"/>
                  </a:schemeClr>
                </a:solidFill>
              </a:rPr>
              <a:t>Corte Constitucional </a:t>
            </a:r>
          </a:p>
          <a:p>
            <a:pPr marL="285750" indent="-285750">
              <a:buClr>
                <a:srgbClr val="0070C0"/>
              </a:buClr>
              <a:buFont typeface="Wingdings" panose="05000000000000000000" pitchFamily="2" charset="2"/>
              <a:buChar char="q"/>
            </a:pPr>
            <a:r>
              <a:rPr lang="es-ES" sz="2000" dirty="0"/>
              <a:t>Sentencia C-593 de 2014</a:t>
            </a:r>
          </a:p>
          <a:p>
            <a:pPr marL="285750" indent="-285750">
              <a:buClr>
                <a:srgbClr val="0070C0"/>
              </a:buClr>
              <a:buFont typeface="Wingdings" panose="05000000000000000000" pitchFamily="2" charset="2"/>
              <a:buChar char="q"/>
            </a:pPr>
            <a:r>
              <a:rPr lang="es-ES" sz="2000" dirty="0"/>
              <a:t>Reconoce la validez del contrato sindical</a:t>
            </a:r>
          </a:p>
          <a:p>
            <a:pPr marL="285750" indent="-285750">
              <a:buClr>
                <a:srgbClr val="0070C0"/>
              </a:buClr>
              <a:buFont typeface="Wingdings" panose="05000000000000000000" pitchFamily="2" charset="2"/>
              <a:buChar char="q"/>
            </a:pPr>
            <a:r>
              <a:rPr lang="es-ES" sz="2000" dirty="0"/>
              <a:t>Prohíbe su uso para precarizar el empleo - Sentencia T-457 de 2016</a:t>
            </a:r>
          </a:p>
          <a:p>
            <a:pPr marL="285750" indent="-285750">
              <a:buClr>
                <a:srgbClr val="0070C0"/>
              </a:buClr>
              <a:buFont typeface="Wingdings" panose="05000000000000000000" pitchFamily="2" charset="2"/>
              <a:buChar char="q"/>
            </a:pPr>
            <a:r>
              <a:rPr lang="es-ES" sz="2000" dirty="0"/>
              <a:t>Analiza la subordinación real</a:t>
            </a:r>
          </a:p>
          <a:p>
            <a:pPr marL="285750" indent="-285750">
              <a:buClr>
                <a:srgbClr val="0070C0"/>
              </a:buClr>
              <a:buFont typeface="Wingdings" panose="05000000000000000000" pitchFamily="2" charset="2"/>
              <a:buChar char="q"/>
            </a:pPr>
            <a:r>
              <a:rPr lang="es-ES" sz="2000" dirty="0"/>
              <a:t>Declara vulneración de derechos cuando el sindicato actúa como intermediario</a:t>
            </a:r>
          </a:p>
          <a:p>
            <a:pPr marL="285750" indent="-285750">
              <a:buClr>
                <a:srgbClr val="0070C0"/>
              </a:buClr>
              <a:buFont typeface="Wingdings" panose="05000000000000000000" pitchFamily="2" charset="2"/>
              <a:buChar char="q"/>
            </a:pPr>
            <a:r>
              <a:rPr lang="es-ES" sz="2000" dirty="0"/>
              <a:t>Regla reiterada: la autonomía sindical no ampara esquemas de tercerización laboral.</a:t>
            </a:r>
            <a:endParaRPr lang="es-CO" sz="2000" dirty="0"/>
          </a:p>
        </p:txBody>
      </p:sp>
    </p:spTree>
    <p:extLst>
      <p:ext uri="{BB962C8B-B14F-4D97-AF65-F5344CB8AC3E}">
        <p14:creationId xmlns:p14="http://schemas.microsoft.com/office/powerpoint/2010/main" val="1498408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8710862" y="5619082"/>
            <a:ext cx="2077969"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7" name="CuadroTexto 6">
            <a:extLst>
              <a:ext uri="{FF2B5EF4-FFF2-40B4-BE49-F238E27FC236}">
                <a16:creationId xmlns:a16="http://schemas.microsoft.com/office/drawing/2014/main" id="{F2635BAF-2F40-F4E8-EF35-769007FC3B45}"/>
              </a:ext>
            </a:extLst>
          </p:cNvPr>
          <p:cNvSpPr txBox="1"/>
          <p:nvPr/>
        </p:nvSpPr>
        <p:spPr>
          <a:xfrm>
            <a:off x="1129353" y="407353"/>
            <a:ext cx="9659478" cy="6001643"/>
          </a:xfrm>
          <a:prstGeom prst="rect">
            <a:avLst/>
          </a:prstGeom>
          <a:noFill/>
        </p:spPr>
        <p:txBody>
          <a:bodyPr wrap="square">
            <a:spAutoFit/>
          </a:bodyPr>
          <a:lstStyle/>
          <a:p>
            <a:r>
              <a:rPr lang="es-ES" sz="2400" b="1" dirty="0">
                <a:solidFill>
                  <a:schemeClr val="accent5">
                    <a:lumMod val="50000"/>
                  </a:schemeClr>
                </a:solidFill>
              </a:rPr>
              <a:t>Contrato sindical en el sector salud</a:t>
            </a:r>
          </a:p>
          <a:p>
            <a:r>
              <a:rPr lang="es-ES" sz="2400" dirty="0"/>
              <a:t>En salud pública:</a:t>
            </a:r>
          </a:p>
          <a:p>
            <a:r>
              <a:rPr lang="es-ES" sz="2400" dirty="0"/>
              <a:t>Es </a:t>
            </a:r>
            <a:r>
              <a:rPr lang="es-ES" sz="2400" b="1" dirty="0"/>
              <a:t>altamente problemático</a:t>
            </a:r>
            <a:r>
              <a:rPr lang="es-ES" sz="2400" dirty="0"/>
              <a:t> porque:</a:t>
            </a:r>
          </a:p>
          <a:p>
            <a:endParaRPr lang="es-ES" sz="2400" dirty="0"/>
          </a:p>
          <a:p>
            <a:pPr marL="342900" indent="-342900">
              <a:buClr>
                <a:srgbClr val="0070C0"/>
              </a:buClr>
              <a:buFont typeface="Wingdings" panose="05000000000000000000" pitchFamily="2" charset="2"/>
              <a:buChar char="q"/>
            </a:pPr>
            <a:r>
              <a:rPr lang="es-ES" sz="2400" dirty="0"/>
              <a:t>el servicio es esencial y continuo,</a:t>
            </a:r>
          </a:p>
          <a:p>
            <a:pPr marL="342900" indent="-342900">
              <a:buClr>
                <a:srgbClr val="0070C0"/>
              </a:buClr>
              <a:buFont typeface="Wingdings" panose="05000000000000000000" pitchFamily="2" charset="2"/>
              <a:buChar char="q"/>
            </a:pPr>
            <a:r>
              <a:rPr lang="es-ES" sz="2400" dirty="0"/>
              <a:t>las funciones asistenciales son misionales,</a:t>
            </a:r>
          </a:p>
          <a:p>
            <a:pPr marL="342900" indent="-342900">
              <a:buClr>
                <a:srgbClr val="0070C0"/>
              </a:buClr>
              <a:buFont typeface="Wingdings" panose="05000000000000000000" pitchFamily="2" charset="2"/>
              <a:buChar char="q"/>
            </a:pPr>
            <a:r>
              <a:rPr lang="es-ES" sz="2400" dirty="0"/>
              <a:t>hay turnos, horarios y protocolos obligatorios.</a:t>
            </a:r>
          </a:p>
          <a:p>
            <a:pPr marL="342900" indent="-342900">
              <a:buClr>
                <a:srgbClr val="0070C0"/>
              </a:buClr>
              <a:buFont typeface="Wingdings" panose="05000000000000000000" pitchFamily="2" charset="2"/>
              <a:buChar char="q"/>
            </a:pPr>
            <a:endParaRPr lang="es-ES" sz="2400" dirty="0"/>
          </a:p>
          <a:p>
            <a:r>
              <a:rPr lang="es-ES" sz="2400" b="1" dirty="0">
                <a:solidFill>
                  <a:schemeClr val="accent5">
                    <a:lumMod val="50000"/>
                  </a:schemeClr>
                </a:solidFill>
              </a:rPr>
              <a:t>En la práctica:</a:t>
            </a:r>
          </a:p>
          <a:p>
            <a:pPr marL="342900" indent="-342900">
              <a:buClr>
                <a:srgbClr val="002060"/>
              </a:buClr>
              <a:buFont typeface="Wingdings" panose="05000000000000000000" pitchFamily="2" charset="2"/>
              <a:buChar char="q"/>
            </a:pPr>
            <a:r>
              <a:rPr lang="es-ES" sz="2400" dirty="0"/>
              <a:t>médicos, enfermeros y auxiliares </a:t>
            </a:r>
            <a:r>
              <a:rPr lang="es-ES" sz="2400" b="1" dirty="0"/>
              <a:t>no pueden operar sin subordinación</a:t>
            </a:r>
            <a:r>
              <a:rPr lang="es-ES" sz="2400" dirty="0"/>
              <a:t>,</a:t>
            </a:r>
          </a:p>
          <a:p>
            <a:pPr marL="342900" indent="-342900">
              <a:buClr>
                <a:srgbClr val="002060"/>
              </a:buClr>
              <a:buFont typeface="Wingdings" panose="05000000000000000000" pitchFamily="2" charset="2"/>
              <a:buChar char="q"/>
            </a:pPr>
            <a:r>
              <a:rPr lang="es-ES" sz="2400" dirty="0"/>
              <a:t>por lo tanto, el contrato sindical suele </a:t>
            </a:r>
            <a:r>
              <a:rPr lang="es-ES" sz="2400" b="1" dirty="0"/>
              <a:t>desnaturalizarse</a:t>
            </a:r>
            <a:r>
              <a:rPr lang="es-ES" sz="2400" dirty="0"/>
              <a:t>.</a:t>
            </a:r>
          </a:p>
          <a:p>
            <a:pPr marL="342900" indent="-342900">
              <a:buClr>
                <a:srgbClr val="002060"/>
              </a:buClr>
              <a:buFont typeface="Wingdings" panose="05000000000000000000" pitchFamily="2" charset="2"/>
              <a:buChar char="q"/>
            </a:pPr>
            <a:endParaRPr lang="es-ES" sz="2400" dirty="0"/>
          </a:p>
          <a:p>
            <a:pPr>
              <a:buClr>
                <a:srgbClr val="002060"/>
              </a:buClr>
            </a:pPr>
            <a:r>
              <a:rPr lang="es-ES" sz="2400" b="1" dirty="0">
                <a:solidFill>
                  <a:schemeClr val="accent5">
                    <a:lumMod val="50000"/>
                  </a:schemeClr>
                </a:solidFill>
              </a:rPr>
              <a:t>Resultado frecuente:</a:t>
            </a:r>
          </a:p>
          <a:p>
            <a:pPr marL="342900" indent="-342900">
              <a:buClr>
                <a:srgbClr val="0070C0"/>
              </a:buClr>
              <a:buFont typeface="Wingdings" panose="05000000000000000000" pitchFamily="2" charset="2"/>
              <a:buChar char="q"/>
            </a:pPr>
            <a:r>
              <a:rPr lang="es-ES" sz="2400" dirty="0"/>
              <a:t>contrato realidad,</a:t>
            </a:r>
          </a:p>
          <a:p>
            <a:pPr marL="342900" indent="-342900">
              <a:buClr>
                <a:srgbClr val="0070C0"/>
              </a:buClr>
              <a:buFont typeface="Wingdings" panose="05000000000000000000" pitchFamily="2" charset="2"/>
              <a:buChar char="q"/>
            </a:pPr>
            <a:r>
              <a:rPr lang="es-ES" sz="2400" dirty="0"/>
              <a:t>sanciones administrativas,</a:t>
            </a:r>
          </a:p>
          <a:p>
            <a:pPr marL="342900" indent="-342900">
              <a:buClr>
                <a:srgbClr val="0070C0"/>
              </a:buClr>
              <a:buFont typeface="Wingdings" panose="05000000000000000000" pitchFamily="2" charset="2"/>
              <a:buChar char="q"/>
            </a:pPr>
            <a:r>
              <a:rPr lang="es-ES" sz="2400" dirty="0"/>
              <a:t>responsabilidad fiscal.</a:t>
            </a:r>
            <a:endParaRPr lang="es-ES" dirty="0"/>
          </a:p>
        </p:txBody>
      </p:sp>
    </p:spTree>
    <p:extLst>
      <p:ext uri="{BB962C8B-B14F-4D97-AF65-F5344CB8AC3E}">
        <p14:creationId xmlns:p14="http://schemas.microsoft.com/office/powerpoint/2010/main" val="514024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489682" y="349512"/>
            <a:ext cx="2077969"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571B2A2B-46D7-2CD4-B7FF-899DF9C98D9A}"/>
              </a:ext>
            </a:extLst>
          </p:cNvPr>
          <p:cNvSpPr txBox="1"/>
          <p:nvPr/>
        </p:nvSpPr>
        <p:spPr>
          <a:xfrm>
            <a:off x="1044292" y="349512"/>
            <a:ext cx="9030150" cy="4524315"/>
          </a:xfrm>
          <a:prstGeom prst="rect">
            <a:avLst/>
          </a:prstGeom>
          <a:noFill/>
        </p:spPr>
        <p:txBody>
          <a:bodyPr wrap="square">
            <a:spAutoFit/>
          </a:bodyPr>
          <a:lstStyle/>
          <a:p>
            <a:r>
              <a:rPr lang="es-ES" sz="2400" b="1" dirty="0">
                <a:solidFill>
                  <a:srgbClr val="002060"/>
                </a:solidFill>
              </a:rPr>
              <a:t>Relación con la intermediación laboral ilegal</a:t>
            </a:r>
          </a:p>
          <a:p>
            <a:r>
              <a:rPr lang="es-ES" sz="2400" dirty="0">
                <a:solidFill>
                  <a:srgbClr val="002060"/>
                </a:solidFill>
              </a:rPr>
              <a:t>El contrato sindical se vuelve </a:t>
            </a:r>
            <a:r>
              <a:rPr lang="es-ES" sz="2400" b="1" dirty="0">
                <a:solidFill>
                  <a:srgbClr val="002060"/>
                </a:solidFill>
              </a:rPr>
              <a:t>ilegal</a:t>
            </a:r>
            <a:r>
              <a:rPr lang="es-ES" sz="2400" dirty="0">
                <a:solidFill>
                  <a:srgbClr val="002060"/>
                </a:solidFill>
              </a:rPr>
              <a:t> cuando:</a:t>
            </a:r>
          </a:p>
          <a:p>
            <a:endParaRPr lang="es-ES" sz="2400" dirty="0"/>
          </a:p>
          <a:p>
            <a:pPr marL="342900" indent="-342900">
              <a:buClr>
                <a:srgbClr val="0070C0"/>
              </a:buClr>
              <a:buFont typeface="Wingdings" panose="05000000000000000000" pitchFamily="2" charset="2"/>
              <a:buChar char="q"/>
            </a:pPr>
            <a:r>
              <a:rPr lang="es-ES" sz="2400" dirty="0"/>
              <a:t>el sindicato solo “presta personal”,</a:t>
            </a:r>
          </a:p>
          <a:p>
            <a:pPr marL="342900" indent="-342900">
              <a:buClr>
                <a:srgbClr val="0070C0"/>
              </a:buClr>
              <a:buFont typeface="Wingdings" panose="05000000000000000000" pitchFamily="2" charset="2"/>
              <a:buChar char="q"/>
            </a:pPr>
            <a:r>
              <a:rPr lang="es-ES" sz="2400" dirty="0"/>
              <a:t>el beneficiario da órdenes directas,</a:t>
            </a:r>
          </a:p>
          <a:p>
            <a:pPr marL="342900" indent="-342900">
              <a:buClr>
                <a:srgbClr val="0070C0"/>
              </a:buClr>
              <a:buFont typeface="Wingdings" panose="05000000000000000000" pitchFamily="2" charset="2"/>
              <a:buChar char="q"/>
            </a:pPr>
            <a:r>
              <a:rPr lang="es-ES" sz="2400" dirty="0"/>
              <a:t>se imponen horarios y turnos,</a:t>
            </a:r>
          </a:p>
          <a:p>
            <a:pPr marL="342900" indent="-342900">
              <a:buClr>
                <a:srgbClr val="0070C0"/>
              </a:buClr>
              <a:buFont typeface="Wingdings" panose="05000000000000000000" pitchFamily="2" charset="2"/>
              <a:buChar char="q"/>
            </a:pPr>
            <a:r>
              <a:rPr lang="es-ES" sz="2400" dirty="0"/>
              <a:t>se evalúa desempeño individual.</a:t>
            </a:r>
          </a:p>
          <a:p>
            <a:pPr marL="342900" indent="-342900">
              <a:buClr>
                <a:srgbClr val="0070C0"/>
              </a:buClr>
              <a:buFont typeface="Wingdings" panose="05000000000000000000" pitchFamily="2" charset="2"/>
              <a:buChar char="q"/>
            </a:pPr>
            <a:endParaRPr lang="es-ES" sz="2400" dirty="0"/>
          </a:p>
          <a:p>
            <a:r>
              <a:rPr lang="es-ES" sz="2400" b="1" dirty="0">
                <a:solidFill>
                  <a:schemeClr val="accent5">
                    <a:lumMod val="50000"/>
                  </a:schemeClr>
                </a:solidFill>
              </a:rPr>
              <a:t>En estos casos:</a:t>
            </a:r>
          </a:p>
          <a:p>
            <a:pPr marL="342900" indent="-342900">
              <a:buClr>
                <a:srgbClr val="0070C0"/>
              </a:buClr>
              <a:buFont typeface="Wingdings" panose="05000000000000000000" pitchFamily="2" charset="2"/>
              <a:buChar char="q"/>
            </a:pPr>
            <a:r>
              <a:rPr lang="es-ES" sz="2400" dirty="0"/>
              <a:t>se viola Ley 1429 de 2010,</a:t>
            </a:r>
          </a:p>
          <a:p>
            <a:pPr marL="342900" indent="-342900">
              <a:buClr>
                <a:srgbClr val="0070C0"/>
              </a:buClr>
              <a:buFont typeface="Wingdings" panose="05000000000000000000" pitchFamily="2" charset="2"/>
              <a:buChar char="q"/>
            </a:pPr>
            <a:r>
              <a:rPr lang="es-ES" sz="2400" dirty="0"/>
              <a:t>se activa Decreto 2025 de 2011,</a:t>
            </a:r>
          </a:p>
          <a:p>
            <a:pPr marL="342900" indent="-342900">
              <a:buClr>
                <a:srgbClr val="0070C0"/>
              </a:buClr>
              <a:buFont typeface="Wingdings" panose="05000000000000000000" pitchFamily="2" charset="2"/>
              <a:buChar char="q"/>
            </a:pPr>
            <a:r>
              <a:rPr lang="es-ES" sz="2400" dirty="0"/>
              <a:t>se aplica el principio de primacía de la realidad (art. 53 CN).</a:t>
            </a:r>
            <a:endParaRPr lang="es-ES" dirty="0"/>
          </a:p>
        </p:txBody>
      </p:sp>
      <p:sp>
        <p:nvSpPr>
          <p:cNvPr id="9" name="CuadroTexto 8">
            <a:extLst>
              <a:ext uri="{FF2B5EF4-FFF2-40B4-BE49-F238E27FC236}">
                <a16:creationId xmlns:a16="http://schemas.microsoft.com/office/drawing/2014/main" id="{944FB223-5961-6D6E-0535-FEB0DF65DAB9}"/>
              </a:ext>
            </a:extLst>
          </p:cNvPr>
          <p:cNvSpPr txBox="1"/>
          <p:nvPr/>
        </p:nvSpPr>
        <p:spPr>
          <a:xfrm>
            <a:off x="1044292" y="4640933"/>
            <a:ext cx="9744539" cy="1323439"/>
          </a:xfrm>
          <a:prstGeom prst="rect">
            <a:avLst/>
          </a:prstGeom>
          <a:noFill/>
        </p:spPr>
        <p:txBody>
          <a:bodyPr wrap="square">
            <a:spAutoFit/>
          </a:bodyPr>
          <a:lstStyle/>
          <a:p>
            <a:pPr algn="just"/>
            <a:r>
              <a:rPr lang="es-ES" sz="2000" dirty="0"/>
              <a:t>El contrato sindical es una figura legítima de expresión de la libertad sindical, pero su utilización como mecanismo de suministro de personal o de tercerización en actividades misionales permanentes —especialmente en el sector salud público— desnaturaliza su esencia, vulnera la Constitución y expone a las entidades a graves riesgos jurídicos y fiscales.</a:t>
            </a:r>
            <a:endParaRPr lang="es-CO" sz="2000" dirty="0"/>
          </a:p>
        </p:txBody>
      </p:sp>
    </p:spTree>
    <p:extLst>
      <p:ext uri="{BB962C8B-B14F-4D97-AF65-F5344CB8AC3E}">
        <p14:creationId xmlns:p14="http://schemas.microsoft.com/office/powerpoint/2010/main" val="12546041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885370" y="69112"/>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136755" y="288476"/>
            <a:ext cx="24308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7" name="CuadroTexto 6">
            <a:extLst>
              <a:ext uri="{FF2B5EF4-FFF2-40B4-BE49-F238E27FC236}">
                <a16:creationId xmlns:a16="http://schemas.microsoft.com/office/drawing/2014/main" id="{17A49F36-A8F2-7AE7-BEFD-1F67E2710219}"/>
              </a:ext>
            </a:extLst>
          </p:cNvPr>
          <p:cNvSpPr txBox="1"/>
          <p:nvPr/>
        </p:nvSpPr>
        <p:spPr>
          <a:xfrm>
            <a:off x="889820" y="227948"/>
            <a:ext cx="7991297" cy="461665"/>
          </a:xfrm>
          <a:prstGeom prst="rect">
            <a:avLst/>
          </a:prstGeom>
          <a:noFill/>
        </p:spPr>
        <p:txBody>
          <a:bodyPr wrap="square">
            <a:spAutoFit/>
          </a:bodyPr>
          <a:lstStyle/>
          <a:p>
            <a:r>
              <a:rPr lang="pt-BR" sz="2400" b="1" dirty="0">
                <a:solidFill>
                  <a:srgbClr val="002060"/>
                </a:solidFill>
              </a:rPr>
              <a:t>Sentencias Corte Suprema de Justicia – Sala Laboral</a:t>
            </a:r>
            <a:endParaRPr lang="es-CO" sz="2400" b="1" dirty="0">
              <a:solidFill>
                <a:srgbClr val="002060"/>
              </a:solidFill>
            </a:endParaRPr>
          </a:p>
        </p:txBody>
      </p:sp>
      <p:sp>
        <p:nvSpPr>
          <p:cNvPr id="9" name="CuadroTexto 8">
            <a:extLst>
              <a:ext uri="{FF2B5EF4-FFF2-40B4-BE49-F238E27FC236}">
                <a16:creationId xmlns:a16="http://schemas.microsoft.com/office/drawing/2014/main" id="{90D0491E-3E32-12C9-922A-9B660BC38692}"/>
              </a:ext>
            </a:extLst>
          </p:cNvPr>
          <p:cNvSpPr txBox="1"/>
          <p:nvPr/>
        </p:nvSpPr>
        <p:spPr>
          <a:xfrm>
            <a:off x="889820" y="698325"/>
            <a:ext cx="10053483" cy="2862322"/>
          </a:xfrm>
          <a:prstGeom prst="rect">
            <a:avLst/>
          </a:prstGeom>
          <a:noFill/>
        </p:spPr>
        <p:txBody>
          <a:bodyPr wrap="square">
            <a:spAutoFit/>
          </a:bodyPr>
          <a:lstStyle/>
          <a:p>
            <a:r>
              <a:rPr lang="es-ES" b="1" dirty="0">
                <a:solidFill>
                  <a:srgbClr val="002060"/>
                </a:solidFill>
              </a:rPr>
              <a:t>Sentencia SL 4332 de 2021</a:t>
            </a:r>
          </a:p>
          <a:p>
            <a:r>
              <a:rPr lang="es-ES" dirty="0"/>
              <a:t>El </a:t>
            </a:r>
            <a:r>
              <a:rPr lang="es-ES" b="1" dirty="0"/>
              <a:t>contrato sindical se desnaturaliza</a:t>
            </a:r>
            <a:r>
              <a:rPr lang="es-ES" dirty="0"/>
              <a:t> cuando el beneficiario del servicio ejerce </a:t>
            </a:r>
            <a:r>
              <a:rPr lang="es-ES" b="1" dirty="0"/>
              <a:t>subordinación directa</a:t>
            </a:r>
            <a:r>
              <a:rPr lang="es-ES" dirty="0"/>
              <a:t> sobre los afiliados.</a:t>
            </a:r>
          </a:p>
          <a:p>
            <a:r>
              <a:rPr lang="es-ES" b="1" dirty="0"/>
              <a:t>Qué dijo la Corte:</a:t>
            </a:r>
            <a:endParaRPr lang="es-ES" dirty="0"/>
          </a:p>
          <a:p>
            <a:pPr>
              <a:buFont typeface="Arial" panose="020B0604020202020204" pitchFamily="34" charset="0"/>
              <a:buChar char="•"/>
            </a:pPr>
            <a:r>
              <a:rPr lang="es-ES" dirty="0"/>
              <a:t>Si el empleador:</a:t>
            </a:r>
          </a:p>
          <a:p>
            <a:pPr marL="742950" lvl="1" indent="-285750">
              <a:buClr>
                <a:srgbClr val="0070C0"/>
              </a:buClr>
              <a:buFont typeface="Wingdings" panose="05000000000000000000" pitchFamily="2" charset="2"/>
              <a:buChar char="q"/>
            </a:pPr>
            <a:r>
              <a:rPr lang="es-ES" dirty="0"/>
              <a:t>fija horarios,</a:t>
            </a:r>
          </a:p>
          <a:p>
            <a:pPr marL="742950" lvl="1" indent="-285750">
              <a:buClr>
                <a:srgbClr val="0070C0"/>
              </a:buClr>
              <a:buFont typeface="Wingdings" panose="05000000000000000000" pitchFamily="2" charset="2"/>
              <a:buChar char="q"/>
            </a:pPr>
            <a:r>
              <a:rPr lang="es-ES" dirty="0"/>
              <a:t>imparte órdenes,</a:t>
            </a:r>
          </a:p>
          <a:p>
            <a:pPr marL="742950" lvl="1" indent="-285750">
              <a:buClr>
                <a:srgbClr val="0070C0"/>
              </a:buClr>
              <a:buFont typeface="Wingdings" panose="05000000000000000000" pitchFamily="2" charset="2"/>
              <a:buChar char="q"/>
            </a:pPr>
            <a:r>
              <a:rPr lang="es-ES" dirty="0"/>
              <a:t>controla la actividad diaria,</a:t>
            </a:r>
          </a:p>
          <a:p>
            <a:pPr>
              <a:buFont typeface="Arial" panose="020B0604020202020204" pitchFamily="34" charset="0"/>
              <a:buChar char="•"/>
            </a:pPr>
            <a:r>
              <a:rPr lang="es-ES" b="1" dirty="0"/>
              <a:t>existe contrato de trabajo real</a:t>
            </a:r>
            <a:r>
              <a:rPr lang="es-ES" dirty="0"/>
              <a:t>, aunque formalmente se invoque contrato sindical.</a:t>
            </a:r>
          </a:p>
          <a:p>
            <a:r>
              <a:rPr lang="es-ES" b="1" dirty="0"/>
              <a:t>Conclusión:</a:t>
            </a:r>
            <a:r>
              <a:rPr lang="es-ES" dirty="0"/>
              <a:t> Prima la realidad sobre la forma (art. 53 CN).</a:t>
            </a:r>
          </a:p>
        </p:txBody>
      </p:sp>
      <p:sp>
        <p:nvSpPr>
          <p:cNvPr id="11" name="CuadroTexto 10">
            <a:extLst>
              <a:ext uri="{FF2B5EF4-FFF2-40B4-BE49-F238E27FC236}">
                <a16:creationId xmlns:a16="http://schemas.microsoft.com/office/drawing/2014/main" id="{52D4F736-0796-EE89-A084-7C98CDA6DB32}"/>
              </a:ext>
            </a:extLst>
          </p:cNvPr>
          <p:cNvSpPr txBox="1"/>
          <p:nvPr/>
        </p:nvSpPr>
        <p:spPr>
          <a:xfrm>
            <a:off x="830567" y="3916662"/>
            <a:ext cx="10171989" cy="2585323"/>
          </a:xfrm>
          <a:prstGeom prst="rect">
            <a:avLst/>
          </a:prstGeom>
          <a:noFill/>
        </p:spPr>
        <p:txBody>
          <a:bodyPr wrap="square">
            <a:spAutoFit/>
          </a:bodyPr>
          <a:lstStyle/>
          <a:p>
            <a:r>
              <a:rPr lang="es-ES" b="1" dirty="0">
                <a:solidFill>
                  <a:srgbClr val="002060"/>
                </a:solidFill>
              </a:rPr>
              <a:t>Sentencia SL 665 de 2013</a:t>
            </a:r>
          </a:p>
          <a:p>
            <a:r>
              <a:rPr lang="es-ES" dirty="0"/>
              <a:t>El contrato sindical </a:t>
            </a:r>
            <a:r>
              <a:rPr lang="es-ES" b="1" dirty="0"/>
              <a:t>no puede ser usado como intermediación laboral</a:t>
            </a:r>
            <a:r>
              <a:rPr lang="es-ES" dirty="0"/>
              <a:t>.</a:t>
            </a:r>
          </a:p>
          <a:p>
            <a:r>
              <a:rPr lang="es-ES" b="1" dirty="0"/>
              <a:t>Qué dijo la Corte:</a:t>
            </a:r>
            <a:endParaRPr lang="es-ES" dirty="0"/>
          </a:p>
          <a:p>
            <a:pPr>
              <a:buFont typeface="Arial" panose="020B0604020202020204" pitchFamily="34" charset="0"/>
              <a:buChar char="•"/>
            </a:pPr>
            <a:r>
              <a:rPr lang="es-ES" dirty="0"/>
              <a:t>El sindicato:</a:t>
            </a:r>
          </a:p>
          <a:p>
            <a:pPr marL="742950" lvl="1" indent="-285750">
              <a:buClr>
                <a:srgbClr val="0070C0"/>
              </a:buClr>
              <a:buFont typeface="Wingdings" panose="05000000000000000000" pitchFamily="2" charset="2"/>
              <a:buChar char="q"/>
            </a:pPr>
            <a:r>
              <a:rPr lang="es-ES" dirty="0"/>
              <a:t>no puede limitarse a “suministrar personal”,</a:t>
            </a:r>
          </a:p>
          <a:p>
            <a:pPr marL="742950" lvl="1" indent="-285750">
              <a:buClr>
                <a:srgbClr val="0070C0"/>
              </a:buClr>
              <a:buFont typeface="Wingdings" panose="05000000000000000000" pitchFamily="2" charset="2"/>
              <a:buChar char="q"/>
            </a:pPr>
            <a:r>
              <a:rPr lang="es-ES" dirty="0"/>
              <a:t>debe conservar </a:t>
            </a:r>
            <a:r>
              <a:rPr lang="es-ES" b="1" dirty="0"/>
              <a:t>dirección y organización autónoma del trabajo</a:t>
            </a:r>
            <a:r>
              <a:rPr lang="es-ES" dirty="0"/>
              <a:t>.</a:t>
            </a:r>
          </a:p>
          <a:p>
            <a:pPr>
              <a:buFont typeface="Arial" panose="020B0604020202020204" pitchFamily="34" charset="0"/>
              <a:buChar char="•"/>
            </a:pPr>
            <a:r>
              <a:rPr lang="es-ES" dirty="0"/>
              <a:t>Cuando actúa como simple proveedor de mano de obra:</a:t>
            </a:r>
          </a:p>
          <a:p>
            <a:pPr marL="742950" lvl="1" indent="-285750">
              <a:buFont typeface="Arial" panose="020B0604020202020204" pitchFamily="34" charset="0"/>
              <a:buChar char="•"/>
            </a:pPr>
            <a:r>
              <a:rPr lang="es-ES" dirty="0"/>
              <a:t>se vulneran derechos laborales.</a:t>
            </a:r>
          </a:p>
          <a:p>
            <a:r>
              <a:rPr lang="es-ES" b="1" dirty="0"/>
              <a:t>Conclusión:</a:t>
            </a:r>
            <a:r>
              <a:rPr lang="es-ES" dirty="0"/>
              <a:t> Se configura intermediación laboral ilegal.</a:t>
            </a:r>
          </a:p>
        </p:txBody>
      </p:sp>
    </p:spTree>
    <p:extLst>
      <p:ext uri="{BB962C8B-B14F-4D97-AF65-F5344CB8AC3E}">
        <p14:creationId xmlns:p14="http://schemas.microsoft.com/office/powerpoint/2010/main" val="2671676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721515" y="196850"/>
            <a:ext cx="1846135"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71CD0614-E62F-7AF6-2D7B-D422E3B42C0B}"/>
              </a:ext>
            </a:extLst>
          </p:cNvPr>
          <p:cNvSpPr txBox="1"/>
          <p:nvPr/>
        </p:nvSpPr>
        <p:spPr>
          <a:xfrm>
            <a:off x="1062014" y="319024"/>
            <a:ext cx="10505636" cy="3139321"/>
          </a:xfrm>
          <a:prstGeom prst="rect">
            <a:avLst/>
          </a:prstGeom>
          <a:noFill/>
        </p:spPr>
        <p:txBody>
          <a:bodyPr wrap="square">
            <a:spAutoFit/>
          </a:bodyPr>
          <a:lstStyle/>
          <a:p>
            <a:r>
              <a:rPr lang="es-ES" b="1" dirty="0">
                <a:solidFill>
                  <a:srgbClr val="002060"/>
                </a:solidFill>
              </a:rPr>
              <a:t>Sentencia SL 6441 de 2023</a:t>
            </a:r>
          </a:p>
          <a:p>
            <a:r>
              <a:rPr lang="es-ES" dirty="0"/>
              <a:t>La Corte reafirma que el </a:t>
            </a:r>
            <a:r>
              <a:rPr lang="es-ES" b="1" dirty="0"/>
              <a:t>contrato sindical no excluye automáticamente el contrato realidad</a:t>
            </a:r>
            <a:r>
              <a:rPr lang="es-ES" dirty="0"/>
              <a:t>.</a:t>
            </a:r>
          </a:p>
          <a:p>
            <a:r>
              <a:rPr lang="es-ES" b="1" dirty="0"/>
              <a:t>Qué dijo la Corte:</a:t>
            </a:r>
            <a:endParaRPr lang="es-ES" dirty="0"/>
          </a:p>
          <a:p>
            <a:pPr>
              <a:buFont typeface="Arial" panose="020B0604020202020204" pitchFamily="34" charset="0"/>
              <a:buChar char="•"/>
            </a:pPr>
            <a:r>
              <a:rPr lang="es-ES" dirty="0"/>
              <a:t>La existencia del contrato sindical:</a:t>
            </a:r>
          </a:p>
          <a:p>
            <a:pPr marL="742950" lvl="1" indent="-285750">
              <a:buFont typeface="Arial" panose="020B0604020202020204" pitchFamily="34" charset="0"/>
              <a:buChar char="•"/>
            </a:pPr>
            <a:r>
              <a:rPr lang="es-ES" b="1" dirty="0"/>
              <a:t>no impide</a:t>
            </a:r>
            <a:r>
              <a:rPr lang="es-ES" dirty="0"/>
              <a:t> que el juez declare relación laboral directa,</a:t>
            </a:r>
          </a:p>
          <a:p>
            <a:pPr marL="742950" lvl="1" indent="-285750">
              <a:buFont typeface="Arial" panose="020B0604020202020204" pitchFamily="34" charset="0"/>
              <a:buChar char="•"/>
            </a:pPr>
            <a:r>
              <a:rPr lang="es-ES" dirty="0"/>
              <a:t>si se prueban los elementos del art. 23 CST.</a:t>
            </a:r>
          </a:p>
          <a:p>
            <a:pPr>
              <a:buFont typeface="Arial" panose="020B0604020202020204" pitchFamily="34" charset="0"/>
              <a:buChar char="•"/>
            </a:pPr>
            <a:r>
              <a:rPr lang="es-ES" dirty="0"/>
              <a:t>Se analiza:</a:t>
            </a:r>
          </a:p>
          <a:p>
            <a:pPr marL="742950" lvl="1" indent="-285750">
              <a:buFont typeface="Arial" panose="020B0604020202020204" pitchFamily="34" charset="0"/>
              <a:buChar char="•"/>
            </a:pPr>
            <a:r>
              <a:rPr lang="es-ES" dirty="0"/>
              <a:t>subordinación,</a:t>
            </a:r>
          </a:p>
          <a:p>
            <a:pPr marL="742950" lvl="1" indent="-285750">
              <a:buFont typeface="Arial" panose="020B0604020202020204" pitchFamily="34" charset="0"/>
              <a:buChar char="•"/>
            </a:pPr>
            <a:r>
              <a:rPr lang="es-ES" dirty="0"/>
              <a:t>dependencia,</a:t>
            </a:r>
          </a:p>
          <a:p>
            <a:pPr marL="742950" lvl="1" indent="-285750">
              <a:buFont typeface="Arial" panose="020B0604020202020204" pitchFamily="34" charset="0"/>
              <a:buChar char="•"/>
            </a:pPr>
            <a:r>
              <a:rPr lang="es-ES" dirty="0"/>
              <a:t>integración a la organización del beneficiario.</a:t>
            </a:r>
          </a:p>
          <a:p>
            <a:r>
              <a:rPr lang="es-ES" b="1" dirty="0"/>
              <a:t>Conclusión:</a:t>
            </a:r>
            <a:r>
              <a:rPr lang="es-ES" dirty="0"/>
              <a:t> El rótulo contractual no es blindaje jurídico.</a:t>
            </a:r>
          </a:p>
        </p:txBody>
      </p:sp>
      <p:sp>
        <p:nvSpPr>
          <p:cNvPr id="8" name="CuadroTexto 7">
            <a:extLst>
              <a:ext uri="{FF2B5EF4-FFF2-40B4-BE49-F238E27FC236}">
                <a16:creationId xmlns:a16="http://schemas.microsoft.com/office/drawing/2014/main" id="{4B1721D8-7A05-54AA-918B-2829980F12DB}"/>
              </a:ext>
            </a:extLst>
          </p:cNvPr>
          <p:cNvSpPr txBox="1"/>
          <p:nvPr/>
        </p:nvSpPr>
        <p:spPr>
          <a:xfrm>
            <a:off x="1062014" y="3932627"/>
            <a:ext cx="10183502" cy="2585323"/>
          </a:xfrm>
          <a:prstGeom prst="rect">
            <a:avLst/>
          </a:prstGeom>
          <a:noFill/>
        </p:spPr>
        <p:txBody>
          <a:bodyPr wrap="square">
            <a:spAutoFit/>
          </a:bodyPr>
          <a:lstStyle/>
          <a:p>
            <a:r>
              <a:rPr lang="es-ES" b="1" dirty="0">
                <a:solidFill>
                  <a:srgbClr val="002060"/>
                </a:solidFill>
              </a:rPr>
              <a:t>Sentencia SL 12707 de 2017</a:t>
            </a:r>
          </a:p>
          <a:p>
            <a:r>
              <a:rPr lang="es-ES" dirty="0"/>
              <a:t>El contrato sindical </a:t>
            </a:r>
            <a:r>
              <a:rPr lang="es-ES" b="1" dirty="0"/>
              <a:t>no puede utilizarse para cubrir actividades permanentes</a:t>
            </a:r>
            <a:r>
              <a:rPr lang="es-ES" dirty="0"/>
              <a:t>.</a:t>
            </a:r>
          </a:p>
          <a:p>
            <a:r>
              <a:rPr lang="es-ES" b="1" dirty="0"/>
              <a:t>Qué dijo la Corte:</a:t>
            </a:r>
            <a:endParaRPr lang="es-ES" dirty="0"/>
          </a:p>
          <a:p>
            <a:pPr>
              <a:buFont typeface="Arial" panose="020B0604020202020204" pitchFamily="34" charset="0"/>
              <a:buChar char="•"/>
            </a:pPr>
            <a:r>
              <a:rPr lang="es-ES" dirty="0"/>
              <a:t>Cuando la actividad:</a:t>
            </a:r>
          </a:p>
          <a:p>
            <a:pPr marL="742950" lvl="1" indent="-285750">
              <a:buFont typeface="Arial" panose="020B0604020202020204" pitchFamily="34" charset="0"/>
              <a:buChar char="•"/>
            </a:pPr>
            <a:r>
              <a:rPr lang="es-ES" dirty="0"/>
              <a:t>es continua,</a:t>
            </a:r>
          </a:p>
          <a:p>
            <a:pPr marL="742950" lvl="1" indent="-285750">
              <a:buFont typeface="Arial" panose="020B0604020202020204" pitchFamily="34" charset="0"/>
              <a:buChar char="•"/>
            </a:pPr>
            <a:r>
              <a:rPr lang="es-ES" dirty="0"/>
              <a:t>estructural,</a:t>
            </a:r>
          </a:p>
          <a:p>
            <a:pPr marL="742950" lvl="1" indent="-285750">
              <a:buFont typeface="Arial" panose="020B0604020202020204" pitchFamily="34" charset="0"/>
              <a:buChar char="•"/>
            </a:pPr>
            <a:r>
              <a:rPr lang="es-ES" dirty="0"/>
              <a:t>esencial al objeto social,</a:t>
            </a:r>
          </a:p>
          <a:p>
            <a:pPr>
              <a:buFont typeface="Arial" panose="020B0604020202020204" pitchFamily="34" charset="0"/>
              <a:buChar char="•"/>
            </a:pPr>
            <a:r>
              <a:rPr lang="es-ES" dirty="0"/>
              <a:t>el contrato sindical resulta </a:t>
            </a:r>
            <a:r>
              <a:rPr lang="es-ES" b="1" dirty="0"/>
              <a:t>incompatible con la estabilidad laboral mínima</a:t>
            </a:r>
            <a:r>
              <a:rPr lang="es-ES" dirty="0"/>
              <a:t>.</a:t>
            </a:r>
          </a:p>
          <a:p>
            <a:r>
              <a:rPr lang="es-ES" b="1" dirty="0"/>
              <a:t>conclusión:</a:t>
            </a:r>
            <a:r>
              <a:rPr lang="es-ES" dirty="0"/>
              <a:t> Uso indebido genera responsabilidad laboral.</a:t>
            </a:r>
          </a:p>
        </p:txBody>
      </p:sp>
    </p:spTree>
    <p:extLst>
      <p:ext uri="{BB962C8B-B14F-4D97-AF65-F5344CB8AC3E}">
        <p14:creationId xmlns:p14="http://schemas.microsoft.com/office/powerpoint/2010/main" val="17004506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136755" y="196850"/>
            <a:ext cx="24308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C718F67A-5107-D593-E0C8-E8EEC626A27C}"/>
              </a:ext>
            </a:extLst>
          </p:cNvPr>
          <p:cNvSpPr txBox="1"/>
          <p:nvPr/>
        </p:nvSpPr>
        <p:spPr>
          <a:xfrm>
            <a:off x="1062013" y="419561"/>
            <a:ext cx="10376007" cy="2031325"/>
          </a:xfrm>
          <a:prstGeom prst="rect">
            <a:avLst/>
          </a:prstGeom>
          <a:noFill/>
        </p:spPr>
        <p:txBody>
          <a:bodyPr wrap="square">
            <a:spAutoFit/>
          </a:bodyPr>
          <a:lstStyle/>
          <a:p>
            <a:r>
              <a:rPr lang="es-ES" b="1" dirty="0">
                <a:solidFill>
                  <a:srgbClr val="002060"/>
                </a:solidFill>
              </a:rPr>
              <a:t>Sentencia SL 1430 de 2018</a:t>
            </a:r>
          </a:p>
          <a:p>
            <a:r>
              <a:rPr lang="es-ES" dirty="0"/>
              <a:t>La Corte enfatiza la </a:t>
            </a:r>
            <a:r>
              <a:rPr lang="es-ES" b="1" dirty="0"/>
              <a:t>responsabilidad solidaria</a:t>
            </a:r>
            <a:r>
              <a:rPr lang="es-ES" dirty="0"/>
              <a:t> del beneficiario del servicio.</a:t>
            </a:r>
          </a:p>
          <a:p>
            <a:r>
              <a:rPr lang="es-ES" b="1" dirty="0"/>
              <a:t>Qué dijo la Corte:</a:t>
            </a:r>
            <a:endParaRPr lang="es-ES" dirty="0"/>
          </a:p>
          <a:p>
            <a:pPr>
              <a:buFont typeface="Arial" panose="020B0604020202020204" pitchFamily="34" charset="0"/>
              <a:buChar char="•"/>
            </a:pPr>
            <a:r>
              <a:rPr lang="es-ES" dirty="0"/>
              <a:t>Si el contrato sindical se desnaturaliza:</a:t>
            </a:r>
          </a:p>
          <a:p>
            <a:pPr marL="742950" lvl="1" indent="-285750">
              <a:buFont typeface="Arial" panose="020B0604020202020204" pitchFamily="34" charset="0"/>
              <a:buChar char="•"/>
            </a:pPr>
            <a:r>
              <a:rPr lang="es-ES" dirty="0"/>
              <a:t>el beneficiario </a:t>
            </a:r>
            <a:r>
              <a:rPr lang="es-ES" b="1" dirty="0"/>
              <a:t>responde por salarios y prestaciones</a:t>
            </a:r>
            <a:r>
              <a:rPr lang="es-ES" dirty="0"/>
              <a:t>.</a:t>
            </a:r>
          </a:p>
          <a:p>
            <a:pPr>
              <a:buFont typeface="Arial" panose="020B0604020202020204" pitchFamily="34" charset="0"/>
              <a:buChar char="•"/>
            </a:pPr>
            <a:r>
              <a:rPr lang="es-ES" dirty="0"/>
              <a:t>No es válido alegar autonomía sindical para evadir obligaciones.</a:t>
            </a:r>
          </a:p>
          <a:p>
            <a:r>
              <a:rPr lang="es-ES" b="1" dirty="0"/>
              <a:t>Conclusión:</a:t>
            </a:r>
            <a:r>
              <a:rPr lang="es-ES" dirty="0"/>
              <a:t> El empleador real no se exonera por intermediarios.</a:t>
            </a:r>
          </a:p>
        </p:txBody>
      </p:sp>
      <p:sp>
        <p:nvSpPr>
          <p:cNvPr id="8" name="CuadroTexto 7">
            <a:extLst>
              <a:ext uri="{FF2B5EF4-FFF2-40B4-BE49-F238E27FC236}">
                <a16:creationId xmlns:a16="http://schemas.microsoft.com/office/drawing/2014/main" id="{72744C3F-2AC0-72E7-DCD1-E24AF18A63AA}"/>
              </a:ext>
            </a:extLst>
          </p:cNvPr>
          <p:cNvSpPr txBox="1"/>
          <p:nvPr/>
        </p:nvSpPr>
        <p:spPr>
          <a:xfrm>
            <a:off x="1062012" y="2950596"/>
            <a:ext cx="9709097" cy="2308324"/>
          </a:xfrm>
          <a:prstGeom prst="rect">
            <a:avLst/>
          </a:prstGeom>
          <a:noFill/>
        </p:spPr>
        <p:txBody>
          <a:bodyPr wrap="square">
            <a:spAutoFit/>
          </a:bodyPr>
          <a:lstStyle/>
          <a:p>
            <a:r>
              <a:rPr lang="es-ES" b="1" dirty="0">
                <a:solidFill>
                  <a:srgbClr val="002060"/>
                </a:solidFill>
              </a:rPr>
              <a:t>Sentencia SL 3436 de 2021</a:t>
            </a:r>
          </a:p>
          <a:p>
            <a:r>
              <a:rPr lang="es-ES" dirty="0"/>
              <a:t>Se consolida la línea jurisprudencial sobre </a:t>
            </a:r>
            <a:r>
              <a:rPr lang="es-ES" b="1" dirty="0"/>
              <a:t>prohibición de tercerización encubierta</a:t>
            </a:r>
            <a:r>
              <a:rPr lang="es-ES" dirty="0"/>
              <a:t>.</a:t>
            </a:r>
          </a:p>
          <a:p>
            <a:r>
              <a:rPr lang="es-ES" b="1" dirty="0"/>
              <a:t>Qué dijo la Corte:</a:t>
            </a:r>
            <a:endParaRPr lang="es-ES" dirty="0"/>
          </a:p>
          <a:p>
            <a:pPr>
              <a:buFont typeface="Arial" panose="020B0604020202020204" pitchFamily="34" charset="0"/>
              <a:buChar char="•"/>
            </a:pPr>
            <a:r>
              <a:rPr lang="es-ES" dirty="0"/>
              <a:t>El contrato sindical:</a:t>
            </a:r>
          </a:p>
          <a:p>
            <a:pPr marL="742950" lvl="1" indent="-285750">
              <a:buFont typeface="Arial" panose="020B0604020202020204" pitchFamily="34" charset="0"/>
              <a:buChar char="•"/>
            </a:pPr>
            <a:r>
              <a:rPr lang="es-ES" dirty="0"/>
              <a:t>es válido solo si hay </a:t>
            </a:r>
            <a:r>
              <a:rPr lang="es-ES" b="1" dirty="0"/>
              <a:t>autonomía real del sindicato</a:t>
            </a:r>
            <a:r>
              <a:rPr lang="es-ES" dirty="0"/>
              <a:t>.</a:t>
            </a:r>
          </a:p>
          <a:p>
            <a:pPr>
              <a:buFont typeface="Arial" panose="020B0604020202020204" pitchFamily="34" charset="0"/>
              <a:buChar char="•"/>
            </a:pPr>
            <a:r>
              <a:rPr lang="es-ES" dirty="0"/>
              <a:t>La subordinación funcional y técnica:</a:t>
            </a:r>
          </a:p>
          <a:p>
            <a:pPr marL="742950" lvl="1" indent="-285750">
              <a:buFont typeface="Arial" panose="020B0604020202020204" pitchFamily="34" charset="0"/>
              <a:buChar char="•"/>
            </a:pPr>
            <a:r>
              <a:rPr lang="es-ES" dirty="0"/>
              <a:t>activa la declaratoria de contrato realidad.</a:t>
            </a:r>
          </a:p>
          <a:p>
            <a:r>
              <a:rPr lang="es-ES" b="1" dirty="0"/>
              <a:t>Conclusión:</a:t>
            </a:r>
            <a:r>
              <a:rPr lang="es-ES" dirty="0"/>
              <a:t> Protección reforzada al trabajador frente a esquemas simulados.</a:t>
            </a:r>
          </a:p>
        </p:txBody>
      </p:sp>
    </p:spTree>
    <p:extLst>
      <p:ext uri="{BB962C8B-B14F-4D97-AF65-F5344CB8AC3E}">
        <p14:creationId xmlns:p14="http://schemas.microsoft.com/office/powerpoint/2010/main" val="2855226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82000">
              <a:schemeClr val="bg1"/>
            </a:gs>
            <a:gs pos="94907">
              <a:srgbClr val="99CC00">
                <a:shade val="67500"/>
                <a:satMod val="115000"/>
              </a:srgbClr>
            </a:gs>
            <a:gs pos="88000">
              <a:srgbClr val="99CC00">
                <a:shade val="67500"/>
                <a:satMod val="115000"/>
              </a:srgbClr>
            </a:gs>
          </a:gsLst>
          <a:path path="circle">
            <a:fillToRect l="100000" b="100000"/>
          </a:path>
        </a:gradFill>
        <a:effectLst/>
      </p:bgPr>
    </p:bg>
    <p:spTree>
      <p:nvGrpSpPr>
        <p:cNvPr id="1" name=""/>
        <p:cNvGrpSpPr/>
        <p:nvPr/>
      </p:nvGrpSpPr>
      <p:grpSpPr>
        <a:xfrm>
          <a:off x="0" y="0"/>
          <a:ext cx="0" cy="0"/>
          <a:chOff x="0" y="0"/>
          <a:chExt cx="0" cy="0"/>
        </a:xfrm>
      </p:grpSpPr>
      <p:sp>
        <p:nvSpPr>
          <p:cNvPr id="10" name="Diagrama de flujo: retraso 9">
            <a:extLst>
              <a:ext uri="{FF2B5EF4-FFF2-40B4-BE49-F238E27FC236}">
                <a16:creationId xmlns:a16="http://schemas.microsoft.com/office/drawing/2014/main" id="{AAD9AD92-4360-969D-B7FB-89718A5AF103}"/>
              </a:ext>
            </a:extLst>
          </p:cNvPr>
          <p:cNvSpPr/>
          <p:nvPr/>
        </p:nvSpPr>
        <p:spPr>
          <a:xfrm rot="10800000">
            <a:off x="1142163" y="0"/>
            <a:ext cx="11030171" cy="6858000"/>
          </a:xfrm>
          <a:prstGeom prst="flowChartDelay">
            <a:avLst/>
          </a:prstGeom>
          <a:gradFill flip="none" rotWithShape="1">
            <a:gsLst>
              <a:gs pos="44000">
                <a:schemeClr val="bg1"/>
              </a:gs>
              <a:gs pos="78000">
                <a:srgbClr val="99CC00"/>
              </a:gs>
              <a:gs pos="83000">
                <a:srgbClr val="99CC00">
                  <a:shade val="30000"/>
                  <a:satMod val="115000"/>
                </a:srgbClr>
              </a:gs>
              <a:gs pos="60000">
                <a:schemeClr val="accent5">
                  <a:lumMod val="20000"/>
                  <a:lumOff val="80000"/>
                </a:scheme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99CC00"/>
              </a:solidFill>
            </a:endParaRPr>
          </a:p>
        </p:txBody>
      </p:sp>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8649149" y="150338"/>
            <a:ext cx="3298122" cy="981156"/>
          </a:xfrm>
          <a:prstGeom prst="rect">
            <a:avLst/>
          </a:prstGeom>
        </p:spPr>
      </p:pic>
      <p:sp>
        <p:nvSpPr>
          <p:cNvPr id="11" name="Elipse 10">
            <a:extLst>
              <a:ext uri="{FF2B5EF4-FFF2-40B4-BE49-F238E27FC236}">
                <a16:creationId xmlns:a16="http://schemas.microsoft.com/office/drawing/2014/main" id="{4331669E-0B0C-0AC4-2F79-68489935961B}"/>
              </a:ext>
            </a:extLst>
          </p:cNvPr>
          <p:cNvSpPr/>
          <p:nvPr/>
        </p:nvSpPr>
        <p:spPr>
          <a:xfrm>
            <a:off x="244729" y="150339"/>
            <a:ext cx="2767412" cy="1066892"/>
          </a:xfrm>
          <a:prstGeom prst="ellipse">
            <a:avLst/>
          </a:prstGeom>
          <a:gradFill>
            <a:gsLst>
              <a:gs pos="82000">
                <a:schemeClr val="bg1"/>
              </a:gs>
              <a:gs pos="94907">
                <a:srgbClr val="99CC00">
                  <a:shade val="67500"/>
                  <a:satMod val="115000"/>
                </a:srgbClr>
              </a:gs>
              <a:gs pos="36000">
                <a:srgbClr val="99CC00">
                  <a:shade val="67500"/>
                  <a:satMod val="115000"/>
                </a:srgbClr>
              </a:gs>
            </a:gsLst>
            <a:path path="circle">
              <a:fillToRect l="100000" b="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effectLst>
                  <a:outerShdw blurRad="38100" dist="38100" dir="2700000" algn="tl">
                    <a:srgbClr val="000000">
                      <a:alpha val="43137"/>
                    </a:srgbClr>
                  </a:outerShdw>
                </a:effectLst>
              </a:rPr>
              <a:t>OBJETIVO</a:t>
            </a:r>
          </a:p>
        </p:txBody>
      </p:sp>
      <p:sp>
        <p:nvSpPr>
          <p:cNvPr id="19" name="CuadroTexto 18">
            <a:extLst>
              <a:ext uri="{FF2B5EF4-FFF2-40B4-BE49-F238E27FC236}">
                <a16:creationId xmlns:a16="http://schemas.microsoft.com/office/drawing/2014/main" id="{7E6DCF86-DD37-375B-BD38-5053C314AC04}"/>
              </a:ext>
            </a:extLst>
          </p:cNvPr>
          <p:cNvSpPr txBox="1"/>
          <p:nvPr/>
        </p:nvSpPr>
        <p:spPr>
          <a:xfrm>
            <a:off x="2467897" y="1228397"/>
            <a:ext cx="9163663" cy="4708981"/>
          </a:xfrm>
          <a:prstGeom prst="rect">
            <a:avLst/>
          </a:prstGeom>
          <a:noFill/>
        </p:spPr>
        <p:txBody>
          <a:bodyPr wrap="square">
            <a:spAutoFit/>
          </a:bodyPr>
          <a:lstStyle/>
          <a:p>
            <a:pPr algn="just"/>
            <a:r>
              <a:rPr lang="es-ES" sz="2000" dirty="0">
                <a:latin typeface="Times New Roman" panose="02020603050405020304" pitchFamily="18" charset="0"/>
                <a:cs typeface="Times New Roman" panose="02020603050405020304" pitchFamily="18" charset="0"/>
              </a:rPr>
              <a:t>La Reforma Laboral – </a:t>
            </a:r>
            <a:r>
              <a:rPr lang="es-ES" sz="2000" b="1" dirty="0">
                <a:latin typeface="Times New Roman" panose="02020603050405020304" pitchFamily="18" charset="0"/>
                <a:cs typeface="Times New Roman" panose="02020603050405020304" pitchFamily="18" charset="0"/>
              </a:rPr>
              <a:t>Ley 2466 de 2025</a:t>
            </a:r>
            <a:r>
              <a:rPr lang="es-ES" sz="2000" dirty="0">
                <a:latin typeface="Times New Roman" panose="02020603050405020304" pitchFamily="18" charset="0"/>
                <a:cs typeface="Times New Roman" panose="02020603050405020304" pitchFamily="18" charset="0"/>
              </a:rPr>
              <a:t> representa un cambio estructural en la forma como se organizan, contratan y remuneran los trabajadores en Colombia. El </a:t>
            </a:r>
            <a:r>
              <a:rPr lang="es-ES" sz="2000" b="1" dirty="0">
                <a:latin typeface="Times New Roman" panose="02020603050405020304" pitchFamily="18" charset="0"/>
                <a:cs typeface="Times New Roman" panose="02020603050405020304" pitchFamily="18" charset="0"/>
              </a:rPr>
              <a:t>sector salud</a:t>
            </a:r>
            <a:r>
              <a:rPr lang="es-ES" sz="2000" dirty="0">
                <a:latin typeface="Times New Roman" panose="02020603050405020304" pitchFamily="18" charset="0"/>
                <a:cs typeface="Times New Roman" panose="02020603050405020304" pitchFamily="18" charset="0"/>
              </a:rPr>
              <a:t>, por su naturaleza esencial, su operación 24/7 y su alta dependencia de turnos, contratación tercerizada y talento humano especializado, es uno de los sectores </a:t>
            </a:r>
            <a:r>
              <a:rPr lang="es-ES" sz="2000" b="1" dirty="0">
                <a:latin typeface="Times New Roman" panose="02020603050405020304" pitchFamily="18" charset="0"/>
                <a:cs typeface="Times New Roman" panose="02020603050405020304" pitchFamily="18" charset="0"/>
              </a:rPr>
              <a:t>más impactados</a:t>
            </a:r>
            <a:r>
              <a:rPr lang="es-ES" sz="2000" dirty="0">
                <a:latin typeface="Times New Roman" panose="02020603050405020304" pitchFamily="18" charset="0"/>
                <a:cs typeface="Times New Roman" panose="02020603050405020304" pitchFamily="18" charset="0"/>
              </a:rPr>
              <a:t>.</a:t>
            </a:r>
          </a:p>
          <a:p>
            <a:pPr algn="just"/>
            <a:endParaRPr lang="es-ES" sz="2000" dirty="0">
              <a:latin typeface="Times New Roman" panose="02020603050405020304" pitchFamily="18" charset="0"/>
              <a:cs typeface="Times New Roman" panose="02020603050405020304" pitchFamily="18" charset="0"/>
            </a:endParaRPr>
          </a:p>
          <a:p>
            <a:pPr algn="just"/>
            <a:r>
              <a:rPr lang="es-ES" sz="2000" dirty="0">
                <a:latin typeface="Times New Roman" panose="02020603050405020304" pitchFamily="18" charset="0"/>
                <a:cs typeface="Times New Roman" panose="02020603050405020304" pitchFamily="18" charset="0"/>
              </a:rPr>
              <a:t>Este seminario ha sido diseñado para </a:t>
            </a:r>
            <a:r>
              <a:rPr lang="es-ES" sz="2000" b="1" dirty="0">
                <a:latin typeface="Times New Roman" panose="02020603050405020304" pitchFamily="18" charset="0"/>
                <a:cs typeface="Times New Roman" panose="02020603050405020304" pitchFamily="18" charset="0"/>
              </a:rPr>
              <a:t>médicos, enfermeras, auxiliares de enfermería, profesionales asistenciales, personal administrativo, directivos y equipos de talento humano</a:t>
            </a:r>
            <a:r>
              <a:rPr lang="es-ES" sz="2000" dirty="0">
                <a:latin typeface="Times New Roman" panose="02020603050405020304" pitchFamily="18" charset="0"/>
                <a:cs typeface="Times New Roman" panose="02020603050405020304" pitchFamily="18" charset="0"/>
              </a:rPr>
              <a:t>, con el propósito de:</a:t>
            </a:r>
          </a:p>
          <a:p>
            <a:pPr algn="just"/>
            <a:endParaRPr lang="es-ES" sz="2000" dirty="0">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s-ES" sz="2000" dirty="0">
                <a:latin typeface="Times New Roman" panose="02020603050405020304" pitchFamily="18" charset="0"/>
                <a:cs typeface="Times New Roman" panose="02020603050405020304" pitchFamily="18" charset="0"/>
              </a:rPr>
              <a:t>Comprender los </a:t>
            </a:r>
            <a:r>
              <a:rPr lang="es-ES" sz="2000" b="1" dirty="0">
                <a:latin typeface="Times New Roman" panose="02020603050405020304" pitchFamily="18" charset="0"/>
                <a:cs typeface="Times New Roman" panose="02020603050405020304" pitchFamily="18" charset="0"/>
              </a:rPr>
              <a:t>cambios obligatorios</a:t>
            </a:r>
            <a:r>
              <a:rPr lang="es-ES" sz="2000" dirty="0">
                <a:latin typeface="Times New Roman" panose="02020603050405020304" pitchFamily="18" charset="0"/>
                <a:cs typeface="Times New Roman" panose="02020603050405020304" pitchFamily="18" charset="0"/>
              </a:rPr>
              <a:t> de la reforma.</a:t>
            </a:r>
          </a:p>
          <a:p>
            <a:pPr algn="just">
              <a:buFont typeface="Arial" panose="020B0604020202020204" pitchFamily="34" charset="0"/>
              <a:buChar char="•"/>
            </a:pPr>
            <a:r>
              <a:rPr lang="es-ES" sz="2000" dirty="0">
                <a:latin typeface="Times New Roman" panose="02020603050405020304" pitchFamily="18" charset="0"/>
                <a:cs typeface="Times New Roman" panose="02020603050405020304" pitchFamily="18" charset="0"/>
              </a:rPr>
              <a:t>Identificar </a:t>
            </a:r>
            <a:r>
              <a:rPr lang="es-ES" sz="2000" b="1" dirty="0">
                <a:latin typeface="Times New Roman" panose="02020603050405020304" pitchFamily="18" charset="0"/>
                <a:cs typeface="Times New Roman" panose="02020603050405020304" pitchFamily="18" charset="0"/>
              </a:rPr>
              <a:t>derechos y deberes laborales</a:t>
            </a:r>
            <a:r>
              <a:rPr lang="es-ES" sz="2000" dirty="0">
                <a:latin typeface="Times New Roman" panose="02020603050405020304" pitchFamily="18" charset="0"/>
                <a:cs typeface="Times New Roman" panose="02020603050405020304" pitchFamily="18" charset="0"/>
              </a:rPr>
              <a:t>.</a:t>
            </a:r>
          </a:p>
          <a:p>
            <a:pPr algn="just">
              <a:buFont typeface="Arial" panose="020B0604020202020204" pitchFamily="34" charset="0"/>
              <a:buChar char="•"/>
            </a:pPr>
            <a:r>
              <a:rPr lang="es-ES" sz="2000" dirty="0">
                <a:latin typeface="Times New Roman" panose="02020603050405020304" pitchFamily="18" charset="0"/>
                <a:cs typeface="Times New Roman" panose="02020603050405020304" pitchFamily="18" charset="0"/>
              </a:rPr>
              <a:t>Reconocer los </a:t>
            </a:r>
            <a:r>
              <a:rPr lang="es-ES" sz="2000" b="1" dirty="0">
                <a:latin typeface="Times New Roman" panose="02020603050405020304" pitchFamily="18" charset="0"/>
                <a:cs typeface="Times New Roman" panose="02020603050405020304" pitchFamily="18" charset="0"/>
              </a:rPr>
              <a:t>riesgos legales y operativos</a:t>
            </a:r>
            <a:r>
              <a:rPr lang="es-ES" sz="2000" dirty="0">
                <a:latin typeface="Times New Roman" panose="02020603050405020304" pitchFamily="18" charset="0"/>
                <a:cs typeface="Times New Roman" panose="02020603050405020304" pitchFamily="18" charset="0"/>
              </a:rPr>
              <a:t>.</a:t>
            </a:r>
          </a:p>
          <a:p>
            <a:pPr algn="just">
              <a:buFont typeface="Arial" panose="020B0604020202020204" pitchFamily="34" charset="0"/>
              <a:buChar char="•"/>
            </a:pPr>
            <a:r>
              <a:rPr lang="es-ES" sz="2000" dirty="0">
                <a:latin typeface="Times New Roman" panose="02020603050405020304" pitchFamily="18" charset="0"/>
                <a:cs typeface="Times New Roman" panose="02020603050405020304" pitchFamily="18" charset="0"/>
              </a:rPr>
              <a:t>Facilitar una </a:t>
            </a:r>
            <a:r>
              <a:rPr lang="es-ES" sz="2000" b="1" dirty="0">
                <a:latin typeface="Times New Roman" panose="02020603050405020304" pitchFamily="18" charset="0"/>
                <a:cs typeface="Times New Roman" panose="02020603050405020304" pitchFamily="18" charset="0"/>
              </a:rPr>
              <a:t>transición ordenada y segura</a:t>
            </a:r>
            <a:r>
              <a:rPr lang="es-ES" sz="2000" dirty="0">
                <a:latin typeface="Times New Roman" panose="02020603050405020304" pitchFamily="18" charset="0"/>
                <a:cs typeface="Times New Roman" panose="02020603050405020304" pitchFamily="18" charset="0"/>
              </a:rPr>
              <a:t> en hospitales públicos (ESE) y demás instituciones del sector.</a:t>
            </a:r>
          </a:p>
        </p:txBody>
      </p:sp>
    </p:spTree>
    <p:extLst>
      <p:ext uri="{BB962C8B-B14F-4D97-AF65-F5344CB8AC3E}">
        <p14:creationId xmlns:p14="http://schemas.microsoft.com/office/powerpoint/2010/main" val="2488732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136755" y="196850"/>
            <a:ext cx="24308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108EE50B-BB15-7903-352C-251DA33FE01D}"/>
              </a:ext>
            </a:extLst>
          </p:cNvPr>
          <p:cNvSpPr txBox="1"/>
          <p:nvPr/>
        </p:nvSpPr>
        <p:spPr>
          <a:xfrm>
            <a:off x="1251283" y="866053"/>
            <a:ext cx="9067671" cy="4093428"/>
          </a:xfrm>
          <a:prstGeom prst="rect">
            <a:avLst/>
          </a:prstGeom>
          <a:noFill/>
        </p:spPr>
        <p:txBody>
          <a:bodyPr wrap="square">
            <a:spAutoFit/>
          </a:bodyPr>
          <a:lstStyle/>
          <a:p>
            <a:r>
              <a:rPr lang="es-ES" sz="2000" b="1" dirty="0"/>
              <a:t>Fallo 01511 de 2018 – Consejo de Estado</a:t>
            </a:r>
          </a:p>
          <a:p>
            <a:r>
              <a:rPr lang="es-ES" sz="2000" dirty="0"/>
              <a:t>El </a:t>
            </a:r>
            <a:r>
              <a:rPr lang="es-ES" sz="2000" b="1" dirty="0"/>
              <a:t>contrato sindical no puede utilizarse en el sector público</a:t>
            </a:r>
            <a:r>
              <a:rPr lang="es-ES" sz="2000" dirty="0"/>
              <a:t> para vulnerar derechos laborales ni para evadir el régimen de empleo público.</a:t>
            </a:r>
          </a:p>
          <a:p>
            <a:endParaRPr lang="es-ES" sz="2000" dirty="0"/>
          </a:p>
          <a:p>
            <a:r>
              <a:rPr lang="es-ES" sz="2000" b="1" dirty="0">
                <a:solidFill>
                  <a:srgbClr val="002060"/>
                </a:solidFill>
              </a:rPr>
              <a:t>Qué dijo el Consejo de Estado:</a:t>
            </a:r>
            <a:endParaRPr lang="es-ES" sz="2000" dirty="0">
              <a:solidFill>
                <a:srgbClr val="002060"/>
              </a:solidFill>
            </a:endParaRPr>
          </a:p>
          <a:p>
            <a:pPr>
              <a:buFont typeface="Arial" panose="020B0604020202020204" pitchFamily="34" charset="0"/>
              <a:buChar char="•"/>
            </a:pPr>
            <a:r>
              <a:rPr lang="es-ES" sz="2000" dirty="0"/>
              <a:t>El Estado:</a:t>
            </a:r>
          </a:p>
          <a:p>
            <a:pPr marL="742950" lvl="1" indent="-285750">
              <a:buFont typeface="Arial" panose="020B0604020202020204" pitchFamily="34" charset="0"/>
              <a:buChar char="•"/>
            </a:pPr>
            <a:r>
              <a:rPr lang="es-ES" sz="2000" dirty="0"/>
              <a:t>no puede crear nóminas paralelas,</a:t>
            </a:r>
          </a:p>
          <a:p>
            <a:pPr marL="742950" lvl="1" indent="-285750">
              <a:buFont typeface="Arial" panose="020B0604020202020204" pitchFamily="34" charset="0"/>
              <a:buChar char="•"/>
            </a:pPr>
            <a:r>
              <a:rPr lang="es-ES" sz="2000" dirty="0"/>
              <a:t>no puede sustituir cargos públicos,</a:t>
            </a:r>
          </a:p>
          <a:p>
            <a:pPr marL="742950" lvl="1" indent="-285750">
              <a:buFont typeface="Arial" panose="020B0604020202020204" pitchFamily="34" charset="0"/>
              <a:buChar char="•"/>
            </a:pPr>
            <a:r>
              <a:rPr lang="es-ES" sz="2000" dirty="0"/>
              <a:t>no puede tercerizar funciones permanentes.</a:t>
            </a:r>
          </a:p>
          <a:p>
            <a:pPr>
              <a:buFont typeface="Arial" panose="020B0604020202020204" pitchFamily="34" charset="0"/>
              <a:buChar char="•"/>
            </a:pPr>
            <a:r>
              <a:rPr lang="es-ES" sz="2000" dirty="0"/>
              <a:t>El contrato sindical:</a:t>
            </a:r>
          </a:p>
          <a:p>
            <a:pPr marL="742950" lvl="1" indent="-285750">
              <a:buFont typeface="Arial" panose="020B0604020202020204" pitchFamily="34" charset="0"/>
              <a:buChar char="•"/>
            </a:pPr>
            <a:r>
              <a:rPr lang="es-ES" sz="2000" dirty="0"/>
              <a:t>es incompatible con los principios de mérito, carrera administrativa y legalidad</a:t>
            </a:r>
          </a:p>
          <a:p>
            <a:r>
              <a:rPr lang="es-ES" sz="2000" b="1" dirty="0"/>
              <a:t>Conclusión:</a:t>
            </a:r>
            <a:r>
              <a:rPr lang="es-ES" sz="2000" dirty="0"/>
              <a:t> En el sector público, el contrato sindical es </a:t>
            </a:r>
            <a:r>
              <a:rPr lang="es-ES" sz="2000" b="1" dirty="0"/>
              <a:t>altamente restrictivo y excepcional</a:t>
            </a:r>
            <a:r>
              <a:rPr lang="es-ES" sz="2000" dirty="0"/>
              <a:t>, y su uso indebido genera nulidad y responsabilidades.</a:t>
            </a:r>
          </a:p>
        </p:txBody>
      </p:sp>
    </p:spTree>
    <p:extLst>
      <p:ext uri="{BB962C8B-B14F-4D97-AF65-F5344CB8AC3E}">
        <p14:creationId xmlns:p14="http://schemas.microsoft.com/office/powerpoint/2010/main" val="16950845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136755" y="196850"/>
            <a:ext cx="24308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BCB01A12-54DA-F779-E2AB-334F581F57C4}"/>
              </a:ext>
            </a:extLst>
          </p:cNvPr>
          <p:cNvSpPr txBox="1"/>
          <p:nvPr/>
        </p:nvSpPr>
        <p:spPr>
          <a:xfrm>
            <a:off x="889820" y="453845"/>
            <a:ext cx="9804460" cy="4401205"/>
          </a:xfrm>
          <a:prstGeom prst="rect">
            <a:avLst/>
          </a:prstGeom>
          <a:noFill/>
        </p:spPr>
        <p:txBody>
          <a:bodyPr wrap="square">
            <a:spAutoFit/>
          </a:bodyPr>
          <a:lstStyle/>
          <a:p>
            <a:r>
              <a:rPr lang="es-ES" sz="2000" b="1" dirty="0">
                <a:solidFill>
                  <a:srgbClr val="002060"/>
                </a:solidFill>
              </a:rPr>
              <a:t>Lectura integradora para el sector salud público</a:t>
            </a:r>
          </a:p>
          <a:p>
            <a:r>
              <a:rPr lang="es-ES" sz="2000" dirty="0"/>
              <a:t>Estas sentencias, en conjunto, establecen que:</a:t>
            </a:r>
          </a:p>
          <a:p>
            <a:endParaRPr lang="es-ES" sz="2000" dirty="0"/>
          </a:p>
          <a:p>
            <a:r>
              <a:rPr lang="es-ES" sz="2000" dirty="0"/>
              <a:t>El contrato sindical </a:t>
            </a:r>
            <a:r>
              <a:rPr lang="es-ES" sz="2000" b="1" dirty="0"/>
              <a:t>no es un mecanismo válido</a:t>
            </a:r>
            <a:r>
              <a:rPr lang="es-ES" sz="2000" dirty="0"/>
              <a:t> para:</a:t>
            </a:r>
          </a:p>
          <a:p>
            <a:pPr marL="342900" indent="-342900">
              <a:buClr>
                <a:srgbClr val="0070C0"/>
              </a:buClr>
              <a:buFont typeface="Wingdings" panose="05000000000000000000" pitchFamily="2" charset="2"/>
              <a:buChar char="q"/>
            </a:pPr>
            <a:r>
              <a:rPr lang="es-ES" sz="2000" dirty="0"/>
              <a:t>hospitales públicos,</a:t>
            </a:r>
          </a:p>
          <a:p>
            <a:pPr marL="342900" indent="-342900">
              <a:buClr>
                <a:srgbClr val="0070C0"/>
              </a:buClr>
              <a:buFont typeface="Wingdings" panose="05000000000000000000" pitchFamily="2" charset="2"/>
              <a:buChar char="q"/>
            </a:pPr>
            <a:r>
              <a:rPr lang="es-ES" sz="2000" dirty="0"/>
              <a:t>ESE,</a:t>
            </a:r>
          </a:p>
          <a:p>
            <a:pPr marL="342900" indent="-342900">
              <a:buClr>
                <a:srgbClr val="0070C0"/>
              </a:buClr>
              <a:buFont typeface="Wingdings" panose="05000000000000000000" pitchFamily="2" charset="2"/>
              <a:buChar char="q"/>
            </a:pPr>
            <a:r>
              <a:rPr lang="es-ES" sz="2000" dirty="0"/>
              <a:t>prestación continua de servicios asistenciales.</a:t>
            </a:r>
          </a:p>
          <a:p>
            <a:pPr marL="342900" indent="-342900">
              <a:buClr>
                <a:srgbClr val="0070C0"/>
              </a:buClr>
              <a:buFont typeface="Wingdings" panose="05000000000000000000" pitchFamily="2" charset="2"/>
              <a:buChar char="q"/>
            </a:pPr>
            <a:endParaRPr lang="es-ES" sz="2000" dirty="0"/>
          </a:p>
          <a:p>
            <a:r>
              <a:rPr lang="es-ES" sz="2000" dirty="0"/>
              <a:t>La realidad asistencial del sector salud:</a:t>
            </a:r>
          </a:p>
          <a:p>
            <a:pPr marL="342900" indent="-342900">
              <a:buClr>
                <a:srgbClr val="0070C0"/>
              </a:buClr>
              <a:buFont typeface="Wingdings" panose="05000000000000000000" pitchFamily="2" charset="2"/>
              <a:buChar char="q"/>
            </a:pPr>
            <a:r>
              <a:rPr lang="es-ES" sz="2000" dirty="0"/>
              <a:t>exige subordinación,</a:t>
            </a:r>
          </a:p>
          <a:p>
            <a:pPr marL="342900" indent="-342900">
              <a:buClr>
                <a:srgbClr val="0070C0"/>
              </a:buClr>
              <a:buFont typeface="Wingdings" panose="05000000000000000000" pitchFamily="2" charset="2"/>
              <a:buChar char="q"/>
            </a:pPr>
            <a:r>
              <a:rPr lang="es-ES" sz="2000" dirty="0"/>
              <a:t>turnos,</a:t>
            </a:r>
          </a:p>
          <a:p>
            <a:pPr marL="342900" indent="-342900">
              <a:buClr>
                <a:srgbClr val="0070C0"/>
              </a:buClr>
              <a:buFont typeface="Wingdings" panose="05000000000000000000" pitchFamily="2" charset="2"/>
              <a:buChar char="q"/>
            </a:pPr>
            <a:r>
              <a:rPr lang="es-ES" sz="2000" dirty="0"/>
              <a:t>protocolos obligatorios,</a:t>
            </a:r>
          </a:p>
          <a:p>
            <a:endParaRPr lang="es-ES" sz="2000" dirty="0"/>
          </a:p>
          <a:p>
            <a:r>
              <a:rPr lang="es-ES" sz="2000" dirty="0">
                <a:solidFill>
                  <a:srgbClr val="002060"/>
                </a:solidFill>
              </a:rPr>
              <a:t>lo que hace </a:t>
            </a:r>
            <a:r>
              <a:rPr lang="es-ES" sz="2000" b="1" dirty="0">
                <a:solidFill>
                  <a:srgbClr val="002060"/>
                </a:solidFill>
              </a:rPr>
              <a:t>inviable jurídicamente</a:t>
            </a:r>
            <a:r>
              <a:rPr lang="es-ES" sz="2000" dirty="0">
                <a:solidFill>
                  <a:srgbClr val="002060"/>
                </a:solidFill>
              </a:rPr>
              <a:t> el contrato sindical como forma ordinaria de vinculación.</a:t>
            </a:r>
          </a:p>
        </p:txBody>
      </p:sp>
      <p:sp>
        <p:nvSpPr>
          <p:cNvPr id="8" name="CuadroTexto 7">
            <a:extLst>
              <a:ext uri="{FF2B5EF4-FFF2-40B4-BE49-F238E27FC236}">
                <a16:creationId xmlns:a16="http://schemas.microsoft.com/office/drawing/2014/main" id="{D44E58F4-755A-0D53-1709-A0A4744F2B1D}"/>
              </a:ext>
            </a:extLst>
          </p:cNvPr>
          <p:cNvSpPr txBox="1"/>
          <p:nvPr/>
        </p:nvSpPr>
        <p:spPr>
          <a:xfrm>
            <a:off x="626309" y="4926827"/>
            <a:ext cx="10240165" cy="1477328"/>
          </a:xfrm>
          <a:prstGeom prst="rect">
            <a:avLst/>
          </a:prstGeom>
          <a:noFill/>
        </p:spPr>
        <p:txBody>
          <a:bodyPr wrap="square">
            <a:spAutoFit/>
          </a:bodyPr>
          <a:lstStyle/>
          <a:p>
            <a:pPr algn="just"/>
            <a:r>
              <a:rPr lang="es-ES" dirty="0">
                <a:solidFill>
                  <a:srgbClr val="002060"/>
                </a:solidFill>
              </a:rPr>
              <a:t>La Corte Suprema de Justicia y el Consejo de Estado han construido una línea jurisprudencial uniforme según la cual el contrato sindical no puede ser utilizado como mecanismo de intermediación laboral ni como instrumento para evadir derechos mínimos, ni mucho menos para sustituir cargos permanentes en el sector público o en servicios esenciales como la salud, pues en tales eventos se impone la primacía de la realidad y se configura contrato de trabajo con todas sus consecuencias legales.</a:t>
            </a:r>
            <a:endParaRPr lang="es-CO" dirty="0">
              <a:solidFill>
                <a:srgbClr val="002060"/>
              </a:solidFill>
            </a:endParaRPr>
          </a:p>
        </p:txBody>
      </p:sp>
    </p:spTree>
    <p:extLst>
      <p:ext uri="{BB962C8B-B14F-4D97-AF65-F5344CB8AC3E}">
        <p14:creationId xmlns:p14="http://schemas.microsoft.com/office/powerpoint/2010/main" val="29368795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930809" y="40862"/>
            <a:ext cx="1743168"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graphicFrame>
        <p:nvGraphicFramePr>
          <p:cNvPr id="3" name="Tabla 2">
            <a:extLst>
              <a:ext uri="{FF2B5EF4-FFF2-40B4-BE49-F238E27FC236}">
                <a16:creationId xmlns:a16="http://schemas.microsoft.com/office/drawing/2014/main" id="{E6763347-F434-ED9F-2F3E-3CBD7371CA52}"/>
              </a:ext>
            </a:extLst>
          </p:cNvPr>
          <p:cNvGraphicFramePr>
            <a:graphicFrameLocks noGrp="1"/>
          </p:cNvGraphicFramePr>
          <p:nvPr/>
        </p:nvGraphicFramePr>
        <p:xfrm>
          <a:off x="889819" y="999125"/>
          <a:ext cx="10146774" cy="5209172"/>
        </p:xfrm>
        <a:graphic>
          <a:graphicData uri="http://schemas.openxmlformats.org/drawingml/2006/table">
            <a:tbl>
              <a:tblPr firstRow="1" firstCol="1" bandRow="1"/>
              <a:tblGrid>
                <a:gridCol w="3382258">
                  <a:extLst>
                    <a:ext uri="{9D8B030D-6E8A-4147-A177-3AD203B41FA5}">
                      <a16:colId xmlns:a16="http://schemas.microsoft.com/office/drawing/2014/main" val="3466611280"/>
                    </a:ext>
                  </a:extLst>
                </a:gridCol>
                <a:gridCol w="3382258">
                  <a:extLst>
                    <a:ext uri="{9D8B030D-6E8A-4147-A177-3AD203B41FA5}">
                      <a16:colId xmlns:a16="http://schemas.microsoft.com/office/drawing/2014/main" val="2150198543"/>
                    </a:ext>
                  </a:extLst>
                </a:gridCol>
                <a:gridCol w="3382258">
                  <a:extLst>
                    <a:ext uri="{9D8B030D-6E8A-4147-A177-3AD203B41FA5}">
                      <a16:colId xmlns:a16="http://schemas.microsoft.com/office/drawing/2014/main" val="1072708302"/>
                    </a:ext>
                  </a:extLst>
                </a:gridCol>
              </a:tblGrid>
              <a:tr h="456249">
                <a:tc>
                  <a:txBody>
                    <a:bodyPr/>
                    <a:lstStyle/>
                    <a:p>
                      <a:pPr algn="ctr">
                        <a:lnSpc>
                          <a:spcPct val="107000"/>
                        </a:lnSpc>
                        <a:spcAft>
                          <a:spcPts val="800"/>
                        </a:spcAft>
                      </a:pPr>
                      <a:r>
                        <a:rPr lang="es-CO" sz="1100" b="1" kern="0">
                          <a:effectLst/>
                          <a:latin typeface="Times New Roman" panose="02020603050405020304" pitchFamily="18" charset="0"/>
                          <a:ea typeface="Times New Roman" panose="02020603050405020304" pitchFamily="18" charset="0"/>
                          <a:cs typeface="Times New Roman" panose="02020603050405020304" pitchFamily="18" charset="0"/>
                        </a:rPr>
                        <a:t>Sentencia / Fallo</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O" sz="1100" b="1" kern="0">
                          <a:effectLst/>
                          <a:latin typeface="Times New Roman" panose="02020603050405020304" pitchFamily="18" charset="0"/>
                          <a:ea typeface="Times New Roman" panose="02020603050405020304" pitchFamily="18" charset="0"/>
                          <a:cs typeface="Times New Roman" panose="02020603050405020304" pitchFamily="18" charset="0"/>
                        </a:rPr>
                        <a:t>Regla jurisprudencial fijada</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O" sz="1100" b="1" kern="0">
                          <a:effectLst/>
                          <a:latin typeface="Times New Roman" panose="02020603050405020304" pitchFamily="18" charset="0"/>
                          <a:ea typeface="Times New Roman" panose="02020603050405020304" pitchFamily="18" charset="0"/>
                          <a:cs typeface="Times New Roman" panose="02020603050405020304" pitchFamily="18" charset="0"/>
                        </a:rPr>
                        <a:t>Impacto específico en el sector salud (ESE – hospitales públicos)</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513306"/>
                  </a:ext>
                </a:extLst>
              </a:tr>
              <a:tr h="678989">
                <a:tc>
                  <a:txBody>
                    <a:bodyPr/>
                    <a:lstStyle/>
                    <a:p>
                      <a:pPr>
                        <a:lnSpc>
                          <a:spcPct val="107000"/>
                        </a:lnSpc>
                        <a:spcAft>
                          <a:spcPts val="800"/>
                        </a:spcAft>
                      </a:pPr>
                      <a:r>
                        <a:rPr lang="es-CO" sz="1100" b="1" kern="0">
                          <a:effectLst/>
                          <a:latin typeface="Times New Roman" panose="02020603050405020304" pitchFamily="18" charset="0"/>
                          <a:ea typeface="Times New Roman" panose="02020603050405020304" pitchFamily="18" charset="0"/>
                          <a:cs typeface="Times New Roman" panose="02020603050405020304" pitchFamily="18" charset="0"/>
                        </a:rPr>
                        <a:t>CSJ SL 4332 de 2021</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100" kern="0">
                          <a:effectLst/>
                          <a:latin typeface="Times New Roman" panose="02020603050405020304" pitchFamily="18" charset="0"/>
                          <a:ea typeface="Times New Roman" panose="02020603050405020304" pitchFamily="18" charset="0"/>
                          <a:cs typeface="Times New Roman" panose="02020603050405020304" pitchFamily="18" charset="0"/>
                        </a:rPr>
                        <a:t>El contrato sindical se desnaturaliza cuando el beneficiario ejerce subordinación directa sobre los afiliados (horarios, órdenes, control).</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100" kern="0">
                          <a:effectLst/>
                          <a:latin typeface="Times New Roman" panose="02020603050405020304" pitchFamily="18" charset="0"/>
                          <a:ea typeface="Times New Roman" panose="02020603050405020304" pitchFamily="18" charset="0"/>
                          <a:cs typeface="Times New Roman" panose="02020603050405020304" pitchFamily="18" charset="0"/>
                        </a:rPr>
                        <a:t>En hospitales, la imposición de turnos, protocolos clínicos y supervisión médica evidencia subordinación, configurando </a:t>
                      </a:r>
                      <a:r>
                        <a:rPr lang="es-CO" sz="1100" b="1" kern="0">
                          <a:effectLst/>
                          <a:latin typeface="Times New Roman" panose="02020603050405020304" pitchFamily="18" charset="0"/>
                          <a:ea typeface="Times New Roman" panose="02020603050405020304" pitchFamily="18" charset="0"/>
                          <a:cs typeface="Times New Roman" panose="02020603050405020304" pitchFamily="18" charset="0"/>
                        </a:rPr>
                        <a:t>contrato realidad</a:t>
                      </a:r>
                      <a:r>
                        <a:rPr lang="es-CO" sz="1100" ker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1863949"/>
                  </a:ext>
                </a:extLst>
              </a:tr>
              <a:tr h="678989">
                <a:tc>
                  <a:txBody>
                    <a:bodyPr/>
                    <a:lstStyle/>
                    <a:p>
                      <a:pPr>
                        <a:lnSpc>
                          <a:spcPct val="107000"/>
                        </a:lnSpc>
                        <a:spcAft>
                          <a:spcPts val="800"/>
                        </a:spcAft>
                      </a:pPr>
                      <a:r>
                        <a:rPr lang="es-CO" sz="1100" b="1" kern="0">
                          <a:effectLst/>
                          <a:latin typeface="Times New Roman" panose="02020603050405020304" pitchFamily="18" charset="0"/>
                          <a:ea typeface="Times New Roman" panose="02020603050405020304" pitchFamily="18" charset="0"/>
                          <a:cs typeface="Times New Roman" panose="02020603050405020304" pitchFamily="18" charset="0"/>
                        </a:rPr>
                        <a:t>CSJ SL 665 de 2013</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100" kern="0">
                          <a:effectLst/>
                          <a:latin typeface="Times New Roman" panose="02020603050405020304" pitchFamily="18" charset="0"/>
                          <a:ea typeface="Times New Roman" panose="02020603050405020304" pitchFamily="18" charset="0"/>
                          <a:cs typeface="Times New Roman" panose="02020603050405020304" pitchFamily="18" charset="0"/>
                        </a:rPr>
                        <a:t>El contrato sindical no puede utilizarse como mecanismo de intermediación laboral ni suministro de personal.</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100" kern="0">
                          <a:effectLst/>
                          <a:latin typeface="Times New Roman" panose="02020603050405020304" pitchFamily="18" charset="0"/>
                          <a:ea typeface="Times New Roman" panose="02020603050405020304" pitchFamily="18" charset="0"/>
                          <a:cs typeface="Times New Roman" panose="02020603050405020304" pitchFamily="18" charset="0"/>
                        </a:rPr>
                        <a:t>Los sindicatos no pueden “prestar” médicos o enfermeros a ESE; hacerlo constituye </a:t>
                      </a:r>
                      <a:r>
                        <a:rPr lang="es-CO" sz="1100" b="1" kern="0">
                          <a:effectLst/>
                          <a:latin typeface="Times New Roman" panose="02020603050405020304" pitchFamily="18" charset="0"/>
                          <a:ea typeface="Times New Roman" panose="02020603050405020304" pitchFamily="18" charset="0"/>
                          <a:cs typeface="Times New Roman" panose="02020603050405020304" pitchFamily="18" charset="0"/>
                        </a:rPr>
                        <a:t>tercerización ilegal</a:t>
                      </a:r>
                      <a:r>
                        <a:rPr lang="es-CO" sz="1100" kern="0">
                          <a:effectLst/>
                          <a:latin typeface="Times New Roman" panose="02020603050405020304" pitchFamily="18" charset="0"/>
                          <a:ea typeface="Times New Roman" panose="02020603050405020304" pitchFamily="18" charset="0"/>
                          <a:cs typeface="Times New Roman" panose="02020603050405020304" pitchFamily="18" charset="0"/>
                        </a:rPr>
                        <a:t> del talento humano en salud.</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4492243"/>
                  </a:ext>
                </a:extLst>
              </a:tr>
              <a:tr h="678989">
                <a:tc>
                  <a:txBody>
                    <a:bodyPr/>
                    <a:lstStyle/>
                    <a:p>
                      <a:pPr>
                        <a:lnSpc>
                          <a:spcPct val="107000"/>
                        </a:lnSpc>
                        <a:spcAft>
                          <a:spcPts val="800"/>
                        </a:spcAft>
                      </a:pPr>
                      <a:r>
                        <a:rPr lang="es-CO" sz="1100" b="1" kern="0">
                          <a:effectLst/>
                          <a:latin typeface="Times New Roman" panose="02020603050405020304" pitchFamily="18" charset="0"/>
                          <a:ea typeface="Times New Roman" panose="02020603050405020304" pitchFamily="18" charset="0"/>
                          <a:cs typeface="Times New Roman" panose="02020603050405020304" pitchFamily="18" charset="0"/>
                        </a:rPr>
                        <a:t>CSJ SL 6441 de 2023</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100" kern="0">
                          <a:effectLst/>
                          <a:latin typeface="Times New Roman" panose="02020603050405020304" pitchFamily="18" charset="0"/>
                          <a:ea typeface="Times New Roman" panose="02020603050405020304" pitchFamily="18" charset="0"/>
                          <a:cs typeface="Times New Roman" panose="02020603050405020304" pitchFamily="18" charset="0"/>
                        </a:rPr>
                        <a:t>La existencia formal de un contrato sindical no impide que se declare contrato realidad si concurren los elementos del art. 23 CST.</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100" kern="0">
                          <a:effectLst/>
                          <a:latin typeface="Times New Roman" panose="02020603050405020304" pitchFamily="18" charset="0"/>
                          <a:ea typeface="Times New Roman" panose="02020603050405020304" pitchFamily="18" charset="0"/>
                          <a:cs typeface="Times New Roman" panose="02020603050405020304" pitchFamily="18" charset="0"/>
                        </a:rPr>
                        <a:t>El personal asistencial vinculado vía sindicato puede reclamar relación laboral directa con el hospital si prueba subordinación y continuidad.</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3236894"/>
                  </a:ext>
                </a:extLst>
              </a:tr>
              <a:tr h="678989">
                <a:tc>
                  <a:txBody>
                    <a:bodyPr/>
                    <a:lstStyle/>
                    <a:p>
                      <a:pPr>
                        <a:lnSpc>
                          <a:spcPct val="107000"/>
                        </a:lnSpc>
                        <a:spcAft>
                          <a:spcPts val="800"/>
                        </a:spcAft>
                      </a:pPr>
                      <a:r>
                        <a:rPr lang="es-CO" sz="1100" b="1" kern="0">
                          <a:effectLst/>
                          <a:latin typeface="Times New Roman" panose="02020603050405020304" pitchFamily="18" charset="0"/>
                          <a:ea typeface="Times New Roman" panose="02020603050405020304" pitchFamily="18" charset="0"/>
                          <a:cs typeface="Times New Roman" panose="02020603050405020304" pitchFamily="18" charset="0"/>
                        </a:rPr>
                        <a:t>CSJ SL 12707 de 2017</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100" kern="0" dirty="0">
                          <a:effectLst/>
                          <a:latin typeface="Times New Roman" panose="02020603050405020304" pitchFamily="18" charset="0"/>
                          <a:ea typeface="Times New Roman" panose="02020603050405020304" pitchFamily="18" charset="0"/>
                          <a:cs typeface="Times New Roman" panose="02020603050405020304" pitchFamily="18" charset="0"/>
                        </a:rPr>
                        <a:t>El contrato sindical no es válido para cubrir actividades permanentes y estructurales del beneficiario.</a:t>
                      </a:r>
                      <a:endParaRPr lang="es-CO"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100" kern="0" dirty="0">
                          <a:effectLst/>
                          <a:latin typeface="Times New Roman" panose="02020603050405020304" pitchFamily="18" charset="0"/>
                          <a:ea typeface="Times New Roman" panose="02020603050405020304" pitchFamily="18" charset="0"/>
                          <a:cs typeface="Times New Roman" panose="02020603050405020304" pitchFamily="18" charset="0"/>
                        </a:rPr>
                        <a:t>Las funciones asistenciales (urgencias, hospitalización, UCI) son </a:t>
                      </a:r>
                      <a:r>
                        <a:rPr lang="es-CO" sz="1100" b="1" kern="0" dirty="0">
                          <a:effectLst/>
                          <a:latin typeface="Times New Roman" panose="02020603050405020304" pitchFamily="18" charset="0"/>
                          <a:ea typeface="Times New Roman" panose="02020603050405020304" pitchFamily="18" charset="0"/>
                          <a:cs typeface="Times New Roman" panose="02020603050405020304" pitchFamily="18" charset="0"/>
                        </a:rPr>
                        <a:t>misionales permanentes</a:t>
                      </a:r>
                      <a:r>
                        <a:rPr lang="es-CO" sz="1100" kern="0" dirty="0">
                          <a:effectLst/>
                          <a:latin typeface="Times New Roman" panose="02020603050405020304" pitchFamily="18" charset="0"/>
                          <a:ea typeface="Times New Roman" panose="02020603050405020304" pitchFamily="18" charset="0"/>
                          <a:cs typeface="Times New Roman" panose="02020603050405020304" pitchFamily="18" charset="0"/>
                        </a:rPr>
                        <a:t>, por lo que no pueden ejecutarse vía contrato sindical.</a:t>
                      </a:r>
                      <a:endParaRPr lang="es-CO"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4947743"/>
                  </a:ext>
                </a:extLst>
              </a:tr>
              <a:tr h="678989">
                <a:tc>
                  <a:txBody>
                    <a:bodyPr/>
                    <a:lstStyle/>
                    <a:p>
                      <a:pPr>
                        <a:lnSpc>
                          <a:spcPct val="107000"/>
                        </a:lnSpc>
                        <a:spcAft>
                          <a:spcPts val="800"/>
                        </a:spcAft>
                      </a:pPr>
                      <a:r>
                        <a:rPr lang="es-CO" sz="1100" b="1" kern="0">
                          <a:effectLst/>
                          <a:latin typeface="Times New Roman" panose="02020603050405020304" pitchFamily="18" charset="0"/>
                          <a:ea typeface="Times New Roman" panose="02020603050405020304" pitchFamily="18" charset="0"/>
                          <a:cs typeface="Times New Roman" panose="02020603050405020304" pitchFamily="18" charset="0"/>
                        </a:rPr>
                        <a:t>CSJ SL 1430 de 2018</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100" kern="0">
                          <a:effectLst/>
                          <a:latin typeface="Times New Roman" panose="02020603050405020304" pitchFamily="18" charset="0"/>
                          <a:ea typeface="Times New Roman" panose="02020603050405020304" pitchFamily="18" charset="0"/>
                          <a:cs typeface="Times New Roman" panose="02020603050405020304" pitchFamily="18" charset="0"/>
                        </a:rPr>
                        <a:t>El beneficiario del servicio responde solidariamente cuando el contrato sindical se desnaturaliza.</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100" kern="0">
                          <a:effectLst/>
                          <a:latin typeface="Times New Roman" panose="02020603050405020304" pitchFamily="18" charset="0"/>
                          <a:ea typeface="Times New Roman" panose="02020603050405020304" pitchFamily="18" charset="0"/>
                          <a:cs typeface="Times New Roman" panose="02020603050405020304" pitchFamily="18" charset="0"/>
                        </a:rPr>
                        <a:t>Las ESE y hospitales responden por salarios, prestaciones e indemnizaciones del personal tercerizado irregularmente.</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9279336"/>
                  </a:ext>
                </a:extLst>
              </a:tr>
              <a:tr h="678989">
                <a:tc>
                  <a:txBody>
                    <a:bodyPr/>
                    <a:lstStyle/>
                    <a:p>
                      <a:pPr>
                        <a:lnSpc>
                          <a:spcPct val="107000"/>
                        </a:lnSpc>
                        <a:spcAft>
                          <a:spcPts val="800"/>
                        </a:spcAft>
                      </a:pPr>
                      <a:r>
                        <a:rPr lang="es-CO" sz="1100" b="1" kern="0">
                          <a:effectLst/>
                          <a:latin typeface="Times New Roman" panose="02020603050405020304" pitchFamily="18" charset="0"/>
                          <a:ea typeface="Times New Roman" panose="02020603050405020304" pitchFamily="18" charset="0"/>
                          <a:cs typeface="Times New Roman" panose="02020603050405020304" pitchFamily="18" charset="0"/>
                        </a:rPr>
                        <a:t>CSJ SL 3436 de 2021</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100" kern="0">
                          <a:effectLst/>
                          <a:latin typeface="Times New Roman" panose="02020603050405020304" pitchFamily="18" charset="0"/>
                          <a:ea typeface="Times New Roman" panose="02020603050405020304" pitchFamily="18" charset="0"/>
                          <a:cs typeface="Times New Roman" panose="02020603050405020304" pitchFamily="18" charset="0"/>
                        </a:rPr>
                        <a:t>Solo es válido el contrato sindical cuando existe autonomía real del sindicato; de lo contrario, hay tercerización encubierta.</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100" kern="0">
                          <a:effectLst/>
                          <a:latin typeface="Times New Roman" panose="02020603050405020304" pitchFamily="18" charset="0"/>
                          <a:ea typeface="Times New Roman" panose="02020603050405020304" pitchFamily="18" charset="0"/>
                          <a:cs typeface="Times New Roman" panose="02020603050405020304" pitchFamily="18" charset="0"/>
                        </a:rPr>
                        <a:t>La organización jerárquica hospitalaria impide la autonomía sindical real, haciendo </a:t>
                      </a:r>
                      <a:r>
                        <a:rPr lang="es-CO" sz="1100" b="1" kern="0">
                          <a:effectLst/>
                          <a:latin typeface="Times New Roman" panose="02020603050405020304" pitchFamily="18" charset="0"/>
                          <a:ea typeface="Times New Roman" panose="02020603050405020304" pitchFamily="18" charset="0"/>
                          <a:cs typeface="Times New Roman" panose="02020603050405020304" pitchFamily="18" charset="0"/>
                        </a:rPr>
                        <a:t>inviable</a:t>
                      </a:r>
                      <a:r>
                        <a:rPr lang="es-CO" sz="1100" kern="0">
                          <a:effectLst/>
                          <a:latin typeface="Times New Roman" panose="02020603050405020304" pitchFamily="18" charset="0"/>
                          <a:ea typeface="Times New Roman" panose="02020603050405020304" pitchFamily="18" charset="0"/>
                          <a:cs typeface="Times New Roman" panose="02020603050405020304" pitchFamily="18" charset="0"/>
                        </a:rPr>
                        <a:t> esta figura en la práctica clínica.</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4673284"/>
                  </a:ext>
                </a:extLst>
              </a:tr>
              <a:tr h="678989">
                <a:tc>
                  <a:txBody>
                    <a:bodyPr/>
                    <a:lstStyle/>
                    <a:p>
                      <a:pPr>
                        <a:lnSpc>
                          <a:spcPct val="107000"/>
                        </a:lnSpc>
                        <a:spcAft>
                          <a:spcPts val="800"/>
                        </a:spcAft>
                      </a:pPr>
                      <a:r>
                        <a:rPr lang="es-CO" sz="1100" b="1" kern="0">
                          <a:effectLst/>
                          <a:latin typeface="Times New Roman" panose="02020603050405020304" pitchFamily="18" charset="0"/>
                          <a:ea typeface="Times New Roman" panose="02020603050405020304" pitchFamily="18" charset="0"/>
                          <a:cs typeface="Times New Roman" panose="02020603050405020304" pitchFamily="18" charset="0"/>
                        </a:rPr>
                        <a:t>Consejo de Estado – Fallo 01511 de 2018</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100" kern="0">
                          <a:effectLst/>
                          <a:latin typeface="Times New Roman" panose="02020603050405020304" pitchFamily="18" charset="0"/>
                          <a:ea typeface="Times New Roman" panose="02020603050405020304" pitchFamily="18" charset="0"/>
                          <a:cs typeface="Times New Roman" panose="02020603050405020304" pitchFamily="18" charset="0"/>
                        </a:rPr>
                        <a:t>En el sector público es inadmisible usar el contrato sindical para vulnerar derechos laborales o sustituir empleo público.</a:t>
                      </a:r>
                      <a:endParaRPr lang="es-C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s-CO" sz="1100" kern="0" dirty="0">
                          <a:effectLst/>
                          <a:latin typeface="Times New Roman" panose="02020603050405020304" pitchFamily="18" charset="0"/>
                          <a:ea typeface="Times New Roman" panose="02020603050405020304" pitchFamily="18" charset="0"/>
                          <a:cs typeface="Times New Roman" panose="02020603050405020304" pitchFamily="18" charset="0"/>
                        </a:rPr>
                        <a:t>Las ESE no pueden crear “nóminas paralelas” mediante sindicatos; su uso genera </a:t>
                      </a:r>
                      <a:r>
                        <a:rPr lang="es-CO" sz="1100" b="1" kern="0" dirty="0">
                          <a:effectLst/>
                          <a:latin typeface="Times New Roman" panose="02020603050405020304" pitchFamily="18" charset="0"/>
                          <a:ea typeface="Times New Roman" panose="02020603050405020304" pitchFamily="18" charset="0"/>
                          <a:cs typeface="Times New Roman" panose="02020603050405020304" pitchFamily="18" charset="0"/>
                        </a:rPr>
                        <a:t>nulidad contractual</a:t>
                      </a:r>
                      <a:r>
                        <a:rPr lang="es-CO" sz="1100" kern="0" dirty="0">
                          <a:effectLst/>
                          <a:latin typeface="Times New Roman" panose="02020603050405020304" pitchFamily="18" charset="0"/>
                          <a:ea typeface="Times New Roman" panose="02020603050405020304" pitchFamily="18" charset="0"/>
                          <a:cs typeface="Times New Roman" panose="02020603050405020304" pitchFamily="18" charset="0"/>
                        </a:rPr>
                        <a:t>, responsabilidad fiscal y disciplinaria.</a:t>
                      </a:r>
                      <a:endParaRPr lang="es-CO"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055" marR="9055" marT="9055" marB="90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409560"/>
                  </a:ext>
                </a:extLst>
              </a:tr>
            </a:tbl>
          </a:graphicData>
        </a:graphic>
      </p:graphicFrame>
      <p:sp>
        <p:nvSpPr>
          <p:cNvPr id="4" name="CuadroTexto 3">
            <a:extLst>
              <a:ext uri="{FF2B5EF4-FFF2-40B4-BE49-F238E27FC236}">
                <a16:creationId xmlns:a16="http://schemas.microsoft.com/office/drawing/2014/main" id="{5646F323-30F3-62C3-53A2-7DDCD9E5329A}"/>
              </a:ext>
            </a:extLst>
          </p:cNvPr>
          <p:cNvSpPr txBox="1"/>
          <p:nvPr/>
        </p:nvSpPr>
        <p:spPr>
          <a:xfrm>
            <a:off x="889820" y="441999"/>
            <a:ext cx="4294765" cy="461665"/>
          </a:xfrm>
          <a:prstGeom prst="rect">
            <a:avLst/>
          </a:prstGeom>
          <a:noFill/>
        </p:spPr>
        <p:txBody>
          <a:bodyPr wrap="none" rtlCol="0">
            <a:spAutoFit/>
          </a:bodyPr>
          <a:lstStyle/>
          <a:p>
            <a:r>
              <a:rPr lang="es-CO" sz="2400" b="1" dirty="0">
                <a:solidFill>
                  <a:srgbClr val="002060"/>
                </a:solidFill>
              </a:rPr>
              <a:t>Prohibición Contratos Sindicales</a:t>
            </a:r>
          </a:p>
        </p:txBody>
      </p:sp>
    </p:spTree>
    <p:extLst>
      <p:ext uri="{BB962C8B-B14F-4D97-AF65-F5344CB8AC3E}">
        <p14:creationId xmlns:p14="http://schemas.microsoft.com/office/powerpoint/2010/main" val="1462530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1142921" y="0"/>
            <a:ext cx="1049078"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562723" y="5704852"/>
            <a:ext cx="1703951"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pic>
        <p:nvPicPr>
          <p:cNvPr id="7" name="Imagen 6">
            <a:extLst>
              <a:ext uri="{FF2B5EF4-FFF2-40B4-BE49-F238E27FC236}">
                <a16:creationId xmlns:a16="http://schemas.microsoft.com/office/drawing/2014/main" id="{63BCB32E-FCD4-C4EC-D178-2A5BB0A96043}"/>
              </a:ext>
            </a:extLst>
          </p:cNvPr>
          <p:cNvPicPr>
            <a:picLocks noChangeAspect="1"/>
          </p:cNvPicPr>
          <p:nvPr/>
        </p:nvPicPr>
        <p:blipFill>
          <a:blip r:embed="rId4"/>
          <a:stretch>
            <a:fillRect/>
          </a:stretch>
        </p:blipFill>
        <p:spPr>
          <a:xfrm>
            <a:off x="5688068" y="592100"/>
            <a:ext cx="5316629" cy="5915026"/>
          </a:xfrm>
          <a:prstGeom prst="rect">
            <a:avLst/>
          </a:prstGeom>
        </p:spPr>
      </p:pic>
      <p:sp>
        <p:nvSpPr>
          <p:cNvPr id="9" name="CuadroTexto 8">
            <a:extLst>
              <a:ext uri="{FF2B5EF4-FFF2-40B4-BE49-F238E27FC236}">
                <a16:creationId xmlns:a16="http://schemas.microsoft.com/office/drawing/2014/main" id="{88EE33A9-887D-B79C-D033-EEB95BF2D4FE}"/>
              </a:ext>
            </a:extLst>
          </p:cNvPr>
          <p:cNvSpPr txBox="1"/>
          <p:nvPr/>
        </p:nvSpPr>
        <p:spPr>
          <a:xfrm>
            <a:off x="889820" y="861261"/>
            <a:ext cx="4564682" cy="4154984"/>
          </a:xfrm>
          <a:prstGeom prst="rect">
            <a:avLst/>
          </a:prstGeom>
          <a:noFill/>
        </p:spPr>
        <p:txBody>
          <a:bodyPr wrap="square">
            <a:spAutoFit/>
          </a:bodyPr>
          <a:lstStyle/>
          <a:p>
            <a:pPr algn="just"/>
            <a:r>
              <a:rPr lang="es-ES" sz="2400" dirty="0"/>
              <a:t>La </a:t>
            </a:r>
            <a:r>
              <a:rPr lang="es-ES" sz="2400" b="1" dirty="0"/>
              <a:t>Resolución 00001444 de 2025</a:t>
            </a:r>
            <a:r>
              <a:rPr lang="es-ES" sz="2400" dirty="0"/>
              <a:t> adopta la </a:t>
            </a:r>
            <a:r>
              <a:rPr lang="es-ES" sz="2400" b="1" dirty="0"/>
              <a:t>Política Pública del Talento Humano en Salud 2025-2035</a:t>
            </a:r>
            <a:r>
              <a:rPr lang="es-ES" sz="2400" dirty="0"/>
              <a:t>, estableciendo una hoja de ruta de largo plazo para la gestión, formación, distribución y fortalecimiento de condiciones laborales del personal sanitario en Colombia, con énfasis en derechos, equidad y planificación basada en evidencia.</a:t>
            </a:r>
            <a:endParaRPr lang="es-CO" sz="2400" dirty="0"/>
          </a:p>
        </p:txBody>
      </p:sp>
    </p:spTree>
    <p:extLst>
      <p:ext uri="{BB962C8B-B14F-4D97-AF65-F5344CB8AC3E}">
        <p14:creationId xmlns:p14="http://schemas.microsoft.com/office/powerpoint/2010/main" val="42473770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010064" y="5773534"/>
            <a:ext cx="1690347"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0D91C048-B5D1-8E25-B165-625CEC74A7E6}"/>
              </a:ext>
            </a:extLst>
          </p:cNvPr>
          <p:cNvSpPr txBox="1"/>
          <p:nvPr/>
        </p:nvSpPr>
        <p:spPr>
          <a:xfrm>
            <a:off x="889820" y="784347"/>
            <a:ext cx="9567700" cy="5632311"/>
          </a:xfrm>
          <a:prstGeom prst="rect">
            <a:avLst/>
          </a:prstGeom>
          <a:noFill/>
        </p:spPr>
        <p:txBody>
          <a:bodyPr wrap="square">
            <a:spAutoFit/>
          </a:bodyPr>
          <a:lstStyle/>
          <a:p>
            <a:pPr algn="just"/>
            <a:r>
              <a:rPr lang="es-ES" sz="2400" b="1" dirty="0"/>
              <a:t>Resolución 2366 de 2024 – Gestión del riesgo psicosocial</a:t>
            </a:r>
          </a:p>
          <a:p>
            <a:pPr algn="just"/>
            <a:r>
              <a:rPr lang="es-ES" sz="2400" dirty="0"/>
              <a:t>La Resolución 2366 de 2024 actualiza el marco obligatorio para la identificación, evaluación e intervención de los factores de riesgo psicosocial en el trabajo, en el marco del Sistema de Gestión de Seguridad y Salud en el Trabajo (SG-SST).</a:t>
            </a:r>
          </a:p>
          <a:p>
            <a:pPr algn="just"/>
            <a:endParaRPr lang="es-ES" sz="2400" dirty="0"/>
          </a:p>
          <a:p>
            <a:pPr algn="just"/>
            <a:r>
              <a:rPr lang="es-ES" sz="2400" dirty="0"/>
              <a:t>Aplica a </a:t>
            </a:r>
            <a:r>
              <a:rPr lang="es-ES" sz="2400" b="1" dirty="0"/>
              <a:t>todos los empleadores públicos y privados</a:t>
            </a:r>
            <a:r>
              <a:rPr lang="es-ES" sz="2400" dirty="0"/>
              <a:t>, con especial impacto en el sector salud, dadas las condiciones de carga emocional, jornadas prolongadas y turnos rotativos.</a:t>
            </a:r>
          </a:p>
          <a:p>
            <a:pPr algn="just"/>
            <a:endParaRPr lang="es-ES" sz="2400" dirty="0"/>
          </a:p>
          <a:p>
            <a:pPr algn="just"/>
            <a:r>
              <a:rPr lang="es-ES" sz="2400" dirty="0">
                <a:solidFill>
                  <a:srgbClr val="002060"/>
                </a:solidFill>
              </a:rPr>
              <a:t>Obligaciones clave:</a:t>
            </a:r>
          </a:p>
          <a:p>
            <a:pPr marL="342900" indent="-342900" algn="just">
              <a:buClr>
                <a:srgbClr val="0070C0"/>
              </a:buClr>
              <a:buFont typeface="Wingdings" panose="05000000000000000000" pitchFamily="2" charset="2"/>
              <a:buChar char="q"/>
            </a:pPr>
            <a:r>
              <a:rPr lang="es-ES" sz="2400" dirty="0"/>
              <a:t>Aplicación periódica de baterías de riesgo psicosocial.</a:t>
            </a:r>
          </a:p>
          <a:p>
            <a:pPr marL="342900" indent="-342900" algn="just">
              <a:buClr>
                <a:srgbClr val="0070C0"/>
              </a:buClr>
              <a:buFont typeface="Wingdings" panose="05000000000000000000" pitchFamily="2" charset="2"/>
              <a:buChar char="q"/>
            </a:pPr>
            <a:r>
              <a:rPr lang="es-ES" sz="2400" dirty="0"/>
              <a:t>Evaluación de factores intralaborales, extralaborales e individuales.</a:t>
            </a:r>
          </a:p>
          <a:p>
            <a:pPr marL="342900" indent="-342900" algn="just">
              <a:buClr>
                <a:srgbClr val="0070C0"/>
              </a:buClr>
              <a:buFont typeface="Wingdings" panose="05000000000000000000" pitchFamily="2" charset="2"/>
              <a:buChar char="q"/>
            </a:pPr>
            <a:r>
              <a:rPr lang="es-ES" sz="2400" dirty="0"/>
              <a:t>Diseño e implementación de planes de intervención.</a:t>
            </a:r>
          </a:p>
          <a:p>
            <a:pPr marL="342900" indent="-342900" algn="just">
              <a:buClr>
                <a:srgbClr val="0070C0"/>
              </a:buClr>
              <a:buFont typeface="Wingdings" panose="05000000000000000000" pitchFamily="2" charset="2"/>
              <a:buChar char="q"/>
            </a:pPr>
            <a:r>
              <a:rPr lang="es-ES" sz="2400" dirty="0"/>
              <a:t>Articulación con el SG-SST y procesos disciplinarios y de control.</a:t>
            </a:r>
            <a:endParaRPr lang="es-ES" dirty="0"/>
          </a:p>
        </p:txBody>
      </p:sp>
    </p:spTree>
    <p:extLst>
      <p:ext uri="{BB962C8B-B14F-4D97-AF65-F5344CB8AC3E}">
        <p14:creationId xmlns:p14="http://schemas.microsoft.com/office/powerpoint/2010/main" val="39231634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380821" y="5866904"/>
            <a:ext cx="1548580"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7" name="CuadroTexto 6">
            <a:extLst>
              <a:ext uri="{FF2B5EF4-FFF2-40B4-BE49-F238E27FC236}">
                <a16:creationId xmlns:a16="http://schemas.microsoft.com/office/drawing/2014/main" id="{5547F248-6E47-93F8-37EE-83D1403A0CF3}"/>
              </a:ext>
            </a:extLst>
          </p:cNvPr>
          <p:cNvSpPr txBox="1"/>
          <p:nvPr/>
        </p:nvSpPr>
        <p:spPr>
          <a:xfrm>
            <a:off x="924421" y="1627357"/>
            <a:ext cx="10343158" cy="2800767"/>
          </a:xfrm>
          <a:prstGeom prst="rect">
            <a:avLst/>
          </a:prstGeom>
          <a:noFill/>
        </p:spPr>
        <p:txBody>
          <a:bodyPr wrap="square">
            <a:spAutoFit/>
          </a:bodyPr>
          <a:lstStyle/>
          <a:p>
            <a:pPr algn="ctr"/>
            <a:r>
              <a:rPr lang="es-ES" sz="4400" b="1" dirty="0">
                <a:solidFill>
                  <a:srgbClr val="002060"/>
                </a:solidFill>
              </a:rPr>
              <a:t>Evolución y análisis integral de las reformas laborales en Colombia (1936–2025)</a:t>
            </a:r>
            <a:br>
              <a:rPr lang="es-ES" sz="4400" b="1" dirty="0">
                <a:solidFill>
                  <a:srgbClr val="002060"/>
                </a:solidFill>
              </a:rPr>
            </a:br>
            <a:r>
              <a:rPr lang="es-ES" sz="4400" dirty="0"/>
              <a:t>Sector privado y servidores públicos, con énfasis en el sector salud</a:t>
            </a:r>
            <a:endParaRPr lang="es-CO" sz="4400" dirty="0"/>
          </a:p>
        </p:txBody>
      </p:sp>
    </p:spTree>
    <p:extLst>
      <p:ext uri="{BB962C8B-B14F-4D97-AF65-F5344CB8AC3E}">
        <p14:creationId xmlns:p14="http://schemas.microsoft.com/office/powerpoint/2010/main" val="10140884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410765" y="5757740"/>
            <a:ext cx="1532538"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1169A053-BF04-72E2-80C9-5559C032FC6E}"/>
              </a:ext>
            </a:extLst>
          </p:cNvPr>
          <p:cNvSpPr txBox="1"/>
          <p:nvPr/>
        </p:nvSpPr>
        <p:spPr>
          <a:xfrm>
            <a:off x="1152831" y="402428"/>
            <a:ext cx="9563295" cy="5693866"/>
          </a:xfrm>
          <a:prstGeom prst="rect">
            <a:avLst/>
          </a:prstGeom>
          <a:noFill/>
        </p:spPr>
        <p:txBody>
          <a:bodyPr wrap="square">
            <a:spAutoFit/>
          </a:bodyPr>
          <a:lstStyle/>
          <a:p>
            <a:r>
              <a:rPr lang="es-ES" sz="2400" b="1" dirty="0">
                <a:solidFill>
                  <a:srgbClr val="002060"/>
                </a:solidFill>
              </a:rPr>
              <a:t>Marco constitucional del trabajo en Colombia</a:t>
            </a:r>
          </a:p>
          <a:p>
            <a:endParaRPr lang="es-ES" sz="2000" b="1" dirty="0"/>
          </a:p>
          <a:p>
            <a:pPr marL="342900" indent="-342900">
              <a:buClr>
                <a:srgbClr val="0070C0"/>
              </a:buClr>
              <a:buFont typeface="Wingdings" panose="05000000000000000000" pitchFamily="2" charset="2"/>
              <a:buChar char="q"/>
            </a:pPr>
            <a:r>
              <a:rPr lang="es-ES" sz="2000" b="1" dirty="0">
                <a:solidFill>
                  <a:srgbClr val="002060"/>
                </a:solidFill>
              </a:rPr>
              <a:t>Constitución de 1886 (antes de la reforma social)</a:t>
            </a:r>
          </a:p>
          <a:p>
            <a:r>
              <a:rPr lang="es-ES" sz="2000" dirty="0"/>
              <a:t>Hasta mediados del siglo XX, el trabajo carecía de una protección constitucional robusta. Predominaba una concepción civilista y contractual.</a:t>
            </a:r>
          </a:p>
          <a:p>
            <a:pPr marL="342900" indent="-342900">
              <a:buClr>
                <a:srgbClr val="0070C0"/>
              </a:buClr>
              <a:buFont typeface="Wingdings" panose="05000000000000000000" pitchFamily="2" charset="2"/>
              <a:buChar char="q"/>
            </a:pPr>
            <a:r>
              <a:rPr lang="es-ES" sz="2000" b="1" dirty="0">
                <a:solidFill>
                  <a:srgbClr val="002060"/>
                </a:solidFill>
              </a:rPr>
              <a:t>Reforma constitucional de 1936</a:t>
            </a:r>
          </a:p>
          <a:p>
            <a:r>
              <a:rPr lang="es-ES" sz="2000" dirty="0"/>
              <a:t>Introduce el </a:t>
            </a:r>
            <a:r>
              <a:rPr lang="es-ES" sz="2000" b="1" dirty="0"/>
              <a:t>carácter social del Estado</a:t>
            </a:r>
            <a:r>
              <a:rPr lang="es-ES" sz="2000" dirty="0"/>
              <a:t> y el trabajo como función social, habilitando la intervención estatal en las relaciones laborales.</a:t>
            </a:r>
          </a:p>
          <a:p>
            <a:pPr marL="342900" indent="-342900">
              <a:buClr>
                <a:srgbClr val="0070C0"/>
              </a:buClr>
              <a:buFont typeface="Wingdings" panose="05000000000000000000" pitchFamily="2" charset="2"/>
              <a:buChar char="q"/>
            </a:pPr>
            <a:r>
              <a:rPr lang="es-ES" sz="2000" b="1" dirty="0"/>
              <a:t>Constitución Política de 1991</a:t>
            </a:r>
          </a:p>
          <a:p>
            <a:r>
              <a:rPr lang="es-ES" sz="2000" dirty="0"/>
              <a:t>Marca un hito estructural:</a:t>
            </a:r>
          </a:p>
          <a:p>
            <a:pPr marL="342900" indent="-342900">
              <a:buClr>
                <a:srgbClr val="0070C0"/>
              </a:buClr>
              <a:buFont typeface="Wingdings" panose="05000000000000000000" pitchFamily="2" charset="2"/>
              <a:buChar char="q"/>
            </a:pPr>
            <a:r>
              <a:rPr lang="es-ES" sz="2000" dirty="0"/>
              <a:t>Art. 1: Estado Social de Derecho</a:t>
            </a:r>
          </a:p>
          <a:p>
            <a:pPr marL="342900" indent="-342900">
              <a:buClr>
                <a:srgbClr val="0070C0"/>
              </a:buClr>
              <a:buFont typeface="Wingdings" panose="05000000000000000000" pitchFamily="2" charset="2"/>
              <a:buChar char="q"/>
            </a:pPr>
            <a:r>
              <a:rPr lang="es-ES" sz="2000" dirty="0"/>
              <a:t>Art. 25: El trabajo como derecho fundamental</a:t>
            </a:r>
          </a:p>
          <a:p>
            <a:pPr marL="342900" indent="-342900">
              <a:buClr>
                <a:srgbClr val="0070C0"/>
              </a:buClr>
              <a:buFont typeface="Wingdings" panose="05000000000000000000" pitchFamily="2" charset="2"/>
              <a:buChar char="q"/>
            </a:pPr>
            <a:r>
              <a:rPr lang="es-ES" sz="2000" dirty="0"/>
              <a:t>Art. 39: Libertad sindical</a:t>
            </a:r>
          </a:p>
          <a:p>
            <a:pPr marL="342900" indent="-342900">
              <a:buClr>
                <a:srgbClr val="0070C0"/>
              </a:buClr>
              <a:buFont typeface="Wingdings" panose="05000000000000000000" pitchFamily="2" charset="2"/>
              <a:buChar char="q"/>
            </a:pPr>
            <a:r>
              <a:rPr lang="es-ES" sz="2000" dirty="0"/>
              <a:t>Art. 53: Principios mínimos del trabajo</a:t>
            </a:r>
          </a:p>
          <a:p>
            <a:pPr marL="342900" indent="-342900">
              <a:buClr>
                <a:srgbClr val="0070C0"/>
              </a:buClr>
              <a:buFont typeface="Wingdings" panose="05000000000000000000" pitchFamily="2" charset="2"/>
              <a:buChar char="q"/>
            </a:pPr>
            <a:r>
              <a:rPr lang="es-ES" sz="2000" dirty="0"/>
              <a:t>Art. 123–125: Régimen del empleo público</a:t>
            </a:r>
          </a:p>
          <a:p>
            <a:r>
              <a:rPr lang="es-ES" sz="2000" b="1" dirty="0">
                <a:solidFill>
                  <a:srgbClr val="002060"/>
                </a:solidFill>
              </a:rPr>
              <a:t>La Constitución de 1991 genera una doble arquitectura laboral:</a:t>
            </a:r>
          </a:p>
          <a:p>
            <a:pPr marL="342900" indent="-342900">
              <a:buClr>
                <a:srgbClr val="0070C0"/>
              </a:buClr>
              <a:buFont typeface="Wingdings" panose="05000000000000000000" pitchFamily="2" charset="2"/>
              <a:buChar char="q"/>
            </a:pPr>
            <a:r>
              <a:rPr lang="es-ES" sz="2000" dirty="0"/>
              <a:t>Derecho laboral ordinario (sector privado)</a:t>
            </a:r>
          </a:p>
          <a:p>
            <a:pPr marL="342900" indent="-342900">
              <a:buClr>
                <a:srgbClr val="0070C0"/>
              </a:buClr>
              <a:buFont typeface="Wingdings" panose="05000000000000000000" pitchFamily="2" charset="2"/>
              <a:buChar char="q"/>
            </a:pPr>
            <a:r>
              <a:rPr lang="es-ES" sz="2000" dirty="0"/>
              <a:t>Derecho público laboral (servidores públicos)</a:t>
            </a:r>
            <a:endParaRPr lang="es-ES" dirty="0"/>
          </a:p>
        </p:txBody>
      </p:sp>
    </p:spTree>
    <p:extLst>
      <p:ext uri="{BB962C8B-B14F-4D97-AF65-F5344CB8AC3E}">
        <p14:creationId xmlns:p14="http://schemas.microsoft.com/office/powerpoint/2010/main" val="38435739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063789" y="5715334"/>
            <a:ext cx="1757127"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7590BC28-3CF5-4FF4-DCE1-66F1C405BEE7}"/>
              </a:ext>
            </a:extLst>
          </p:cNvPr>
          <p:cNvSpPr txBox="1"/>
          <p:nvPr/>
        </p:nvSpPr>
        <p:spPr>
          <a:xfrm>
            <a:off x="889820" y="181956"/>
            <a:ext cx="10724111" cy="6709529"/>
          </a:xfrm>
          <a:prstGeom prst="rect">
            <a:avLst/>
          </a:prstGeom>
          <a:noFill/>
        </p:spPr>
        <p:txBody>
          <a:bodyPr wrap="square">
            <a:spAutoFit/>
          </a:bodyPr>
          <a:lstStyle/>
          <a:p>
            <a:r>
              <a:rPr lang="es-ES" sz="1600" b="1" dirty="0"/>
              <a:t>Evolución de las reformas laborales en el sector privado</a:t>
            </a:r>
          </a:p>
          <a:p>
            <a:r>
              <a:rPr lang="es-ES" sz="1600" b="1" dirty="0"/>
              <a:t>3.1 Código Sustantivo del Trabajo (1950)</a:t>
            </a:r>
          </a:p>
          <a:p>
            <a:r>
              <a:rPr lang="es-ES" sz="1600" dirty="0"/>
              <a:t>Unifica y sistematiza la normativa laboral, consagrando:</a:t>
            </a:r>
          </a:p>
          <a:p>
            <a:pPr marL="285750" indent="-285750">
              <a:buClr>
                <a:srgbClr val="0070C0"/>
              </a:buClr>
              <a:buFont typeface="Wingdings" panose="05000000000000000000" pitchFamily="2" charset="2"/>
              <a:buChar char="q"/>
            </a:pPr>
            <a:r>
              <a:rPr lang="es-ES" sz="1600" dirty="0"/>
              <a:t>Contrato de trabajo</a:t>
            </a:r>
          </a:p>
          <a:p>
            <a:pPr marL="285750" indent="-285750">
              <a:buClr>
                <a:srgbClr val="0070C0"/>
              </a:buClr>
              <a:buFont typeface="Wingdings" panose="05000000000000000000" pitchFamily="2" charset="2"/>
              <a:buChar char="q"/>
            </a:pPr>
            <a:r>
              <a:rPr lang="es-ES" sz="1600" dirty="0"/>
              <a:t>Jornada laboral</a:t>
            </a:r>
          </a:p>
          <a:p>
            <a:pPr marL="285750" indent="-285750">
              <a:buClr>
                <a:srgbClr val="0070C0"/>
              </a:buClr>
              <a:buFont typeface="Wingdings" panose="05000000000000000000" pitchFamily="2" charset="2"/>
              <a:buChar char="q"/>
            </a:pPr>
            <a:r>
              <a:rPr lang="es-ES" sz="1600" dirty="0"/>
              <a:t>Prestaciones sociales</a:t>
            </a:r>
          </a:p>
          <a:p>
            <a:pPr marL="285750" indent="-285750">
              <a:buClr>
                <a:srgbClr val="0070C0"/>
              </a:buClr>
              <a:buFont typeface="Wingdings" panose="05000000000000000000" pitchFamily="2" charset="2"/>
              <a:buChar char="q"/>
            </a:pPr>
            <a:r>
              <a:rPr lang="es-ES" sz="1600" dirty="0"/>
              <a:t>Estabilidad relativa</a:t>
            </a:r>
          </a:p>
          <a:p>
            <a:r>
              <a:rPr lang="es-ES" sz="1600" b="1" dirty="0"/>
              <a:t>Ley 50 de 1990</a:t>
            </a:r>
          </a:p>
          <a:p>
            <a:r>
              <a:rPr lang="es-ES" sz="1600" dirty="0"/>
              <a:t>Reforma estructural orientada a la flexibilización:</a:t>
            </a:r>
          </a:p>
          <a:p>
            <a:pPr marL="285750" indent="-285750">
              <a:buClr>
                <a:srgbClr val="0070C0"/>
              </a:buClr>
              <a:buFont typeface="Wingdings" panose="05000000000000000000" pitchFamily="2" charset="2"/>
              <a:buChar char="q"/>
            </a:pPr>
            <a:r>
              <a:rPr lang="es-ES" sz="1600" dirty="0"/>
              <a:t>Elimina retroactividad de cesantías</a:t>
            </a:r>
          </a:p>
          <a:p>
            <a:pPr marL="285750" indent="-285750">
              <a:buClr>
                <a:srgbClr val="0070C0"/>
              </a:buClr>
              <a:buFont typeface="Wingdings" panose="05000000000000000000" pitchFamily="2" charset="2"/>
              <a:buChar char="q"/>
            </a:pPr>
            <a:r>
              <a:rPr lang="es-ES" sz="1600" dirty="0"/>
              <a:t>Facilita despidos</a:t>
            </a:r>
          </a:p>
          <a:p>
            <a:pPr marL="285750" indent="-285750">
              <a:buClr>
                <a:srgbClr val="0070C0"/>
              </a:buClr>
              <a:buFont typeface="Wingdings" panose="05000000000000000000" pitchFamily="2" charset="2"/>
              <a:buChar char="q"/>
            </a:pPr>
            <a:r>
              <a:rPr lang="es-ES" sz="1600" dirty="0"/>
              <a:t>Introduce contratos temporales más amplios</a:t>
            </a:r>
          </a:p>
          <a:p>
            <a:r>
              <a:rPr lang="es-ES" sz="1600" b="1" dirty="0"/>
              <a:t>Impacto:</a:t>
            </a:r>
            <a:r>
              <a:rPr lang="es-ES" sz="1600" dirty="0"/>
              <a:t> debilitamiento de la estabilidad laboral y fortalecimiento de la flexibilidad empresarial.</a:t>
            </a:r>
          </a:p>
          <a:p>
            <a:r>
              <a:rPr lang="es-ES" sz="1600" b="1" dirty="0"/>
              <a:t>Ley 100 de 1993</a:t>
            </a:r>
          </a:p>
          <a:p>
            <a:r>
              <a:rPr lang="es-ES" sz="1600" dirty="0"/>
              <a:t>Crea el Sistema de Seguridad Social Integral.</a:t>
            </a:r>
          </a:p>
          <a:p>
            <a:pPr marL="285750" indent="-285750">
              <a:buClr>
                <a:srgbClr val="0070C0"/>
              </a:buClr>
              <a:buFont typeface="Wingdings" panose="05000000000000000000" pitchFamily="2" charset="2"/>
              <a:buChar char="q"/>
            </a:pPr>
            <a:r>
              <a:rPr lang="es-ES" sz="1600" dirty="0"/>
              <a:t>Separa el vínculo laboral de la protección social</a:t>
            </a:r>
          </a:p>
          <a:p>
            <a:pPr marL="285750" indent="-285750">
              <a:buClr>
                <a:srgbClr val="0070C0"/>
              </a:buClr>
              <a:buFont typeface="Wingdings" panose="05000000000000000000" pitchFamily="2" charset="2"/>
              <a:buChar char="q"/>
            </a:pPr>
            <a:r>
              <a:rPr lang="es-ES" sz="1600" dirty="0"/>
              <a:t>Introduce lógica aseguradora</a:t>
            </a:r>
          </a:p>
          <a:p>
            <a:r>
              <a:rPr lang="es-ES" sz="1600" b="1" dirty="0"/>
              <a:t>Ley 789 de 2002</a:t>
            </a:r>
          </a:p>
          <a:p>
            <a:pPr marL="285750" indent="-285750">
              <a:buClr>
                <a:srgbClr val="0070C0"/>
              </a:buClr>
              <a:buFont typeface="Wingdings" panose="05000000000000000000" pitchFamily="2" charset="2"/>
              <a:buChar char="q"/>
            </a:pPr>
            <a:r>
              <a:rPr lang="es-ES" sz="1600" dirty="0"/>
              <a:t>Reduce recargos nocturnos y dominicales</a:t>
            </a:r>
          </a:p>
          <a:p>
            <a:pPr marL="285750" indent="-285750">
              <a:buClr>
                <a:srgbClr val="0070C0"/>
              </a:buClr>
              <a:buFont typeface="Wingdings" panose="05000000000000000000" pitchFamily="2" charset="2"/>
              <a:buChar char="q"/>
            </a:pPr>
            <a:r>
              <a:rPr lang="es-ES" sz="1600" dirty="0"/>
              <a:t>Incentiva contratación juvenil</a:t>
            </a:r>
          </a:p>
          <a:p>
            <a:r>
              <a:rPr lang="es-ES" sz="1600" b="1" dirty="0"/>
              <a:t>Crítica:</a:t>
            </a:r>
            <a:r>
              <a:rPr lang="es-ES" sz="1600" dirty="0"/>
              <a:t> precarización del ingreso laboral.</a:t>
            </a:r>
          </a:p>
          <a:p>
            <a:r>
              <a:rPr lang="es-ES" sz="1600" b="1" dirty="0"/>
              <a:t>Reformas complementarias (2006–2015)</a:t>
            </a:r>
          </a:p>
          <a:p>
            <a:pPr marL="285750" indent="-285750">
              <a:buClr>
                <a:srgbClr val="00B050"/>
              </a:buClr>
              <a:buFont typeface="Wingdings" panose="05000000000000000000" pitchFamily="2" charset="2"/>
              <a:buChar char="q"/>
            </a:pPr>
            <a:r>
              <a:rPr lang="es-ES" sz="1600" dirty="0"/>
              <a:t>Ley 1010 de 2006 (acoso laboral)</a:t>
            </a:r>
          </a:p>
          <a:p>
            <a:pPr marL="285750" indent="-285750">
              <a:buClr>
                <a:srgbClr val="00B050"/>
              </a:buClr>
              <a:buFont typeface="Wingdings" panose="05000000000000000000" pitchFamily="2" charset="2"/>
              <a:buChar char="q"/>
            </a:pPr>
            <a:r>
              <a:rPr lang="es-ES" sz="1600" dirty="0"/>
              <a:t>Ley 1429 de 2010 (formalización)</a:t>
            </a:r>
          </a:p>
          <a:p>
            <a:pPr marL="285750" indent="-285750">
              <a:buClr>
                <a:srgbClr val="00B050"/>
              </a:buClr>
              <a:buFont typeface="Wingdings" panose="05000000000000000000" pitchFamily="2" charset="2"/>
              <a:buChar char="q"/>
            </a:pPr>
            <a:r>
              <a:rPr lang="es-ES" sz="1600" dirty="0"/>
              <a:t>Ley 1562 de 2012 (riesgos laborales)</a:t>
            </a:r>
          </a:p>
          <a:p>
            <a:pPr marL="285750" indent="-285750">
              <a:buClr>
                <a:srgbClr val="00B050"/>
              </a:buClr>
              <a:buFont typeface="Wingdings" panose="05000000000000000000" pitchFamily="2" charset="2"/>
              <a:buChar char="q"/>
            </a:pPr>
            <a:r>
              <a:rPr lang="es-ES" sz="1600" dirty="0"/>
              <a:t>Decreto 1072 de 2015 (SG-SST)</a:t>
            </a:r>
            <a:endParaRPr lang="es-ES" sz="1400" dirty="0"/>
          </a:p>
        </p:txBody>
      </p:sp>
    </p:spTree>
    <p:extLst>
      <p:ext uri="{BB962C8B-B14F-4D97-AF65-F5344CB8AC3E}">
        <p14:creationId xmlns:p14="http://schemas.microsoft.com/office/powerpoint/2010/main" val="21510293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272337" y="5859713"/>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DFBF5798-5824-1E5B-0A03-E5A1424ADA1E}"/>
              </a:ext>
            </a:extLst>
          </p:cNvPr>
          <p:cNvSpPr txBox="1"/>
          <p:nvPr/>
        </p:nvSpPr>
        <p:spPr>
          <a:xfrm>
            <a:off x="889820" y="475045"/>
            <a:ext cx="10419310" cy="5632311"/>
          </a:xfrm>
          <a:prstGeom prst="rect">
            <a:avLst/>
          </a:prstGeom>
          <a:noFill/>
        </p:spPr>
        <p:txBody>
          <a:bodyPr wrap="square">
            <a:spAutoFit/>
          </a:bodyPr>
          <a:lstStyle/>
          <a:p>
            <a:r>
              <a:rPr lang="es-ES" sz="2000" b="1" dirty="0"/>
              <a:t>Evolución del régimen laboral de los servidores públicos</a:t>
            </a:r>
          </a:p>
          <a:p>
            <a:r>
              <a:rPr lang="es-ES" sz="2000" b="1" dirty="0"/>
              <a:t>Naturaleza del vínculo público</a:t>
            </a:r>
          </a:p>
          <a:p>
            <a:r>
              <a:rPr lang="es-ES" sz="2000" dirty="0"/>
              <a:t>El servidor público se rige por una </a:t>
            </a:r>
            <a:r>
              <a:rPr lang="es-ES" sz="2000" b="1" dirty="0"/>
              <a:t>relación legal y reglamentaria</a:t>
            </a:r>
            <a:r>
              <a:rPr lang="es-ES" sz="2000" dirty="0"/>
              <a:t>, no contractual.</a:t>
            </a:r>
          </a:p>
          <a:p>
            <a:r>
              <a:rPr lang="es-ES" sz="2000" b="1" dirty="0"/>
              <a:t>Ley 6 de 1945 y Decreto 2127 de 1945</a:t>
            </a:r>
          </a:p>
          <a:p>
            <a:r>
              <a:rPr lang="es-ES" sz="2000" dirty="0"/>
              <a:t>Diferencian:</a:t>
            </a:r>
          </a:p>
          <a:p>
            <a:pPr marL="342900" indent="-342900">
              <a:buClr>
                <a:srgbClr val="0070C0"/>
              </a:buClr>
              <a:buFont typeface="Wingdings" panose="05000000000000000000" pitchFamily="2" charset="2"/>
              <a:buChar char="q"/>
            </a:pPr>
            <a:r>
              <a:rPr lang="es-ES" sz="2000" dirty="0"/>
              <a:t>Empleados públicos</a:t>
            </a:r>
          </a:p>
          <a:p>
            <a:pPr marL="342900" indent="-342900">
              <a:buClr>
                <a:srgbClr val="0070C0"/>
              </a:buClr>
              <a:buFont typeface="Wingdings" panose="05000000000000000000" pitchFamily="2" charset="2"/>
              <a:buChar char="q"/>
            </a:pPr>
            <a:r>
              <a:rPr lang="es-ES" sz="2000" dirty="0"/>
              <a:t>Trabajadores oficiales</a:t>
            </a:r>
          </a:p>
          <a:p>
            <a:r>
              <a:rPr lang="es-ES" sz="2000" b="1" dirty="0"/>
              <a:t>Ley 909 de 2004</a:t>
            </a:r>
          </a:p>
          <a:p>
            <a:r>
              <a:rPr lang="es-ES" sz="2000" dirty="0"/>
              <a:t>Moderniza el empleo público:</a:t>
            </a:r>
          </a:p>
          <a:p>
            <a:pPr marL="342900" indent="-342900">
              <a:buClr>
                <a:srgbClr val="7030A0"/>
              </a:buClr>
              <a:buFont typeface="Wingdings" panose="05000000000000000000" pitchFamily="2" charset="2"/>
              <a:buChar char="q"/>
            </a:pPr>
            <a:r>
              <a:rPr lang="es-ES" sz="2000" dirty="0"/>
              <a:t>Mérito</a:t>
            </a:r>
          </a:p>
          <a:p>
            <a:pPr marL="342900" indent="-342900">
              <a:buClr>
                <a:srgbClr val="7030A0"/>
              </a:buClr>
              <a:buFont typeface="Wingdings" panose="05000000000000000000" pitchFamily="2" charset="2"/>
              <a:buChar char="q"/>
            </a:pPr>
            <a:r>
              <a:rPr lang="es-ES" sz="2000" dirty="0"/>
              <a:t>Carrera administrativa</a:t>
            </a:r>
          </a:p>
          <a:p>
            <a:pPr marL="342900" indent="-342900">
              <a:buFont typeface="Wingdings" panose="05000000000000000000" pitchFamily="2" charset="2"/>
              <a:buChar char="q"/>
            </a:pPr>
            <a:r>
              <a:rPr lang="es-ES" sz="2000" dirty="0"/>
              <a:t>Evaluación del desempeño</a:t>
            </a:r>
          </a:p>
          <a:p>
            <a:r>
              <a:rPr lang="es-ES" sz="2000" b="1" dirty="0"/>
              <a:t>Decreto 1083 de 2015</a:t>
            </a:r>
          </a:p>
          <a:p>
            <a:r>
              <a:rPr lang="es-ES" sz="2000" dirty="0"/>
              <a:t>Unifica el régimen de función pública.</a:t>
            </a:r>
          </a:p>
          <a:p>
            <a:r>
              <a:rPr lang="es-ES" sz="2000" b="1" dirty="0"/>
              <a:t>Negociación colectiva estatal</a:t>
            </a:r>
          </a:p>
          <a:p>
            <a:pPr marL="342900" indent="-342900">
              <a:buClr>
                <a:srgbClr val="002060"/>
              </a:buClr>
              <a:buFont typeface="Wingdings" panose="05000000000000000000" pitchFamily="2" charset="2"/>
              <a:buChar char="q"/>
            </a:pPr>
            <a:r>
              <a:rPr lang="es-ES" sz="2000" dirty="0"/>
              <a:t>Decreto 160 de 2014</a:t>
            </a:r>
          </a:p>
          <a:p>
            <a:pPr marL="342900" indent="-342900">
              <a:buClr>
                <a:srgbClr val="002060"/>
              </a:buClr>
              <a:buFont typeface="Wingdings" panose="05000000000000000000" pitchFamily="2" charset="2"/>
              <a:buChar char="q"/>
            </a:pPr>
            <a:r>
              <a:rPr lang="es-ES" sz="2000" dirty="0"/>
              <a:t>Convenio OIT 151</a:t>
            </a:r>
          </a:p>
          <a:p>
            <a:r>
              <a:rPr lang="es-ES" sz="2000" dirty="0"/>
              <a:t>Permite negociación de condiciones laborales, </a:t>
            </a:r>
            <a:r>
              <a:rPr lang="es-ES" sz="2000" b="1" dirty="0"/>
              <a:t>no salariales</a:t>
            </a:r>
            <a:r>
              <a:rPr lang="es-ES" sz="2000" dirty="0"/>
              <a:t>.</a:t>
            </a:r>
            <a:endParaRPr lang="es-ES" sz="1400" dirty="0"/>
          </a:p>
        </p:txBody>
      </p:sp>
    </p:spTree>
    <p:extLst>
      <p:ext uri="{BB962C8B-B14F-4D97-AF65-F5344CB8AC3E}">
        <p14:creationId xmlns:p14="http://schemas.microsoft.com/office/powerpoint/2010/main" val="3562367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272337" y="5859713"/>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6C22084E-A664-EC40-1E16-6485E041659C}"/>
              </a:ext>
            </a:extLst>
          </p:cNvPr>
          <p:cNvSpPr txBox="1"/>
          <p:nvPr/>
        </p:nvSpPr>
        <p:spPr>
          <a:xfrm>
            <a:off x="963819" y="631300"/>
            <a:ext cx="9800433" cy="5355312"/>
          </a:xfrm>
          <a:prstGeom prst="rect">
            <a:avLst/>
          </a:prstGeom>
          <a:noFill/>
        </p:spPr>
        <p:txBody>
          <a:bodyPr wrap="square">
            <a:spAutoFit/>
          </a:bodyPr>
          <a:lstStyle/>
          <a:p>
            <a:r>
              <a:rPr lang="es-ES" sz="2000" b="1" dirty="0"/>
              <a:t>El sector salud: régimen laboral mixto y tensionado</a:t>
            </a:r>
          </a:p>
          <a:p>
            <a:r>
              <a:rPr lang="es-ES" sz="2400" b="1" dirty="0"/>
              <a:t>Particularidades</a:t>
            </a:r>
            <a:r>
              <a:rPr lang="es-ES" sz="2000" b="1" dirty="0"/>
              <a:t> estructurales</a:t>
            </a:r>
          </a:p>
          <a:p>
            <a:pPr marL="342900" indent="-342900">
              <a:buClr>
                <a:srgbClr val="7030A0"/>
              </a:buClr>
              <a:buFont typeface="Wingdings" panose="05000000000000000000" pitchFamily="2" charset="2"/>
              <a:buChar char="q"/>
            </a:pPr>
            <a:r>
              <a:rPr lang="es-ES" sz="2000" dirty="0"/>
              <a:t>Alta demanda de servicios continuos</a:t>
            </a:r>
          </a:p>
          <a:p>
            <a:pPr marL="342900" indent="-342900">
              <a:buClr>
                <a:srgbClr val="7030A0"/>
              </a:buClr>
              <a:buFont typeface="Wingdings" panose="05000000000000000000" pitchFamily="2" charset="2"/>
              <a:buChar char="q"/>
            </a:pPr>
            <a:r>
              <a:rPr lang="es-ES" sz="2000" dirty="0"/>
              <a:t>Jornadas especiales</a:t>
            </a:r>
          </a:p>
          <a:p>
            <a:pPr marL="342900" indent="-342900">
              <a:buClr>
                <a:srgbClr val="7030A0"/>
              </a:buClr>
              <a:buFont typeface="Wingdings" panose="05000000000000000000" pitchFamily="2" charset="2"/>
              <a:buChar char="q"/>
            </a:pPr>
            <a:r>
              <a:rPr lang="es-ES" sz="2000" dirty="0"/>
              <a:t>Escasez de planta</a:t>
            </a:r>
          </a:p>
          <a:p>
            <a:pPr marL="342900" indent="-342900">
              <a:buClr>
                <a:srgbClr val="7030A0"/>
              </a:buClr>
              <a:buFont typeface="Wingdings" panose="05000000000000000000" pitchFamily="2" charset="2"/>
              <a:buChar char="q"/>
            </a:pPr>
            <a:r>
              <a:rPr lang="es-ES" sz="2000" dirty="0"/>
              <a:t>Uso masivo de OPS</a:t>
            </a:r>
          </a:p>
          <a:p>
            <a:r>
              <a:rPr lang="es-ES" sz="2000" b="1" dirty="0"/>
              <a:t>Ley 10 de 1990 y Ley 100 de 1993</a:t>
            </a:r>
          </a:p>
          <a:p>
            <a:r>
              <a:rPr lang="es-ES" sz="2000" dirty="0"/>
              <a:t>Transforman hospitales en ESE y mercantilizan la gestión.</a:t>
            </a:r>
          </a:p>
          <a:p>
            <a:r>
              <a:rPr lang="es-ES" sz="2000" b="1" dirty="0"/>
              <a:t>Modalidades de vinculación en salud pública</a:t>
            </a:r>
          </a:p>
          <a:p>
            <a:pPr marL="342900" indent="-342900">
              <a:buClr>
                <a:srgbClr val="0070C0"/>
              </a:buClr>
              <a:buFont typeface="Wingdings" panose="05000000000000000000" pitchFamily="2" charset="2"/>
              <a:buChar char="q"/>
            </a:pPr>
            <a:r>
              <a:rPr lang="es-ES" sz="2000" dirty="0"/>
              <a:t>Empleados públicos (mayoría)</a:t>
            </a:r>
          </a:p>
          <a:p>
            <a:pPr marL="342900" indent="-342900">
              <a:buClr>
                <a:srgbClr val="0070C0"/>
              </a:buClr>
              <a:buFont typeface="Wingdings" panose="05000000000000000000" pitchFamily="2" charset="2"/>
              <a:buChar char="q"/>
            </a:pPr>
            <a:r>
              <a:rPr lang="es-ES" sz="2000" dirty="0"/>
              <a:t>Trabajadores oficiales (servicios generales)</a:t>
            </a:r>
          </a:p>
          <a:p>
            <a:pPr marL="342900" indent="-342900">
              <a:buClr>
                <a:srgbClr val="0070C0"/>
              </a:buClr>
              <a:buFont typeface="Wingdings" panose="05000000000000000000" pitchFamily="2" charset="2"/>
              <a:buChar char="q"/>
            </a:pPr>
            <a:r>
              <a:rPr lang="es-ES" sz="2000" dirty="0"/>
              <a:t>Contratistas OPS (asistenciales)</a:t>
            </a:r>
          </a:p>
          <a:p>
            <a:r>
              <a:rPr lang="es-ES" sz="2000" b="1" dirty="0"/>
              <a:t>Jornada laboral especial en salud</a:t>
            </a:r>
          </a:p>
          <a:p>
            <a:r>
              <a:rPr lang="es-ES" sz="2000" dirty="0"/>
              <a:t>Normativa y jurisprudencia permiten:</a:t>
            </a:r>
          </a:p>
          <a:p>
            <a:pPr marL="342900" indent="-342900">
              <a:buClr>
                <a:srgbClr val="00B050"/>
              </a:buClr>
              <a:buFont typeface="Wingdings" panose="05000000000000000000" pitchFamily="2" charset="2"/>
              <a:buChar char="q"/>
            </a:pPr>
            <a:r>
              <a:rPr lang="es-ES" sz="2000" dirty="0"/>
              <a:t>Turnos de 12 horas</a:t>
            </a:r>
          </a:p>
          <a:p>
            <a:pPr marL="342900" indent="-342900">
              <a:buClr>
                <a:srgbClr val="00B050"/>
              </a:buClr>
              <a:buFont typeface="Wingdings" panose="05000000000000000000" pitchFamily="2" charset="2"/>
              <a:buChar char="q"/>
            </a:pPr>
            <a:r>
              <a:rPr lang="es-ES" sz="2000" dirty="0"/>
              <a:t>Turnos rotativos</a:t>
            </a:r>
          </a:p>
          <a:p>
            <a:pPr marL="342900" indent="-342900">
              <a:buClr>
                <a:srgbClr val="00B050"/>
              </a:buClr>
              <a:buFont typeface="Wingdings" panose="05000000000000000000" pitchFamily="2" charset="2"/>
              <a:buChar char="q"/>
            </a:pPr>
            <a:r>
              <a:rPr lang="es-ES" sz="2000" dirty="0"/>
              <a:t>Jornadas extendidas</a:t>
            </a:r>
            <a:endParaRPr lang="es-ES" dirty="0"/>
          </a:p>
        </p:txBody>
      </p:sp>
    </p:spTree>
    <p:extLst>
      <p:ext uri="{BB962C8B-B14F-4D97-AF65-F5344CB8AC3E}">
        <p14:creationId xmlns:p14="http://schemas.microsoft.com/office/powerpoint/2010/main" val="570905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82000">
              <a:schemeClr val="bg1"/>
            </a:gs>
            <a:gs pos="94907">
              <a:srgbClr val="99CC00">
                <a:shade val="67500"/>
                <a:satMod val="115000"/>
              </a:srgbClr>
            </a:gs>
            <a:gs pos="88000">
              <a:srgbClr val="99CC00">
                <a:shade val="67500"/>
                <a:satMod val="115000"/>
              </a:srgbClr>
            </a:gs>
          </a:gsLst>
          <a:path path="circle">
            <a:fillToRect l="100000" b="100000"/>
          </a:path>
        </a:gradFill>
        <a:effectLst/>
      </p:bgPr>
    </p:bg>
    <p:spTree>
      <p:nvGrpSpPr>
        <p:cNvPr id="1" name=""/>
        <p:cNvGrpSpPr/>
        <p:nvPr/>
      </p:nvGrpSpPr>
      <p:grpSpPr>
        <a:xfrm>
          <a:off x="0" y="0"/>
          <a:ext cx="0" cy="0"/>
          <a:chOff x="0" y="0"/>
          <a:chExt cx="0" cy="0"/>
        </a:xfrm>
      </p:grpSpPr>
      <p:sp>
        <p:nvSpPr>
          <p:cNvPr id="10" name="Diagrama de flujo: retraso 9">
            <a:extLst>
              <a:ext uri="{FF2B5EF4-FFF2-40B4-BE49-F238E27FC236}">
                <a16:creationId xmlns:a16="http://schemas.microsoft.com/office/drawing/2014/main" id="{AAD9AD92-4360-969D-B7FB-89718A5AF103}"/>
              </a:ext>
            </a:extLst>
          </p:cNvPr>
          <p:cNvSpPr/>
          <p:nvPr/>
        </p:nvSpPr>
        <p:spPr>
          <a:xfrm rot="10800000">
            <a:off x="1142163" y="0"/>
            <a:ext cx="11030171" cy="6858000"/>
          </a:xfrm>
          <a:prstGeom prst="flowChartDelay">
            <a:avLst/>
          </a:prstGeom>
          <a:gradFill flip="none" rotWithShape="1">
            <a:gsLst>
              <a:gs pos="44000">
                <a:schemeClr val="bg1"/>
              </a:gs>
              <a:gs pos="78000">
                <a:srgbClr val="99CC00"/>
              </a:gs>
              <a:gs pos="83000">
                <a:srgbClr val="99CC00">
                  <a:shade val="30000"/>
                  <a:satMod val="115000"/>
                </a:srgbClr>
              </a:gs>
              <a:gs pos="60000">
                <a:schemeClr val="accent5">
                  <a:lumMod val="20000"/>
                  <a:lumOff val="80000"/>
                </a:scheme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99CC00"/>
              </a:solidFill>
            </a:endParaRPr>
          </a:p>
        </p:txBody>
      </p:sp>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8354182" y="5347740"/>
            <a:ext cx="3298122" cy="981156"/>
          </a:xfrm>
          <a:prstGeom prst="rect">
            <a:avLst/>
          </a:prstGeom>
        </p:spPr>
      </p:pic>
      <p:sp>
        <p:nvSpPr>
          <p:cNvPr id="11" name="Elipse 10">
            <a:extLst>
              <a:ext uri="{FF2B5EF4-FFF2-40B4-BE49-F238E27FC236}">
                <a16:creationId xmlns:a16="http://schemas.microsoft.com/office/drawing/2014/main" id="{4331669E-0B0C-0AC4-2F79-68489935961B}"/>
              </a:ext>
            </a:extLst>
          </p:cNvPr>
          <p:cNvSpPr/>
          <p:nvPr/>
        </p:nvSpPr>
        <p:spPr>
          <a:xfrm>
            <a:off x="244729" y="150339"/>
            <a:ext cx="2767412" cy="1066892"/>
          </a:xfrm>
          <a:prstGeom prst="ellipse">
            <a:avLst/>
          </a:prstGeom>
          <a:gradFill>
            <a:gsLst>
              <a:gs pos="82000">
                <a:schemeClr val="bg1"/>
              </a:gs>
              <a:gs pos="94907">
                <a:srgbClr val="99CC00">
                  <a:shade val="67500"/>
                  <a:satMod val="115000"/>
                </a:srgbClr>
              </a:gs>
              <a:gs pos="36000">
                <a:srgbClr val="99CC00">
                  <a:shade val="67500"/>
                  <a:satMod val="115000"/>
                </a:srgbClr>
              </a:gs>
            </a:gsLst>
            <a:path path="circle">
              <a:fillToRect l="100000" b="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effectLst>
                  <a:outerShdw blurRad="38100" dist="38100" dir="2700000" algn="tl">
                    <a:srgbClr val="000000">
                      <a:alpha val="43137"/>
                    </a:srgbClr>
                  </a:outerShdw>
                </a:effectLst>
              </a:rPr>
              <a:t>OBJETIVO</a:t>
            </a:r>
          </a:p>
        </p:txBody>
      </p:sp>
      <p:sp>
        <p:nvSpPr>
          <p:cNvPr id="7" name="CuadroTexto 6">
            <a:extLst>
              <a:ext uri="{FF2B5EF4-FFF2-40B4-BE49-F238E27FC236}">
                <a16:creationId xmlns:a16="http://schemas.microsoft.com/office/drawing/2014/main" id="{9564FA10-5F46-8728-26CE-75A79A3AF0E3}"/>
              </a:ext>
            </a:extLst>
          </p:cNvPr>
          <p:cNvSpPr txBox="1"/>
          <p:nvPr/>
        </p:nvSpPr>
        <p:spPr>
          <a:xfrm>
            <a:off x="3427081" y="648899"/>
            <a:ext cx="6096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1" u="none" strike="noStrike" kern="1200" cap="none" spc="0" normalizeH="0" baseline="0" noProof="0" dirty="0">
                <a:ln>
                  <a:noFill/>
                </a:ln>
                <a:solidFill>
                  <a:srgbClr val="0033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Objeto y Relaciones que Regula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1" u="none" strike="noStrike" kern="1200" cap="none" spc="0" normalizeH="0" baseline="0" noProof="0" dirty="0">
                <a:ln>
                  <a:noFill/>
                </a:ln>
                <a:solidFill>
                  <a:srgbClr val="0033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Ley 2466 de 2025</a:t>
            </a:r>
          </a:p>
        </p:txBody>
      </p:sp>
      <p:sp>
        <p:nvSpPr>
          <p:cNvPr id="9" name="CuadroTexto 8">
            <a:extLst>
              <a:ext uri="{FF2B5EF4-FFF2-40B4-BE49-F238E27FC236}">
                <a16:creationId xmlns:a16="http://schemas.microsoft.com/office/drawing/2014/main" id="{CB08C2AC-DABB-9A75-A974-DC53C6A30200}"/>
              </a:ext>
            </a:extLst>
          </p:cNvPr>
          <p:cNvSpPr txBox="1"/>
          <p:nvPr/>
        </p:nvSpPr>
        <p:spPr>
          <a:xfrm>
            <a:off x="2271253" y="2005213"/>
            <a:ext cx="8967018" cy="2554545"/>
          </a:xfrm>
          <a:prstGeom prst="rect">
            <a:avLst/>
          </a:prstGeom>
          <a:noFill/>
        </p:spPr>
        <p:txBody>
          <a:bodyPr wrap="square">
            <a:spAutoFit/>
          </a:bodyPr>
          <a:lstStyle/>
          <a:p>
            <a:pPr algn="just"/>
            <a:r>
              <a:rPr lang="es-ES" sz="2000" b="1" u="none" strike="noStrike" baseline="0" dirty="0">
                <a:solidFill>
                  <a:srgbClr val="003399"/>
                </a:solidFill>
                <a:latin typeface="Times New Roman" panose="02020603050405020304" pitchFamily="18" charset="0"/>
                <a:cs typeface="Times New Roman" panose="02020603050405020304" pitchFamily="18" charset="0"/>
              </a:rPr>
              <a:t>La ley tiene el objeto de modificar el Código Sustantivo del Trabajo, la Ley 50 de 1990, Ley 789 de 2002 y otras normas laborales. </a:t>
            </a:r>
          </a:p>
          <a:p>
            <a:pPr algn="just"/>
            <a:endParaRPr lang="es-ES" sz="2000" b="1" u="none" strike="noStrike" baseline="0" dirty="0">
              <a:solidFill>
                <a:srgbClr val="003399"/>
              </a:solidFill>
              <a:latin typeface="Times New Roman" panose="02020603050405020304" pitchFamily="18" charset="0"/>
              <a:cs typeface="Times New Roman" panose="02020603050405020304" pitchFamily="18" charset="0"/>
            </a:endParaRPr>
          </a:p>
          <a:p>
            <a:pPr algn="just"/>
            <a:r>
              <a:rPr lang="es-ES" sz="2000" b="1" u="none" strike="noStrike" baseline="0" dirty="0">
                <a:solidFill>
                  <a:srgbClr val="003399"/>
                </a:solidFill>
                <a:latin typeface="Times New Roman" panose="02020603050405020304" pitchFamily="18" charset="0"/>
                <a:cs typeface="Times New Roman" panose="02020603050405020304" pitchFamily="18" charset="0"/>
              </a:rPr>
              <a:t>La Reforma Laboral solo regula las relaciones de derecho individual y colectivo del trabajo de carácter particular. </a:t>
            </a:r>
          </a:p>
          <a:p>
            <a:pPr algn="just"/>
            <a:endParaRPr lang="es-ES" sz="2000" b="1" u="none" strike="noStrike" baseline="0" dirty="0">
              <a:solidFill>
                <a:srgbClr val="003399"/>
              </a:solidFill>
              <a:latin typeface="Times New Roman" panose="02020603050405020304" pitchFamily="18" charset="0"/>
              <a:cs typeface="Times New Roman" panose="02020603050405020304" pitchFamily="18" charset="0"/>
            </a:endParaRPr>
          </a:p>
          <a:p>
            <a:pPr algn="just"/>
            <a:r>
              <a:rPr lang="es-ES" sz="2000" b="1" u="none" strike="noStrike" baseline="0" dirty="0">
                <a:solidFill>
                  <a:srgbClr val="003399"/>
                </a:solidFill>
                <a:latin typeface="Times New Roman" panose="02020603050405020304" pitchFamily="18" charset="0"/>
                <a:cs typeface="Times New Roman" panose="02020603050405020304" pitchFamily="18" charset="0"/>
              </a:rPr>
              <a:t>De igual forma, regula las relaciones de derecho colectivo del sector público, salvo el derecho de negociación colectiva de empleados públicos. </a:t>
            </a:r>
            <a:endParaRPr lang="es-CO" sz="2000" b="1" dirty="0">
              <a:solidFill>
                <a:srgbClr val="0033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299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272337" y="5859713"/>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88929235-249A-98CF-5EF4-F6FF2E849A51}"/>
              </a:ext>
            </a:extLst>
          </p:cNvPr>
          <p:cNvSpPr txBox="1"/>
          <p:nvPr/>
        </p:nvSpPr>
        <p:spPr>
          <a:xfrm>
            <a:off x="889820" y="259207"/>
            <a:ext cx="10053483" cy="6001643"/>
          </a:xfrm>
          <a:prstGeom prst="rect">
            <a:avLst/>
          </a:prstGeom>
          <a:noFill/>
        </p:spPr>
        <p:txBody>
          <a:bodyPr wrap="square">
            <a:spAutoFit/>
          </a:bodyPr>
          <a:lstStyle/>
          <a:p>
            <a:r>
              <a:rPr lang="es-ES" sz="2400" b="1" dirty="0"/>
              <a:t>Reforma Laboral Ley 2466 de 2025</a:t>
            </a:r>
          </a:p>
          <a:p>
            <a:r>
              <a:rPr lang="es-ES" sz="2400" b="1" dirty="0"/>
              <a:t>Enfoque</a:t>
            </a:r>
          </a:p>
          <a:p>
            <a:pPr marL="342900" indent="-342900">
              <a:buClr>
                <a:srgbClr val="0070C0"/>
              </a:buClr>
              <a:buFont typeface="Wingdings" panose="05000000000000000000" pitchFamily="2" charset="2"/>
              <a:buChar char="q"/>
            </a:pPr>
            <a:r>
              <a:rPr lang="es-ES" sz="2400" dirty="0"/>
              <a:t>Recuperación de derechos laborales</a:t>
            </a:r>
          </a:p>
          <a:p>
            <a:pPr marL="342900" indent="-342900">
              <a:buClr>
                <a:srgbClr val="0070C0"/>
              </a:buClr>
              <a:buFont typeface="Wingdings" panose="05000000000000000000" pitchFamily="2" charset="2"/>
              <a:buChar char="q"/>
            </a:pPr>
            <a:r>
              <a:rPr lang="es-ES" sz="2400" dirty="0"/>
              <a:t>Estabilidad reforzada</a:t>
            </a:r>
          </a:p>
          <a:p>
            <a:pPr marL="342900" indent="-342900">
              <a:buClr>
                <a:srgbClr val="0070C0"/>
              </a:buClr>
              <a:buSzPct val="100000"/>
              <a:buFont typeface="Wingdings" panose="05000000000000000000" pitchFamily="2" charset="2"/>
              <a:buChar char="q"/>
            </a:pPr>
            <a:r>
              <a:rPr lang="es-ES" sz="2400" dirty="0"/>
              <a:t>Prioridad del contrato a término indefinido</a:t>
            </a:r>
          </a:p>
          <a:p>
            <a:r>
              <a:rPr lang="es-ES" sz="2400" b="1" dirty="0"/>
              <a:t>Impacto en sector privado</a:t>
            </a:r>
          </a:p>
          <a:p>
            <a:pPr marL="342900" indent="-342900">
              <a:buClr>
                <a:srgbClr val="0070C0"/>
              </a:buClr>
              <a:buFont typeface="Wingdings" panose="05000000000000000000" pitchFamily="2" charset="2"/>
              <a:buChar char="q"/>
            </a:pPr>
            <a:r>
              <a:rPr lang="es-ES" sz="2400" dirty="0"/>
              <a:t>Limitación a contratos temporales</a:t>
            </a:r>
          </a:p>
          <a:p>
            <a:pPr marL="342900" indent="-342900">
              <a:buClr>
                <a:srgbClr val="0070C0"/>
              </a:buClr>
              <a:buFont typeface="Wingdings" panose="05000000000000000000" pitchFamily="2" charset="2"/>
              <a:buChar char="q"/>
            </a:pPr>
            <a:r>
              <a:rPr lang="es-ES" sz="2400" dirty="0"/>
              <a:t>Fortalecimiento de recargos</a:t>
            </a:r>
          </a:p>
          <a:p>
            <a:pPr marL="342900" indent="-342900">
              <a:buClr>
                <a:srgbClr val="0070C0"/>
              </a:buClr>
              <a:buFont typeface="Wingdings" panose="05000000000000000000" pitchFamily="2" charset="2"/>
              <a:buChar char="q"/>
            </a:pPr>
            <a:r>
              <a:rPr lang="es-ES" sz="2400" dirty="0"/>
              <a:t>Protección sindical</a:t>
            </a:r>
          </a:p>
          <a:p>
            <a:r>
              <a:rPr lang="es-ES" sz="2400" b="1" dirty="0"/>
              <a:t>Impacto en servidores públicos</a:t>
            </a:r>
          </a:p>
          <a:p>
            <a:pPr marL="342900" indent="-342900">
              <a:buClr>
                <a:srgbClr val="7030A0"/>
              </a:buClr>
              <a:buFont typeface="Wingdings" panose="05000000000000000000" pitchFamily="2" charset="2"/>
              <a:buChar char="q"/>
            </a:pPr>
            <a:r>
              <a:rPr lang="es-ES" sz="2400" dirty="0"/>
              <a:t>No modifica estructura constitucional</a:t>
            </a:r>
          </a:p>
          <a:p>
            <a:pPr marL="342900" indent="-342900">
              <a:buClr>
                <a:srgbClr val="7030A0"/>
              </a:buClr>
              <a:buFont typeface="Wingdings" panose="05000000000000000000" pitchFamily="2" charset="2"/>
              <a:buChar char="q"/>
            </a:pPr>
            <a:r>
              <a:rPr lang="es-ES" sz="2400" dirty="0"/>
              <a:t>Refuerza principio de formalización</a:t>
            </a:r>
          </a:p>
          <a:p>
            <a:pPr marL="342900" indent="-342900">
              <a:buClr>
                <a:srgbClr val="7030A0"/>
              </a:buClr>
              <a:buFont typeface="Wingdings" panose="05000000000000000000" pitchFamily="2" charset="2"/>
              <a:buChar char="q"/>
            </a:pPr>
            <a:r>
              <a:rPr lang="es-ES" sz="2400" dirty="0"/>
              <a:t>Incide indirectamente en tercerización ilegal</a:t>
            </a:r>
          </a:p>
          <a:p>
            <a:r>
              <a:rPr lang="es-ES" sz="2400" b="1" dirty="0"/>
              <a:t>Sector salud</a:t>
            </a:r>
          </a:p>
          <a:p>
            <a:pPr marL="342900" indent="-342900">
              <a:buClr>
                <a:srgbClr val="00B0F0"/>
              </a:buClr>
              <a:buFont typeface="Wingdings" panose="05000000000000000000" pitchFamily="2" charset="2"/>
              <a:buChar char="q"/>
            </a:pPr>
            <a:r>
              <a:rPr lang="es-ES" sz="2400" dirty="0"/>
              <a:t>Mantiene régimen especial de jornada</a:t>
            </a:r>
          </a:p>
          <a:p>
            <a:pPr marL="342900" indent="-342900">
              <a:buClr>
                <a:srgbClr val="00B0F0"/>
              </a:buClr>
              <a:buFont typeface="Wingdings" panose="05000000000000000000" pitchFamily="2" charset="2"/>
              <a:buChar char="q"/>
            </a:pPr>
            <a:r>
              <a:rPr lang="es-ES" sz="2400" dirty="0"/>
              <a:t>Incrementa riesgo jurídico por OPS misionales</a:t>
            </a:r>
          </a:p>
        </p:txBody>
      </p:sp>
    </p:spTree>
    <p:extLst>
      <p:ext uri="{BB962C8B-B14F-4D97-AF65-F5344CB8AC3E}">
        <p14:creationId xmlns:p14="http://schemas.microsoft.com/office/powerpoint/2010/main" val="34361181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272337" y="5859713"/>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F163908B-0198-DEDB-5136-31A33C058BF7}"/>
              </a:ext>
            </a:extLst>
          </p:cNvPr>
          <p:cNvSpPr txBox="1"/>
          <p:nvPr/>
        </p:nvSpPr>
        <p:spPr>
          <a:xfrm>
            <a:off x="1172733" y="737842"/>
            <a:ext cx="9770569" cy="3416320"/>
          </a:xfrm>
          <a:prstGeom prst="rect">
            <a:avLst/>
          </a:prstGeom>
          <a:noFill/>
        </p:spPr>
        <p:txBody>
          <a:bodyPr wrap="square">
            <a:spAutoFit/>
          </a:bodyPr>
          <a:lstStyle/>
          <a:p>
            <a:r>
              <a:rPr lang="es-ES" sz="2400" b="1" dirty="0"/>
              <a:t>Marco normativo específico del sector salud</a:t>
            </a:r>
          </a:p>
          <a:p>
            <a:endParaRPr lang="es-ES" sz="2400" b="1" dirty="0"/>
          </a:p>
          <a:p>
            <a:pPr marL="342900" indent="-342900">
              <a:buClr>
                <a:srgbClr val="00B0F0"/>
              </a:buClr>
              <a:buFont typeface="Wingdings" panose="05000000000000000000" pitchFamily="2" charset="2"/>
              <a:buChar char="q"/>
            </a:pPr>
            <a:r>
              <a:rPr lang="es-ES" sz="2400" b="1" dirty="0"/>
              <a:t>Ley 10 de 1990</a:t>
            </a:r>
            <a:r>
              <a:rPr lang="es-ES" sz="2400" dirty="0"/>
              <a:t> – Reorganiza el Sistema Nacional de Salud y permite la descentralización hospitalaria .</a:t>
            </a:r>
          </a:p>
          <a:p>
            <a:pPr marL="342900" indent="-342900">
              <a:buClr>
                <a:srgbClr val="00B0F0"/>
              </a:buClr>
              <a:buFont typeface="Wingdings" panose="05000000000000000000" pitchFamily="2" charset="2"/>
              <a:buChar char="q"/>
            </a:pPr>
            <a:r>
              <a:rPr lang="es-ES" sz="2400" b="1" dirty="0"/>
              <a:t>Ley 100 de 1993</a:t>
            </a:r>
            <a:r>
              <a:rPr lang="es-ES" sz="2400" dirty="0"/>
              <a:t> – Transforma los hospitales en Empresas Sociales del Estado (ESE) y adopta un modelo de aseguramiento .</a:t>
            </a:r>
          </a:p>
          <a:p>
            <a:pPr marL="342900" indent="-342900">
              <a:buClr>
                <a:srgbClr val="00B0F0"/>
              </a:buClr>
              <a:buFont typeface="Wingdings" panose="05000000000000000000" pitchFamily="2" charset="2"/>
              <a:buChar char="q"/>
            </a:pPr>
            <a:r>
              <a:rPr lang="es-ES" sz="2400" b="1" dirty="0"/>
              <a:t>Ley 1438 de 2011</a:t>
            </a:r>
            <a:r>
              <a:rPr lang="es-ES" sz="2400" dirty="0"/>
              <a:t> – Fortalece la atención primaria y la red pública hospitalaria .</a:t>
            </a:r>
          </a:p>
          <a:p>
            <a:pPr marL="342900" indent="-342900">
              <a:buClr>
                <a:srgbClr val="00B0F0"/>
              </a:buClr>
              <a:buFont typeface="Wingdings" panose="05000000000000000000" pitchFamily="2" charset="2"/>
              <a:buChar char="q"/>
            </a:pPr>
            <a:r>
              <a:rPr lang="es-ES" sz="2400" b="1" dirty="0"/>
              <a:t>Decreto 780 de 2016</a:t>
            </a:r>
            <a:r>
              <a:rPr lang="es-ES" sz="2400" dirty="0"/>
              <a:t> – Decreto Único Reglamentario del Sector Salud</a:t>
            </a:r>
          </a:p>
        </p:txBody>
      </p:sp>
    </p:spTree>
    <p:extLst>
      <p:ext uri="{BB962C8B-B14F-4D97-AF65-F5344CB8AC3E}">
        <p14:creationId xmlns:p14="http://schemas.microsoft.com/office/powerpoint/2010/main" val="15135540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272337" y="5859713"/>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59C3D464-8E7D-A06A-DA0C-4420F539D80E}"/>
              </a:ext>
            </a:extLst>
          </p:cNvPr>
          <p:cNvSpPr txBox="1"/>
          <p:nvPr/>
        </p:nvSpPr>
        <p:spPr>
          <a:xfrm>
            <a:off x="1102823" y="428177"/>
            <a:ext cx="9480331" cy="6001643"/>
          </a:xfrm>
          <a:prstGeom prst="rect">
            <a:avLst/>
          </a:prstGeom>
          <a:noFill/>
        </p:spPr>
        <p:txBody>
          <a:bodyPr wrap="square">
            <a:spAutoFit/>
          </a:bodyPr>
          <a:lstStyle/>
          <a:p>
            <a:pPr algn="just"/>
            <a:r>
              <a:rPr lang="es-ES" sz="2400" b="1" dirty="0"/>
              <a:t>Empresas Sociales del Estado (ESE) y régimen laboral</a:t>
            </a:r>
          </a:p>
          <a:p>
            <a:pPr algn="just"/>
            <a:r>
              <a:rPr lang="es-ES" sz="2400" dirty="0"/>
              <a:t>Las ESE son entidades públicas descentralizadas del orden territorial, con personería jurídica, patrimonio propio y autonomía administrativa, pero sometidas al derecho público. </a:t>
            </a:r>
          </a:p>
          <a:p>
            <a:pPr algn="just"/>
            <a:endParaRPr lang="es-ES" sz="2400" dirty="0"/>
          </a:p>
          <a:p>
            <a:pPr algn="just"/>
            <a:r>
              <a:rPr lang="es-ES" sz="2400" dirty="0"/>
              <a:t>Su personal se rige mayoritariamente por la categoría de </a:t>
            </a:r>
            <a:r>
              <a:rPr lang="es-ES" sz="2400" b="1" dirty="0"/>
              <a:t>empleados públicos</a:t>
            </a:r>
            <a:r>
              <a:rPr lang="es-ES" sz="2400" dirty="0"/>
              <a:t>, salvo trabajadores oficiales en labores no misionales .</a:t>
            </a:r>
          </a:p>
          <a:p>
            <a:pPr algn="just"/>
            <a:endParaRPr lang="es-ES" sz="2400" dirty="0"/>
          </a:p>
          <a:p>
            <a:pPr algn="just"/>
            <a:r>
              <a:rPr lang="es-ES" sz="2400" b="1" dirty="0"/>
              <a:t>Uso de contratos de prestación de servicios (OPS) en salud</a:t>
            </a:r>
          </a:p>
          <a:p>
            <a:pPr algn="just"/>
            <a:r>
              <a:rPr lang="es-ES" sz="2400" dirty="0"/>
              <a:t>Aunque la OPS es una modalidad excepcional, en la práctica se ha convertido en mecanismo estructural de vinculación del personal asistencial. Esto contraviene el principio de permanencia y configura riesgos de </a:t>
            </a:r>
            <a:r>
              <a:rPr lang="es-ES" sz="2400" b="1" dirty="0"/>
              <a:t>contrato realidad</a:t>
            </a:r>
            <a:r>
              <a:rPr lang="es-ES" sz="2400" dirty="0"/>
              <a:t> cuando concurren:</a:t>
            </a:r>
          </a:p>
          <a:p>
            <a:pPr marL="342900" indent="-342900" algn="just">
              <a:buClr>
                <a:srgbClr val="0070C0"/>
              </a:buClr>
              <a:buFont typeface="Wingdings" panose="05000000000000000000" pitchFamily="2" charset="2"/>
              <a:buChar char="q"/>
            </a:pPr>
            <a:r>
              <a:rPr lang="es-ES" sz="2400" dirty="0"/>
              <a:t>prestación personal del servicio,</a:t>
            </a:r>
          </a:p>
          <a:p>
            <a:pPr marL="342900" indent="-342900" algn="just">
              <a:buClr>
                <a:srgbClr val="0070C0"/>
              </a:buClr>
              <a:buFont typeface="Wingdings" panose="05000000000000000000" pitchFamily="2" charset="2"/>
              <a:buChar char="q"/>
            </a:pPr>
            <a:r>
              <a:rPr lang="es-ES" sz="2400" dirty="0"/>
              <a:t>subordinación continuada,</a:t>
            </a:r>
          </a:p>
          <a:p>
            <a:pPr marL="342900" indent="-342900" algn="just">
              <a:buClr>
                <a:srgbClr val="0070C0"/>
              </a:buClr>
              <a:buFont typeface="Wingdings" panose="05000000000000000000" pitchFamily="2" charset="2"/>
              <a:buChar char="q"/>
            </a:pPr>
            <a:r>
              <a:rPr lang="es-ES" sz="2400" dirty="0"/>
              <a:t>remuneración periódica.</a:t>
            </a:r>
            <a:endParaRPr lang="es-ES" sz="2000" dirty="0"/>
          </a:p>
        </p:txBody>
      </p:sp>
    </p:spTree>
    <p:extLst>
      <p:ext uri="{BB962C8B-B14F-4D97-AF65-F5344CB8AC3E}">
        <p14:creationId xmlns:p14="http://schemas.microsoft.com/office/powerpoint/2010/main" val="7814351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841055" y="177406"/>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8" name="CuadroTexto 7">
            <a:extLst>
              <a:ext uri="{FF2B5EF4-FFF2-40B4-BE49-F238E27FC236}">
                <a16:creationId xmlns:a16="http://schemas.microsoft.com/office/drawing/2014/main" id="{A4526132-BABF-03D6-5B25-84E9F63B3A61}"/>
              </a:ext>
            </a:extLst>
          </p:cNvPr>
          <p:cNvSpPr txBox="1"/>
          <p:nvPr/>
        </p:nvSpPr>
        <p:spPr>
          <a:xfrm>
            <a:off x="1124606" y="578543"/>
            <a:ext cx="9722070" cy="5016758"/>
          </a:xfrm>
          <a:prstGeom prst="rect">
            <a:avLst/>
          </a:prstGeom>
          <a:noFill/>
        </p:spPr>
        <p:txBody>
          <a:bodyPr wrap="square">
            <a:spAutoFit/>
          </a:bodyPr>
          <a:lstStyle/>
          <a:p>
            <a:r>
              <a:rPr lang="es-ES" sz="2000" b="1" dirty="0">
                <a:solidFill>
                  <a:srgbClr val="002060"/>
                </a:solidFill>
              </a:rPr>
              <a:t>Jornada laboral y turnos especiales en salud</a:t>
            </a:r>
          </a:p>
          <a:p>
            <a:r>
              <a:rPr lang="es-ES" sz="2000" dirty="0"/>
              <a:t>El personal asistencial no se rige estrictamente por la jornada ordinaria del Código Sustantivo del Trabajo. </a:t>
            </a:r>
          </a:p>
          <a:p>
            <a:r>
              <a:rPr lang="es-ES" sz="2000" dirty="0"/>
              <a:t>Existen regímenes especiales que permiten:</a:t>
            </a:r>
          </a:p>
          <a:p>
            <a:pPr marL="342900" indent="-342900">
              <a:buClr>
                <a:srgbClr val="0070C0"/>
              </a:buClr>
              <a:buFont typeface="Wingdings" panose="05000000000000000000" pitchFamily="2" charset="2"/>
              <a:buChar char="q"/>
            </a:pPr>
            <a:r>
              <a:rPr lang="es-ES" sz="2000" dirty="0"/>
              <a:t>turnos de 12 horas,</a:t>
            </a:r>
          </a:p>
          <a:p>
            <a:pPr marL="342900" indent="-342900">
              <a:buClr>
                <a:srgbClr val="0070C0"/>
              </a:buClr>
              <a:buFont typeface="Wingdings" panose="05000000000000000000" pitchFamily="2" charset="2"/>
              <a:buChar char="q"/>
            </a:pPr>
            <a:r>
              <a:rPr lang="es-ES" sz="2000" dirty="0"/>
              <a:t>jornadas rotativas,</a:t>
            </a:r>
          </a:p>
          <a:p>
            <a:pPr marL="342900" indent="-342900">
              <a:buClr>
                <a:srgbClr val="0070C0"/>
              </a:buClr>
              <a:buFont typeface="Wingdings" panose="05000000000000000000" pitchFamily="2" charset="2"/>
              <a:buChar char="q"/>
            </a:pPr>
            <a:r>
              <a:rPr lang="es-ES" sz="2000" dirty="0"/>
              <a:t>trabajo nocturno y dominical habitual.</a:t>
            </a:r>
          </a:p>
          <a:p>
            <a:r>
              <a:rPr lang="es-ES" sz="2000" dirty="0"/>
              <a:t>Fundamento normativo y jurisprudencial:</a:t>
            </a:r>
          </a:p>
          <a:p>
            <a:pPr marL="342900" indent="-342900">
              <a:buClr>
                <a:srgbClr val="0070C0"/>
              </a:buClr>
              <a:buFont typeface="Wingdings" panose="05000000000000000000" pitchFamily="2" charset="2"/>
              <a:buChar char="q"/>
            </a:pPr>
            <a:r>
              <a:rPr lang="es-ES" sz="2000" b="1" dirty="0"/>
              <a:t>Decreto 1042 de 1978</a:t>
            </a:r>
            <a:r>
              <a:rPr lang="es-ES" sz="2000" dirty="0"/>
              <a:t> [9]</a:t>
            </a:r>
          </a:p>
          <a:p>
            <a:pPr marL="342900" indent="-342900">
              <a:buClr>
                <a:srgbClr val="0070C0"/>
              </a:buClr>
              <a:buFont typeface="Wingdings" panose="05000000000000000000" pitchFamily="2" charset="2"/>
              <a:buChar char="q"/>
            </a:pPr>
            <a:r>
              <a:rPr lang="es-ES" sz="2000" b="1" dirty="0"/>
              <a:t>Decreto 1972 de 1933</a:t>
            </a:r>
            <a:r>
              <a:rPr lang="es-ES" sz="2000" dirty="0"/>
              <a:t> [10]</a:t>
            </a:r>
          </a:p>
          <a:p>
            <a:pPr marL="342900" indent="-342900">
              <a:buClr>
                <a:srgbClr val="0070C0"/>
              </a:buClr>
              <a:buFont typeface="Wingdings" panose="05000000000000000000" pitchFamily="2" charset="2"/>
              <a:buChar char="q"/>
            </a:pPr>
            <a:r>
              <a:rPr lang="es-ES" sz="2000" b="1" dirty="0"/>
              <a:t>Corte Constitucional, T-495 de 2016</a:t>
            </a:r>
            <a:r>
              <a:rPr lang="es-ES" sz="2000" dirty="0"/>
              <a:t>: validez de jornadas especiales siempre que se respeten derechos mínimos [11].</a:t>
            </a:r>
          </a:p>
          <a:p>
            <a:r>
              <a:rPr lang="es-ES" sz="2000" b="1" dirty="0">
                <a:solidFill>
                  <a:srgbClr val="002060"/>
                </a:solidFill>
              </a:rPr>
              <a:t>Sostenibilidad financiera vs derechos laborales</a:t>
            </a:r>
          </a:p>
          <a:p>
            <a:r>
              <a:rPr lang="es-ES" sz="2000" dirty="0"/>
              <a:t>El argumento de la sostenibilidad financiera ha sido utilizado para justificar la precarización laboral. Sin embargo, la jurisprudencia ha señalado que las restricciones presupuestales </a:t>
            </a:r>
            <a:r>
              <a:rPr lang="es-ES" sz="2000" b="1" dirty="0"/>
              <a:t>no eximen al Estado del respeto por los derechos laborales fundamentales</a:t>
            </a:r>
            <a:r>
              <a:rPr lang="es-ES" sz="2000" dirty="0"/>
              <a:t> [12].</a:t>
            </a:r>
          </a:p>
        </p:txBody>
      </p:sp>
    </p:spTree>
    <p:extLst>
      <p:ext uri="{BB962C8B-B14F-4D97-AF65-F5344CB8AC3E}">
        <p14:creationId xmlns:p14="http://schemas.microsoft.com/office/powerpoint/2010/main" val="32415144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272337" y="5859713"/>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7" name="CuadroTexto 6">
            <a:extLst>
              <a:ext uri="{FF2B5EF4-FFF2-40B4-BE49-F238E27FC236}">
                <a16:creationId xmlns:a16="http://schemas.microsoft.com/office/drawing/2014/main" id="{E9A116B8-C79B-DD6F-E752-91AE41F85F8B}"/>
              </a:ext>
            </a:extLst>
          </p:cNvPr>
          <p:cNvSpPr txBox="1"/>
          <p:nvPr/>
        </p:nvSpPr>
        <p:spPr>
          <a:xfrm>
            <a:off x="963819" y="475280"/>
            <a:ext cx="9881759" cy="1600438"/>
          </a:xfrm>
          <a:prstGeom prst="rect">
            <a:avLst/>
          </a:prstGeom>
          <a:noFill/>
        </p:spPr>
        <p:txBody>
          <a:bodyPr wrap="square">
            <a:spAutoFit/>
          </a:bodyPr>
          <a:lstStyle/>
          <a:p>
            <a:pPr algn="just"/>
            <a:r>
              <a:rPr lang="es-ES" sz="2000" dirty="0"/>
              <a:t>El </a:t>
            </a:r>
            <a:r>
              <a:rPr lang="es-ES" sz="2000" b="1" dirty="0"/>
              <a:t>Decreto-Ley 1042 de 1978</a:t>
            </a:r>
            <a:r>
              <a:rPr lang="es-ES" sz="2000" dirty="0"/>
              <a:t> establece el </a:t>
            </a:r>
            <a:r>
              <a:rPr lang="es-ES" sz="2000" b="1" dirty="0"/>
              <a:t>régimen general de jornada y trabajo suplementario de los empleados públicos</a:t>
            </a:r>
            <a:r>
              <a:rPr lang="es-ES" sz="2000" dirty="0"/>
              <a:t>, permitiendo jornadas especiales y trabajo continuo cuando el servicio lo exige, como ocurre en el </a:t>
            </a:r>
            <a:r>
              <a:rPr lang="es-ES" sz="2000" b="1" dirty="0"/>
              <a:t>sector salud</a:t>
            </a:r>
            <a:r>
              <a:rPr lang="es-ES" sz="2000" dirty="0"/>
              <a:t>, siempre bajo el respeto de los derechos laborales mínimos.</a:t>
            </a:r>
          </a:p>
          <a:p>
            <a:endParaRPr lang="es-CO" dirty="0"/>
          </a:p>
        </p:txBody>
      </p:sp>
      <p:sp>
        <p:nvSpPr>
          <p:cNvPr id="9" name="CuadroTexto 8">
            <a:extLst>
              <a:ext uri="{FF2B5EF4-FFF2-40B4-BE49-F238E27FC236}">
                <a16:creationId xmlns:a16="http://schemas.microsoft.com/office/drawing/2014/main" id="{5E7B9293-01E5-98AA-0405-34015C0358EE}"/>
              </a:ext>
            </a:extLst>
          </p:cNvPr>
          <p:cNvSpPr txBox="1"/>
          <p:nvPr/>
        </p:nvSpPr>
        <p:spPr>
          <a:xfrm>
            <a:off x="987545" y="1864867"/>
            <a:ext cx="9693670" cy="1323439"/>
          </a:xfrm>
          <a:prstGeom prst="rect">
            <a:avLst/>
          </a:prstGeom>
          <a:noFill/>
        </p:spPr>
        <p:txBody>
          <a:bodyPr wrap="square">
            <a:spAutoFit/>
          </a:bodyPr>
          <a:lstStyle/>
          <a:p>
            <a:pPr algn="just"/>
            <a:r>
              <a:rPr lang="es-ES" sz="2000" dirty="0"/>
              <a:t>El </a:t>
            </a:r>
            <a:r>
              <a:rPr lang="es-ES" sz="2000" b="1" dirty="0"/>
              <a:t>Decreto-Ley 1042 de 1978</a:t>
            </a:r>
            <a:r>
              <a:rPr lang="es-ES" sz="2000" dirty="0"/>
              <a:t> regula la </a:t>
            </a:r>
            <a:r>
              <a:rPr lang="es-ES" sz="2000" b="1" dirty="0"/>
              <a:t>jornada laboral</a:t>
            </a:r>
            <a:r>
              <a:rPr lang="es-ES" sz="2000" dirty="0"/>
              <a:t>, los </a:t>
            </a:r>
            <a:r>
              <a:rPr lang="es-ES" sz="2000" b="1" dirty="0"/>
              <a:t>descansos</a:t>
            </a:r>
            <a:r>
              <a:rPr lang="es-ES" sz="2000" dirty="0"/>
              <a:t>, el </a:t>
            </a:r>
            <a:r>
              <a:rPr lang="es-ES" sz="2000" b="1" dirty="0"/>
              <a:t>trabajo suplementario (horas extras)</a:t>
            </a:r>
            <a:r>
              <a:rPr lang="es-ES" sz="2000" dirty="0"/>
              <a:t> y algunos </a:t>
            </a:r>
            <a:r>
              <a:rPr lang="es-ES" sz="2000" b="1" dirty="0"/>
              <a:t>factores salariales</a:t>
            </a:r>
            <a:r>
              <a:rPr lang="es-ES" sz="2000" dirty="0"/>
              <a:t> de los </a:t>
            </a:r>
            <a:r>
              <a:rPr lang="es-ES" sz="2000" b="1" dirty="0"/>
              <a:t>empleados públicos del orden nacional</a:t>
            </a:r>
            <a:r>
              <a:rPr lang="es-ES" sz="2000" dirty="0"/>
              <a:t>. Por extensión y remisión normativa, sus criterios se aplican como </a:t>
            </a:r>
            <a:r>
              <a:rPr lang="es-ES" sz="2000" b="1" dirty="0"/>
              <a:t>referente</a:t>
            </a:r>
            <a:r>
              <a:rPr lang="es-ES" sz="2000" dirty="0"/>
              <a:t> en entidades territoriales y ESE cuando no exista norma especial.</a:t>
            </a:r>
            <a:endParaRPr lang="es-CO" sz="2000" dirty="0"/>
          </a:p>
        </p:txBody>
      </p:sp>
      <p:sp>
        <p:nvSpPr>
          <p:cNvPr id="11" name="CuadroTexto 10">
            <a:extLst>
              <a:ext uri="{FF2B5EF4-FFF2-40B4-BE49-F238E27FC236}">
                <a16:creationId xmlns:a16="http://schemas.microsoft.com/office/drawing/2014/main" id="{80F226CF-7022-81A8-0C97-1A2E7B5307A2}"/>
              </a:ext>
            </a:extLst>
          </p:cNvPr>
          <p:cNvSpPr txBox="1"/>
          <p:nvPr/>
        </p:nvSpPr>
        <p:spPr>
          <a:xfrm>
            <a:off x="987545" y="3636592"/>
            <a:ext cx="9564841" cy="2246769"/>
          </a:xfrm>
          <a:prstGeom prst="rect">
            <a:avLst/>
          </a:prstGeom>
          <a:noFill/>
        </p:spPr>
        <p:txBody>
          <a:bodyPr wrap="square">
            <a:spAutoFit/>
          </a:bodyPr>
          <a:lstStyle/>
          <a:p>
            <a:r>
              <a:rPr lang="es-ES" sz="2000" b="1" dirty="0"/>
              <a:t>Relación con normas posteriores</a:t>
            </a:r>
          </a:p>
          <a:p>
            <a:pPr>
              <a:buFont typeface="Arial" panose="020B0604020202020204" pitchFamily="34" charset="0"/>
              <a:buChar char="•"/>
            </a:pPr>
            <a:r>
              <a:rPr lang="es-ES" sz="2000" dirty="0"/>
              <a:t>Coexiste con:</a:t>
            </a:r>
          </a:p>
          <a:p>
            <a:pPr marL="800100" lvl="1" indent="-342900">
              <a:buClr>
                <a:srgbClr val="0070C0"/>
              </a:buClr>
              <a:buFont typeface="Wingdings" panose="05000000000000000000" pitchFamily="2" charset="2"/>
              <a:buChar char="q"/>
            </a:pPr>
            <a:r>
              <a:rPr lang="es-ES" sz="2000" dirty="0"/>
              <a:t>Constitución de 1991 (arts. 25, 53, 123),</a:t>
            </a:r>
          </a:p>
          <a:p>
            <a:pPr marL="800100" lvl="1" indent="-342900">
              <a:buClr>
                <a:srgbClr val="0070C0"/>
              </a:buClr>
              <a:buFont typeface="Wingdings" panose="05000000000000000000" pitchFamily="2" charset="2"/>
              <a:buChar char="q"/>
            </a:pPr>
            <a:r>
              <a:rPr lang="es-ES" sz="2000" dirty="0"/>
              <a:t>Ley 909 de 2004,</a:t>
            </a:r>
          </a:p>
          <a:p>
            <a:pPr marL="800100" lvl="1" indent="-342900">
              <a:buClr>
                <a:srgbClr val="0070C0"/>
              </a:buClr>
              <a:buFont typeface="Wingdings" panose="05000000000000000000" pitchFamily="2" charset="2"/>
              <a:buChar char="q"/>
            </a:pPr>
            <a:r>
              <a:rPr lang="es-ES" sz="2000" dirty="0"/>
              <a:t>Decreto 1083 de 2015,</a:t>
            </a:r>
          </a:p>
          <a:p>
            <a:pPr marL="800100" lvl="1" indent="-342900">
              <a:buClr>
                <a:srgbClr val="0070C0"/>
              </a:buClr>
              <a:buFont typeface="Wingdings" panose="05000000000000000000" pitchFamily="2" charset="2"/>
              <a:buChar char="q"/>
            </a:pPr>
            <a:r>
              <a:rPr lang="es-ES" sz="2000" dirty="0"/>
              <a:t>Ley 2101 de 2021 (no lo deroga),</a:t>
            </a:r>
          </a:p>
          <a:p>
            <a:pPr marL="800100" lvl="1" indent="-342900">
              <a:buClr>
                <a:srgbClr val="0070C0"/>
              </a:buClr>
              <a:buFont typeface="Wingdings" panose="05000000000000000000" pitchFamily="2" charset="2"/>
              <a:buChar char="q"/>
            </a:pPr>
            <a:r>
              <a:rPr lang="es-ES" sz="2000" dirty="0"/>
              <a:t>Resolución 2366 de 2024 (impacto psicosocial).</a:t>
            </a:r>
          </a:p>
        </p:txBody>
      </p:sp>
    </p:spTree>
    <p:extLst>
      <p:ext uri="{BB962C8B-B14F-4D97-AF65-F5344CB8AC3E}">
        <p14:creationId xmlns:p14="http://schemas.microsoft.com/office/powerpoint/2010/main" val="19187975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272337" y="5859713"/>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48E4A444-F947-45CC-5381-BACB534340E1}"/>
              </a:ext>
            </a:extLst>
          </p:cNvPr>
          <p:cNvSpPr txBox="1"/>
          <p:nvPr/>
        </p:nvSpPr>
        <p:spPr>
          <a:xfrm>
            <a:off x="963820" y="525968"/>
            <a:ext cx="10187656" cy="1323439"/>
          </a:xfrm>
          <a:prstGeom prst="rect">
            <a:avLst/>
          </a:prstGeom>
          <a:noFill/>
        </p:spPr>
        <p:txBody>
          <a:bodyPr wrap="square">
            <a:spAutoFit/>
          </a:bodyPr>
          <a:lstStyle/>
          <a:p>
            <a:r>
              <a:rPr lang="es-ES" sz="2000" dirty="0"/>
              <a:t>La </a:t>
            </a:r>
            <a:r>
              <a:rPr lang="es-ES" sz="2000" b="1" dirty="0"/>
              <a:t>Ley 1045 de 1978</a:t>
            </a:r>
            <a:r>
              <a:rPr lang="es-ES" sz="2000" dirty="0"/>
              <a:t> regula el </a:t>
            </a:r>
            <a:r>
              <a:rPr lang="es-ES" sz="2000" b="1" dirty="0"/>
              <a:t>régimen de vacaciones</a:t>
            </a:r>
            <a:r>
              <a:rPr lang="es-ES" sz="2000" dirty="0"/>
              <a:t> de los </a:t>
            </a:r>
            <a:r>
              <a:rPr lang="es-ES" sz="2000" b="1" dirty="0"/>
              <a:t>empleados públicos</a:t>
            </a:r>
            <a:r>
              <a:rPr lang="es-ES" sz="2000" dirty="0"/>
              <a:t> y </a:t>
            </a:r>
            <a:r>
              <a:rPr lang="es-ES" sz="2000" b="1" dirty="0"/>
              <a:t>trabajadores oficiales</a:t>
            </a:r>
            <a:r>
              <a:rPr lang="es-ES" sz="2000" dirty="0"/>
              <a:t> en Colombia, estableciendo su duración, forma de disfrute, compensación y reglas especiales según la naturaleza del servicio.</a:t>
            </a:r>
          </a:p>
          <a:p>
            <a:r>
              <a:rPr lang="es-ES" sz="2000" dirty="0"/>
              <a:t>Es una norma </a:t>
            </a:r>
            <a:r>
              <a:rPr lang="es-ES" sz="2000" b="1" dirty="0"/>
              <a:t>base y vigente</a:t>
            </a:r>
            <a:r>
              <a:rPr lang="es-ES" sz="2000" dirty="0"/>
              <a:t>, complementaria al Decreto 1042 de 1978.</a:t>
            </a:r>
            <a:endParaRPr lang="es-ES" dirty="0"/>
          </a:p>
        </p:txBody>
      </p:sp>
      <p:sp>
        <p:nvSpPr>
          <p:cNvPr id="10" name="CuadroTexto 9">
            <a:extLst>
              <a:ext uri="{FF2B5EF4-FFF2-40B4-BE49-F238E27FC236}">
                <a16:creationId xmlns:a16="http://schemas.microsoft.com/office/drawing/2014/main" id="{5FB0DF4C-E9B1-6D74-191E-788A9CC39BDF}"/>
              </a:ext>
            </a:extLst>
          </p:cNvPr>
          <p:cNvSpPr txBox="1"/>
          <p:nvPr/>
        </p:nvSpPr>
        <p:spPr>
          <a:xfrm>
            <a:off x="844038" y="3792876"/>
            <a:ext cx="9687327" cy="1631216"/>
          </a:xfrm>
          <a:prstGeom prst="rect">
            <a:avLst/>
          </a:prstGeom>
          <a:noFill/>
        </p:spPr>
        <p:txBody>
          <a:bodyPr wrap="square">
            <a:spAutoFit/>
          </a:bodyPr>
          <a:lstStyle/>
          <a:p>
            <a:r>
              <a:rPr lang="es-ES" sz="2000" b="1" dirty="0"/>
              <a:t>Principios jurídicos que consagra</a:t>
            </a:r>
          </a:p>
          <a:p>
            <a:pPr marL="285750" indent="-285750">
              <a:buClr>
                <a:srgbClr val="0070C0"/>
              </a:buClr>
              <a:buFont typeface="Wingdings" panose="05000000000000000000" pitchFamily="2" charset="2"/>
              <a:buChar char="q"/>
            </a:pPr>
            <a:r>
              <a:rPr lang="es-ES" sz="2000" dirty="0"/>
              <a:t>El descanso es </a:t>
            </a:r>
            <a:r>
              <a:rPr lang="es-ES" sz="2000" b="1" dirty="0"/>
              <a:t>derecho laboral fundamental</a:t>
            </a:r>
            <a:r>
              <a:rPr lang="es-ES" sz="2000" dirty="0"/>
              <a:t>.</a:t>
            </a:r>
          </a:p>
          <a:p>
            <a:pPr marL="285750" indent="-285750">
              <a:buClr>
                <a:srgbClr val="0070C0"/>
              </a:buClr>
              <a:buFont typeface="Wingdings" panose="05000000000000000000" pitchFamily="2" charset="2"/>
              <a:buChar char="q"/>
            </a:pPr>
            <a:r>
              <a:rPr lang="es-ES" sz="2000" dirty="0"/>
              <a:t>La administración tiene el </a:t>
            </a:r>
            <a:r>
              <a:rPr lang="es-ES" sz="2000" b="1" dirty="0"/>
              <a:t>deber de programar vacaciones</a:t>
            </a:r>
            <a:r>
              <a:rPr lang="es-ES" sz="2000" dirty="0"/>
              <a:t>.</a:t>
            </a:r>
          </a:p>
          <a:p>
            <a:pPr marL="285750" indent="-285750">
              <a:buClr>
                <a:srgbClr val="0070C0"/>
              </a:buClr>
              <a:buFont typeface="Wingdings" panose="05000000000000000000" pitchFamily="2" charset="2"/>
              <a:buChar char="q"/>
            </a:pPr>
            <a:r>
              <a:rPr lang="es-ES" sz="2000" dirty="0"/>
              <a:t>La compensación en dinero es </a:t>
            </a:r>
            <a:r>
              <a:rPr lang="es-ES" sz="2000" b="1" dirty="0"/>
              <a:t>excepcional</a:t>
            </a:r>
            <a:r>
              <a:rPr lang="es-ES" sz="2000" dirty="0"/>
              <a:t>.</a:t>
            </a:r>
          </a:p>
          <a:p>
            <a:pPr marL="285750" indent="-285750">
              <a:buClr>
                <a:srgbClr val="0070C0"/>
              </a:buClr>
              <a:buFont typeface="Wingdings" panose="05000000000000000000" pitchFamily="2" charset="2"/>
              <a:buChar char="q"/>
            </a:pPr>
            <a:r>
              <a:rPr lang="es-ES" sz="2000" dirty="0"/>
              <a:t>La falta de otorgamiento puede generar </a:t>
            </a:r>
            <a:r>
              <a:rPr lang="es-ES" sz="2000" b="1" dirty="0"/>
              <a:t>responsabilidad administrativa</a:t>
            </a:r>
            <a:r>
              <a:rPr lang="es-ES" sz="2000" dirty="0"/>
              <a:t>.</a:t>
            </a:r>
          </a:p>
        </p:txBody>
      </p:sp>
      <p:sp>
        <p:nvSpPr>
          <p:cNvPr id="13" name="CuadroTexto 12">
            <a:extLst>
              <a:ext uri="{FF2B5EF4-FFF2-40B4-BE49-F238E27FC236}">
                <a16:creationId xmlns:a16="http://schemas.microsoft.com/office/drawing/2014/main" id="{7AD7C376-313B-2EA1-4AC6-47325EBC84B1}"/>
              </a:ext>
            </a:extLst>
          </p:cNvPr>
          <p:cNvSpPr txBox="1"/>
          <p:nvPr/>
        </p:nvSpPr>
        <p:spPr>
          <a:xfrm>
            <a:off x="889819" y="2141795"/>
            <a:ext cx="9979483" cy="1323439"/>
          </a:xfrm>
          <a:prstGeom prst="rect">
            <a:avLst/>
          </a:prstGeom>
          <a:noFill/>
        </p:spPr>
        <p:txBody>
          <a:bodyPr wrap="square">
            <a:spAutoFit/>
          </a:bodyPr>
          <a:lstStyle/>
          <a:p>
            <a:pPr algn="just"/>
            <a:r>
              <a:rPr lang="es-ES" sz="2000" dirty="0"/>
              <a:t>La </a:t>
            </a:r>
            <a:r>
              <a:rPr lang="es-ES" sz="2000" b="1" dirty="0"/>
              <a:t>Ley 1045 de 1978</a:t>
            </a:r>
            <a:r>
              <a:rPr lang="es-ES" sz="2000" dirty="0"/>
              <a:t> garantiza el </a:t>
            </a:r>
            <a:r>
              <a:rPr lang="es-ES" sz="2000" b="1" dirty="0"/>
              <a:t>derecho al descanso anual remunerado</a:t>
            </a:r>
            <a:r>
              <a:rPr lang="es-ES" sz="2000" dirty="0"/>
              <a:t> de los servidores públicos, permitiendo su aplazamiento o compensación solo de manera </a:t>
            </a:r>
            <a:r>
              <a:rPr lang="es-ES" sz="2000" b="1" dirty="0"/>
              <a:t>excepcional</a:t>
            </a:r>
            <a:r>
              <a:rPr lang="es-ES" sz="2000" dirty="0"/>
              <a:t>, incluso en sectores esenciales como la salud, donde la continuidad del servicio no puede anular el derecho a las vacaciones.</a:t>
            </a:r>
            <a:endParaRPr lang="es-CO" sz="2000" dirty="0"/>
          </a:p>
        </p:txBody>
      </p:sp>
    </p:spTree>
    <p:extLst>
      <p:ext uri="{BB962C8B-B14F-4D97-AF65-F5344CB8AC3E}">
        <p14:creationId xmlns:p14="http://schemas.microsoft.com/office/powerpoint/2010/main" val="15008019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997550" y="0"/>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59222AD1-C245-7358-D571-C288A42B2620}"/>
              </a:ext>
            </a:extLst>
          </p:cNvPr>
          <p:cNvSpPr txBox="1"/>
          <p:nvPr/>
        </p:nvSpPr>
        <p:spPr>
          <a:xfrm>
            <a:off x="1114097" y="401137"/>
            <a:ext cx="9217572" cy="5262979"/>
          </a:xfrm>
          <a:prstGeom prst="rect">
            <a:avLst/>
          </a:prstGeom>
          <a:noFill/>
        </p:spPr>
        <p:txBody>
          <a:bodyPr wrap="square">
            <a:spAutoFit/>
          </a:bodyPr>
          <a:lstStyle/>
          <a:p>
            <a:r>
              <a:rPr lang="es-CO" sz="2400" b="1" dirty="0">
                <a:solidFill>
                  <a:srgbClr val="002060"/>
                </a:solidFill>
              </a:rPr>
              <a:t>Referencias normativas y jurisprudenciales</a:t>
            </a:r>
          </a:p>
          <a:p>
            <a:r>
              <a:rPr lang="es-CO" sz="2400" dirty="0"/>
              <a:t>[1] Ley 10 de 1990. </a:t>
            </a:r>
          </a:p>
          <a:p>
            <a:r>
              <a:rPr lang="es-CO" sz="2400" dirty="0"/>
              <a:t>[2] Ley 100 de 1993. </a:t>
            </a:r>
          </a:p>
          <a:p>
            <a:r>
              <a:rPr lang="es-CO" sz="2400" dirty="0"/>
              <a:t>[3] Ley 1438 de 2011. </a:t>
            </a:r>
          </a:p>
          <a:p>
            <a:r>
              <a:rPr lang="es-CO" sz="2400" dirty="0"/>
              <a:t>[4] Decreto 780 de 2016. </a:t>
            </a:r>
          </a:p>
          <a:p>
            <a:r>
              <a:rPr lang="es-CO" sz="2400" dirty="0"/>
              <a:t>[5] Constitución Política, art. 123.</a:t>
            </a:r>
          </a:p>
          <a:p>
            <a:r>
              <a:rPr lang="es-CO" sz="2400" dirty="0"/>
              <a:t>[6] Corte Constitucional, Sentencia C-614 de 2009. </a:t>
            </a:r>
          </a:p>
          <a:p>
            <a:r>
              <a:rPr lang="es-CO" sz="2400" dirty="0"/>
              <a:t>[7] Corte Constitucional, Sentencia SU-049 de 2017. </a:t>
            </a:r>
          </a:p>
          <a:p>
            <a:r>
              <a:rPr lang="es-CO" sz="2400" dirty="0"/>
              <a:t>[8] Consejo de Estado, Sección Segunda, jurisprudencia reiterada sobre contrato realidad. </a:t>
            </a:r>
          </a:p>
          <a:p>
            <a:r>
              <a:rPr lang="es-CO" sz="2400" dirty="0"/>
              <a:t>[9] Decreto 1042 de 1978. </a:t>
            </a:r>
          </a:p>
          <a:p>
            <a:r>
              <a:rPr lang="es-CO" sz="2400" dirty="0"/>
              <a:t>[10] Decreto 1972 de 1933. </a:t>
            </a:r>
          </a:p>
          <a:p>
            <a:r>
              <a:rPr lang="es-CO" sz="2400" dirty="0"/>
              <a:t>[11] Corte Constitucional, Sentencia T-495 de 2016.</a:t>
            </a:r>
          </a:p>
          <a:p>
            <a:r>
              <a:rPr lang="es-CO" sz="2400" dirty="0"/>
              <a:t>[12] Corte Constitucional, Sentencia T-171 de 2012.</a:t>
            </a:r>
          </a:p>
        </p:txBody>
      </p:sp>
    </p:spTree>
    <p:extLst>
      <p:ext uri="{BB962C8B-B14F-4D97-AF65-F5344CB8AC3E}">
        <p14:creationId xmlns:p14="http://schemas.microsoft.com/office/powerpoint/2010/main" val="27575901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272337" y="5859713"/>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B3E2C42F-6E20-D771-CF67-34DA0E81DB81}"/>
              </a:ext>
            </a:extLst>
          </p:cNvPr>
          <p:cNvSpPr txBox="1"/>
          <p:nvPr/>
        </p:nvSpPr>
        <p:spPr>
          <a:xfrm>
            <a:off x="889820" y="888416"/>
            <a:ext cx="10229645" cy="4893647"/>
          </a:xfrm>
          <a:prstGeom prst="rect">
            <a:avLst/>
          </a:prstGeom>
          <a:noFill/>
        </p:spPr>
        <p:txBody>
          <a:bodyPr wrap="square">
            <a:spAutoFit/>
          </a:bodyPr>
          <a:lstStyle/>
          <a:p>
            <a:pPr algn="just"/>
            <a:r>
              <a:rPr lang="es-ES" sz="2400" b="1" dirty="0">
                <a:solidFill>
                  <a:srgbClr val="002060"/>
                </a:solidFill>
              </a:rPr>
              <a:t>Impacto de la Reforma Laboral 2025 en la OPS del sector salud</a:t>
            </a:r>
          </a:p>
          <a:p>
            <a:pPr algn="just"/>
            <a:endParaRPr lang="es-ES" sz="2400" dirty="0"/>
          </a:p>
          <a:p>
            <a:pPr algn="just"/>
            <a:r>
              <a:rPr lang="es-ES" sz="2400" dirty="0"/>
              <a:t>El nuevo apartado desarrolla con claridad que, aunque la </a:t>
            </a:r>
            <a:r>
              <a:rPr lang="es-ES" sz="2400" b="1" dirty="0"/>
              <a:t>Ley 2466 de 2025</a:t>
            </a:r>
            <a:r>
              <a:rPr lang="es-ES" sz="2400" dirty="0"/>
              <a:t> no reforma de manera directa la Ley 80 de 1993, </a:t>
            </a:r>
            <a:r>
              <a:rPr lang="es-ES" sz="2400" b="1" dirty="0"/>
              <a:t>sí eleva sustancialmente el nivel de riesgo jurídico</a:t>
            </a:r>
            <a:r>
              <a:rPr lang="es-ES" sz="2400" dirty="0"/>
              <a:t> del uso de OPS en salud pública, porque:</a:t>
            </a:r>
          </a:p>
          <a:p>
            <a:pPr algn="just"/>
            <a:endParaRPr lang="es-ES" sz="2400" dirty="0"/>
          </a:p>
          <a:p>
            <a:pPr marL="342900" indent="-342900" algn="just">
              <a:buClr>
                <a:srgbClr val="0070C0"/>
              </a:buClr>
              <a:buFont typeface="Wingdings" panose="05000000000000000000" pitchFamily="2" charset="2"/>
              <a:buChar char="q"/>
            </a:pPr>
            <a:r>
              <a:rPr lang="es-ES" sz="2400" dirty="0"/>
              <a:t>Refuerza el </a:t>
            </a:r>
            <a:r>
              <a:rPr lang="es-ES" sz="2400" b="1" dirty="0"/>
              <a:t>principio de primacía de la realidad</a:t>
            </a:r>
            <a:r>
              <a:rPr lang="es-ES" sz="2400" dirty="0"/>
              <a:t>.</a:t>
            </a:r>
          </a:p>
          <a:p>
            <a:pPr marL="342900" indent="-342900" algn="just">
              <a:buClr>
                <a:srgbClr val="0070C0"/>
              </a:buClr>
              <a:buFont typeface="Wingdings" panose="05000000000000000000" pitchFamily="2" charset="2"/>
              <a:buChar char="q"/>
            </a:pPr>
            <a:r>
              <a:rPr lang="es-ES" sz="2400" dirty="0"/>
              <a:t>Consolida la </a:t>
            </a:r>
            <a:r>
              <a:rPr lang="es-ES" sz="2400" b="1" dirty="0"/>
              <a:t>prohibición de tercerización en funciones misionales permanentes</a:t>
            </a:r>
            <a:r>
              <a:rPr lang="es-ES" sz="2400" dirty="0"/>
              <a:t>.</a:t>
            </a:r>
          </a:p>
          <a:p>
            <a:pPr marL="342900" indent="-342900" algn="just">
              <a:buClr>
                <a:srgbClr val="0070C0"/>
              </a:buClr>
              <a:buFont typeface="Wingdings" panose="05000000000000000000" pitchFamily="2" charset="2"/>
              <a:buChar char="q"/>
            </a:pPr>
            <a:r>
              <a:rPr lang="es-ES" sz="2400" dirty="0"/>
              <a:t>Fortalece el estándar jurisprudencial a favor del trabajador.</a:t>
            </a:r>
          </a:p>
          <a:p>
            <a:pPr marL="342900" indent="-342900" algn="just">
              <a:buClr>
                <a:srgbClr val="0070C0"/>
              </a:buClr>
              <a:buFont typeface="Wingdings" panose="05000000000000000000" pitchFamily="2" charset="2"/>
              <a:buChar char="q"/>
            </a:pPr>
            <a:r>
              <a:rPr lang="es-ES" sz="2400" dirty="0"/>
              <a:t>Convierte la OPS asistencial permanente en un </a:t>
            </a:r>
            <a:r>
              <a:rPr lang="es-ES" sz="2400" b="1" dirty="0"/>
              <a:t>riesgo jurídico crítico</a:t>
            </a:r>
            <a:r>
              <a:rPr lang="es-ES" sz="2400" dirty="0"/>
              <a:t> para ESE y entes territoriales.</a:t>
            </a:r>
          </a:p>
          <a:p>
            <a:pPr marL="342900" indent="-342900" algn="just">
              <a:buClr>
                <a:srgbClr val="0070C0"/>
              </a:buClr>
              <a:buFont typeface="Wingdings" panose="05000000000000000000" pitchFamily="2" charset="2"/>
              <a:buChar char="q"/>
            </a:pPr>
            <a:endParaRPr lang="es-ES" sz="2400" dirty="0"/>
          </a:p>
        </p:txBody>
      </p:sp>
    </p:spTree>
    <p:extLst>
      <p:ext uri="{BB962C8B-B14F-4D97-AF65-F5344CB8AC3E}">
        <p14:creationId xmlns:p14="http://schemas.microsoft.com/office/powerpoint/2010/main" val="42219042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868870" y="0"/>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E018BA1C-4FBF-A344-0CE1-CEE7B3AE0697}"/>
              </a:ext>
            </a:extLst>
          </p:cNvPr>
          <p:cNvSpPr txBox="1"/>
          <p:nvPr/>
        </p:nvSpPr>
        <p:spPr>
          <a:xfrm>
            <a:off x="798786" y="539271"/>
            <a:ext cx="10200147" cy="5262979"/>
          </a:xfrm>
          <a:prstGeom prst="rect">
            <a:avLst/>
          </a:prstGeom>
          <a:noFill/>
        </p:spPr>
        <p:txBody>
          <a:bodyPr wrap="square">
            <a:spAutoFit/>
          </a:bodyPr>
          <a:lstStyle/>
          <a:p>
            <a:pPr algn="just"/>
            <a:r>
              <a:rPr lang="es-ES" sz="2400" b="1" dirty="0">
                <a:solidFill>
                  <a:srgbClr val="002060"/>
                </a:solidFill>
              </a:rPr>
              <a:t>Riesgos jurídicos y fiscales para alcaldías y hospitales</a:t>
            </a:r>
          </a:p>
          <a:p>
            <a:pPr algn="just"/>
            <a:r>
              <a:rPr lang="es-ES" sz="2400" dirty="0"/>
              <a:t>El informe ahora identifica y desarrolla de manera expresa:</a:t>
            </a:r>
          </a:p>
          <a:p>
            <a:pPr algn="just"/>
            <a:endParaRPr lang="es-ES" sz="2400" dirty="0"/>
          </a:p>
          <a:p>
            <a:pPr algn="just"/>
            <a:r>
              <a:rPr lang="es-ES" sz="2400" b="1" dirty="0">
                <a:solidFill>
                  <a:srgbClr val="002060"/>
                </a:solidFill>
              </a:rPr>
              <a:t>Riesgos jurídicos</a:t>
            </a:r>
          </a:p>
          <a:p>
            <a:pPr marL="342900" indent="-342900" algn="just">
              <a:buClr>
                <a:srgbClr val="0070C0"/>
              </a:buClr>
              <a:buFont typeface="Wingdings" panose="05000000000000000000" pitchFamily="2" charset="2"/>
              <a:buChar char="q"/>
            </a:pPr>
            <a:r>
              <a:rPr lang="es-ES" sz="2400" dirty="0"/>
              <a:t>Declaratoria de </a:t>
            </a:r>
            <a:r>
              <a:rPr lang="es-ES" sz="2400" b="1" dirty="0"/>
              <a:t>contrato realidad</a:t>
            </a:r>
            <a:r>
              <a:rPr lang="es-ES" sz="2400" dirty="0"/>
              <a:t>.</a:t>
            </a:r>
          </a:p>
          <a:p>
            <a:pPr marL="342900" indent="-342900" algn="just">
              <a:buClr>
                <a:srgbClr val="0070C0"/>
              </a:buClr>
              <a:buFont typeface="Wingdings" panose="05000000000000000000" pitchFamily="2" charset="2"/>
              <a:buChar char="q"/>
            </a:pPr>
            <a:r>
              <a:rPr lang="es-ES" sz="2400" dirty="0"/>
              <a:t>Condenas al pago de salarios y prestaciones.</a:t>
            </a:r>
          </a:p>
          <a:p>
            <a:pPr marL="342900" indent="-342900" algn="just">
              <a:buClr>
                <a:srgbClr val="0070C0"/>
              </a:buClr>
              <a:buFont typeface="Wingdings" panose="05000000000000000000" pitchFamily="2" charset="2"/>
              <a:buChar char="q"/>
            </a:pPr>
            <a:r>
              <a:rPr lang="es-ES" sz="2400" dirty="0"/>
              <a:t>Procesos disciplinarios contra gerentes y ordenadores del gasto.</a:t>
            </a:r>
          </a:p>
          <a:p>
            <a:pPr marL="342900" indent="-342900" algn="just">
              <a:buClr>
                <a:srgbClr val="0070C0"/>
              </a:buClr>
              <a:buFont typeface="Wingdings" panose="05000000000000000000" pitchFamily="2" charset="2"/>
              <a:buChar char="q"/>
            </a:pPr>
            <a:r>
              <a:rPr lang="es-ES" sz="2400" dirty="0"/>
              <a:t>Riesgos penales en escenarios de contratación irregular reiterada.</a:t>
            </a:r>
          </a:p>
          <a:p>
            <a:pPr algn="just"/>
            <a:r>
              <a:rPr lang="es-ES" sz="2400" b="1" dirty="0">
                <a:solidFill>
                  <a:srgbClr val="002060"/>
                </a:solidFill>
              </a:rPr>
              <a:t>Riesgos fiscales y presupuestales</a:t>
            </a:r>
          </a:p>
          <a:p>
            <a:pPr marL="342900" indent="-342900" algn="just">
              <a:buClr>
                <a:srgbClr val="0070C0"/>
              </a:buClr>
              <a:buFont typeface="Wingdings" panose="05000000000000000000" pitchFamily="2" charset="2"/>
              <a:buChar char="q"/>
            </a:pPr>
            <a:r>
              <a:rPr lang="es-ES" sz="2400" dirty="0"/>
              <a:t>Detrimento patrimonial.</a:t>
            </a:r>
          </a:p>
          <a:p>
            <a:pPr marL="342900" indent="-342900" algn="just">
              <a:buClr>
                <a:srgbClr val="0070C0"/>
              </a:buClr>
              <a:buFont typeface="Wingdings" panose="05000000000000000000" pitchFamily="2" charset="2"/>
              <a:buChar char="q"/>
            </a:pPr>
            <a:r>
              <a:rPr lang="es-ES" sz="2400" dirty="0"/>
              <a:t>Pasivos contingentes elevados.</a:t>
            </a:r>
          </a:p>
          <a:p>
            <a:pPr marL="342900" indent="-342900" algn="just">
              <a:buClr>
                <a:srgbClr val="0070C0"/>
              </a:buClr>
              <a:buFont typeface="Wingdings" panose="05000000000000000000" pitchFamily="2" charset="2"/>
              <a:buChar char="q"/>
            </a:pPr>
            <a:r>
              <a:rPr lang="es-ES" sz="2400" dirty="0"/>
              <a:t>Reconocimiento retroactivo de aportes a seguridad social.</a:t>
            </a:r>
          </a:p>
          <a:p>
            <a:pPr marL="342900" indent="-342900" algn="just">
              <a:buClr>
                <a:srgbClr val="0070C0"/>
              </a:buClr>
              <a:buFont typeface="Wingdings" panose="05000000000000000000" pitchFamily="2" charset="2"/>
              <a:buChar char="q"/>
            </a:pPr>
            <a:r>
              <a:rPr lang="es-ES" sz="2400" dirty="0"/>
              <a:t>Afectación del </a:t>
            </a:r>
            <a:r>
              <a:rPr lang="es-ES" sz="2400" b="1" dirty="0"/>
              <a:t>marco fiscal de mediano plazo</a:t>
            </a:r>
            <a:r>
              <a:rPr lang="es-ES" sz="2400" dirty="0"/>
              <a:t> territorial.</a:t>
            </a:r>
          </a:p>
          <a:p>
            <a:pPr marL="342900" indent="-342900" algn="just">
              <a:buClr>
                <a:srgbClr val="0070C0"/>
              </a:buClr>
              <a:buFont typeface="Wingdings" panose="05000000000000000000" pitchFamily="2" charset="2"/>
              <a:buChar char="q"/>
            </a:pPr>
            <a:r>
              <a:rPr lang="es-ES" sz="2400" dirty="0"/>
              <a:t>Riesgo de inviabilidad financiera de hospitales con alta dependencia de OPS.</a:t>
            </a:r>
          </a:p>
        </p:txBody>
      </p:sp>
    </p:spTree>
    <p:extLst>
      <p:ext uri="{BB962C8B-B14F-4D97-AF65-F5344CB8AC3E}">
        <p14:creationId xmlns:p14="http://schemas.microsoft.com/office/powerpoint/2010/main" val="25068177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s-CO" sz="1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380821" y="5866904"/>
            <a:ext cx="1548580"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7508E846-27F5-05E5-81EC-306F224A879C}"/>
              </a:ext>
            </a:extLst>
          </p:cNvPr>
          <p:cNvSpPr txBox="1"/>
          <p:nvPr/>
        </p:nvSpPr>
        <p:spPr>
          <a:xfrm>
            <a:off x="1152831" y="382917"/>
            <a:ext cx="946261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Calibri" panose="020F0502020204030204"/>
                <a:ea typeface="+mn-ea"/>
                <a:cs typeface="+mn-cs"/>
              </a:rPr>
              <a:t>Evolución y análisis integral de las reformas laborales en Colombia (1936–2025)</a:t>
            </a:r>
            <a:b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Sector privado y servidores públicos, con énfasis en el sector salud</a:t>
            </a:r>
            <a:endPar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uadroTexto 7">
            <a:extLst>
              <a:ext uri="{FF2B5EF4-FFF2-40B4-BE49-F238E27FC236}">
                <a16:creationId xmlns:a16="http://schemas.microsoft.com/office/drawing/2014/main" id="{45E932EA-0933-AD3E-7ACF-22B0EBF34B70}"/>
              </a:ext>
            </a:extLst>
          </p:cNvPr>
          <p:cNvSpPr txBox="1"/>
          <p:nvPr/>
        </p:nvSpPr>
        <p:spPr>
          <a:xfrm>
            <a:off x="1091719" y="2081252"/>
            <a:ext cx="983768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Calibri" panose="020F0502020204030204"/>
                <a:ea typeface="+mn-ea"/>
                <a:cs typeface="+mn-cs"/>
              </a:rPr>
              <a:t>análisis profundo, histórico y crítico</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 de las reformas laborales en Colombia, abordando de manera diferenciada el régimen aplicable a los </a:t>
            </a:r>
            <a:r>
              <a:rPr kumimoji="0" lang="es-ES" sz="2400" b="1" i="0" u="none" strike="noStrike" kern="1200" cap="none" spc="0" normalizeH="0" baseline="0" noProof="0" dirty="0">
                <a:ln>
                  <a:noFill/>
                </a:ln>
                <a:solidFill>
                  <a:prstClr val="black"/>
                </a:solidFill>
                <a:effectLst/>
                <a:uLnTx/>
                <a:uFillTx/>
                <a:latin typeface="Calibri" panose="020F0502020204030204"/>
                <a:ea typeface="+mn-ea"/>
                <a:cs typeface="+mn-cs"/>
              </a:rPr>
              <a:t>trabajadores del sector privado</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 y a los </a:t>
            </a:r>
            <a:r>
              <a:rPr kumimoji="0" lang="es-ES" sz="2400" b="1" i="0" u="none" strike="noStrike" kern="1200" cap="none" spc="0" normalizeH="0" baseline="0" noProof="0" dirty="0">
                <a:ln>
                  <a:noFill/>
                </a:ln>
                <a:solidFill>
                  <a:prstClr val="black"/>
                </a:solidFill>
                <a:effectLst/>
                <a:uLnTx/>
                <a:uFillTx/>
                <a:latin typeface="Calibri" panose="020F0502020204030204"/>
                <a:ea typeface="+mn-ea"/>
                <a:cs typeface="+mn-cs"/>
              </a:rPr>
              <a:t>servidores públicos</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 con especial énfasis en el </a:t>
            </a:r>
            <a:r>
              <a:rPr kumimoji="0" lang="es-ES" sz="2400" b="1" i="0" u="none" strike="noStrike" kern="1200" cap="none" spc="0" normalizeH="0" baseline="0" noProof="0" dirty="0">
                <a:ln>
                  <a:noFill/>
                </a:ln>
                <a:solidFill>
                  <a:prstClr val="black"/>
                </a:solidFill>
                <a:effectLst/>
                <a:uLnTx/>
                <a:uFillTx/>
                <a:latin typeface="Calibri" panose="020F0502020204030204"/>
                <a:ea typeface="+mn-ea"/>
                <a:cs typeface="+mn-cs"/>
              </a:rPr>
              <a:t>sector salud</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 dada su relevancia estratégica, su alta conflictividad laboral y su régimen jurídico complejo.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El estudio se orienta a un </a:t>
            </a:r>
            <a:r>
              <a:rPr kumimoji="0" lang="es-ES" sz="2400" b="1" i="0" u="none" strike="noStrike" kern="1200" cap="none" spc="0" normalizeH="0" baseline="0" noProof="0" dirty="0">
                <a:ln>
                  <a:noFill/>
                </a:ln>
                <a:solidFill>
                  <a:prstClr val="black"/>
                </a:solidFill>
                <a:effectLst/>
                <a:uLnTx/>
                <a:uFillTx/>
                <a:latin typeface="Calibri" panose="020F0502020204030204"/>
                <a:ea typeface="+mn-ea"/>
                <a:cs typeface="+mn-cs"/>
              </a:rPr>
              <a:t>público académico, servidores públicos, directivos y gestores del talento humano</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 y busca servir como insumo para la comprensión estructural del derecho laboral colombiano, la toma de decisiones institucionales y el diseño de políticas públicas.</a:t>
            </a:r>
          </a:p>
        </p:txBody>
      </p:sp>
    </p:spTree>
    <p:extLst>
      <p:ext uri="{BB962C8B-B14F-4D97-AF65-F5344CB8AC3E}">
        <p14:creationId xmlns:p14="http://schemas.microsoft.com/office/powerpoint/2010/main" val="1769973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82000">
              <a:schemeClr val="bg1"/>
            </a:gs>
            <a:gs pos="94907">
              <a:srgbClr val="99CC00">
                <a:shade val="67500"/>
                <a:satMod val="115000"/>
              </a:srgbClr>
            </a:gs>
            <a:gs pos="88000">
              <a:srgbClr val="99CC00">
                <a:shade val="67500"/>
                <a:satMod val="115000"/>
              </a:srgbClr>
            </a:gs>
          </a:gsLst>
          <a:path path="circle">
            <a:fillToRect l="100000" b="100000"/>
          </a:path>
        </a:gradFill>
        <a:effectLst/>
      </p:bgPr>
    </p:bg>
    <p:spTree>
      <p:nvGrpSpPr>
        <p:cNvPr id="1" name=""/>
        <p:cNvGrpSpPr/>
        <p:nvPr/>
      </p:nvGrpSpPr>
      <p:grpSpPr>
        <a:xfrm>
          <a:off x="0" y="0"/>
          <a:ext cx="0" cy="0"/>
          <a:chOff x="0" y="0"/>
          <a:chExt cx="0" cy="0"/>
        </a:xfrm>
      </p:grpSpPr>
      <p:sp>
        <p:nvSpPr>
          <p:cNvPr id="10" name="Diagrama de flujo: retraso 9">
            <a:extLst>
              <a:ext uri="{FF2B5EF4-FFF2-40B4-BE49-F238E27FC236}">
                <a16:creationId xmlns:a16="http://schemas.microsoft.com/office/drawing/2014/main" id="{AAD9AD92-4360-969D-B7FB-89718A5AF103}"/>
              </a:ext>
            </a:extLst>
          </p:cNvPr>
          <p:cNvSpPr/>
          <p:nvPr/>
        </p:nvSpPr>
        <p:spPr>
          <a:xfrm rot="10800000">
            <a:off x="1142163" y="0"/>
            <a:ext cx="11030171" cy="6858000"/>
          </a:xfrm>
          <a:prstGeom prst="flowChartDelay">
            <a:avLst/>
          </a:prstGeom>
          <a:gradFill flip="none" rotWithShape="1">
            <a:gsLst>
              <a:gs pos="44000">
                <a:schemeClr val="bg1"/>
              </a:gs>
              <a:gs pos="78000">
                <a:srgbClr val="99CC00"/>
              </a:gs>
              <a:gs pos="83000">
                <a:srgbClr val="99CC00">
                  <a:shade val="30000"/>
                  <a:satMod val="115000"/>
                </a:srgbClr>
              </a:gs>
              <a:gs pos="60000">
                <a:schemeClr val="accent5">
                  <a:lumMod val="20000"/>
                  <a:lumOff val="80000"/>
                </a:scheme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99CC00"/>
              </a:solidFill>
            </a:endParaRPr>
          </a:p>
        </p:txBody>
      </p:sp>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8649149" y="150338"/>
            <a:ext cx="3298122" cy="981156"/>
          </a:xfrm>
          <a:prstGeom prst="rect">
            <a:avLst/>
          </a:prstGeom>
        </p:spPr>
      </p:pic>
      <p:sp>
        <p:nvSpPr>
          <p:cNvPr id="11" name="Elipse 10">
            <a:extLst>
              <a:ext uri="{FF2B5EF4-FFF2-40B4-BE49-F238E27FC236}">
                <a16:creationId xmlns:a16="http://schemas.microsoft.com/office/drawing/2014/main" id="{4331669E-0B0C-0AC4-2F79-68489935961B}"/>
              </a:ext>
            </a:extLst>
          </p:cNvPr>
          <p:cNvSpPr/>
          <p:nvPr/>
        </p:nvSpPr>
        <p:spPr>
          <a:xfrm>
            <a:off x="244729" y="150339"/>
            <a:ext cx="2767412" cy="1066892"/>
          </a:xfrm>
          <a:prstGeom prst="ellipse">
            <a:avLst/>
          </a:prstGeom>
          <a:gradFill>
            <a:gsLst>
              <a:gs pos="82000">
                <a:schemeClr val="bg1"/>
              </a:gs>
              <a:gs pos="94907">
                <a:srgbClr val="99CC00">
                  <a:shade val="67500"/>
                  <a:satMod val="115000"/>
                </a:srgbClr>
              </a:gs>
              <a:gs pos="36000">
                <a:srgbClr val="99CC00">
                  <a:shade val="67500"/>
                  <a:satMod val="115000"/>
                </a:srgbClr>
              </a:gs>
            </a:gsLst>
            <a:path path="circle">
              <a:fillToRect l="100000" b="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effectLst>
                  <a:outerShdw blurRad="38100" dist="38100" dir="2700000" algn="tl">
                    <a:srgbClr val="000000">
                      <a:alpha val="43137"/>
                    </a:srgbClr>
                  </a:outerShdw>
                </a:effectLst>
              </a:rPr>
              <a:t>OBJETIVO</a:t>
            </a:r>
          </a:p>
        </p:txBody>
      </p:sp>
      <p:sp>
        <p:nvSpPr>
          <p:cNvPr id="3" name="CuadroTexto 2">
            <a:extLst>
              <a:ext uri="{FF2B5EF4-FFF2-40B4-BE49-F238E27FC236}">
                <a16:creationId xmlns:a16="http://schemas.microsoft.com/office/drawing/2014/main" id="{0A6A2974-6184-0148-E4F8-55364AB5EA0C}"/>
              </a:ext>
            </a:extLst>
          </p:cNvPr>
          <p:cNvSpPr txBox="1"/>
          <p:nvPr/>
        </p:nvSpPr>
        <p:spPr>
          <a:xfrm>
            <a:off x="2814950" y="897922"/>
            <a:ext cx="8337755" cy="5078313"/>
          </a:xfrm>
          <a:prstGeom prst="rect">
            <a:avLst/>
          </a:prstGeom>
          <a:noFill/>
        </p:spPr>
        <p:txBody>
          <a:bodyPr wrap="square">
            <a:spAutoFit/>
          </a:bodyPr>
          <a:lstStyle/>
          <a:p>
            <a:pPr algn="just"/>
            <a:r>
              <a:rPr lang="es-ES" sz="2400" b="1" dirty="0">
                <a:solidFill>
                  <a:srgbClr val="003399"/>
                </a:solidFill>
              </a:rPr>
              <a:t> </a:t>
            </a:r>
          </a:p>
          <a:p>
            <a:pPr marL="342900" indent="-342900" algn="just">
              <a:buClr>
                <a:srgbClr val="003399"/>
              </a:buClr>
              <a:buSzPct val="115000"/>
              <a:buFont typeface="Wingdings" panose="05000000000000000000" pitchFamily="2" charset="2"/>
              <a:buChar char="q"/>
            </a:pPr>
            <a:r>
              <a:rPr lang="es-ES" sz="2000" dirty="0"/>
              <a:t>Dar a conocer los principales cambios que introduce la Ley 2466 de 2025 aplicables al sector salud. </a:t>
            </a:r>
          </a:p>
          <a:p>
            <a:pPr algn="just"/>
            <a:endParaRPr lang="es-ES" sz="2000" dirty="0"/>
          </a:p>
          <a:p>
            <a:pPr marL="342900" indent="-342900" algn="just">
              <a:buClr>
                <a:srgbClr val="003399"/>
              </a:buClr>
              <a:buSzPct val="115000"/>
              <a:buFont typeface="Wingdings" panose="05000000000000000000" pitchFamily="2" charset="2"/>
              <a:buChar char="q"/>
            </a:pPr>
            <a:r>
              <a:rPr lang="es-ES" sz="2000" dirty="0"/>
              <a:t>Fortalecer el conocimiento de derechos laborales específicos para médicos, enfermeros, auxiliares y administrativos y todo el personal que labora para la salud. </a:t>
            </a:r>
          </a:p>
          <a:p>
            <a:pPr algn="just"/>
            <a:endParaRPr lang="es-ES" sz="2000" dirty="0"/>
          </a:p>
          <a:p>
            <a:pPr marL="342900" indent="-342900" algn="just">
              <a:buClr>
                <a:srgbClr val="003399"/>
              </a:buClr>
              <a:buSzPct val="115000"/>
              <a:buFont typeface="Wingdings" panose="05000000000000000000" pitchFamily="2" charset="2"/>
              <a:buChar char="q"/>
            </a:pPr>
            <a:r>
              <a:rPr lang="es-ES" sz="2000" dirty="0"/>
              <a:t>Capacitar a gerentes y jefes institucionales en la correcta aplicación de la ley y prevención de prácticas irregulares. </a:t>
            </a:r>
          </a:p>
          <a:p>
            <a:pPr algn="just"/>
            <a:endParaRPr lang="es-ES" sz="2000" dirty="0"/>
          </a:p>
          <a:p>
            <a:pPr marL="342900" indent="-342900" algn="just">
              <a:buClr>
                <a:srgbClr val="003399"/>
              </a:buClr>
              <a:buSzPct val="115000"/>
              <a:buFont typeface="Wingdings" panose="05000000000000000000" pitchFamily="2" charset="2"/>
              <a:buChar char="q"/>
            </a:pPr>
            <a:r>
              <a:rPr lang="es-ES" sz="2000" dirty="0"/>
              <a:t>Promover la creación de comités internos de vigilancia laboral en cada hospital. </a:t>
            </a:r>
          </a:p>
          <a:p>
            <a:pPr algn="just"/>
            <a:endParaRPr lang="es-ES" sz="2000" dirty="0"/>
          </a:p>
          <a:p>
            <a:pPr marL="342900" indent="-342900" algn="just">
              <a:buClr>
                <a:srgbClr val="003399"/>
              </a:buClr>
              <a:buSzPct val="115000"/>
              <a:buFont typeface="Wingdings" panose="05000000000000000000" pitchFamily="2" charset="2"/>
              <a:buChar char="q"/>
            </a:pPr>
            <a:r>
              <a:rPr lang="es-ES" sz="2000" dirty="0"/>
              <a:t>Garantizar la implementación inmediata de medidas de protección contra el acoso laboral, el agotamiento (burnout) y la sobrecarga laboral. </a:t>
            </a:r>
            <a:endParaRPr lang="es-CO" sz="2000" dirty="0"/>
          </a:p>
        </p:txBody>
      </p:sp>
      <p:sp>
        <p:nvSpPr>
          <p:cNvPr id="5" name="CuadroTexto 4">
            <a:extLst>
              <a:ext uri="{FF2B5EF4-FFF2-40B4-BE49-F238E27FC236}">
                <a16:creationId xmlns:a16="http://schemas.microsoft.com/office/drawing/2014/main" id="{E4F4B708-201E-52F4-9406-8FB1ABE94868}"/>
              </a:ext>
            </a:extLst>
          </p:cNvPr>
          <p:cNvSpPr txBox="1"/>
          <p:nvPr/>
        </p:nvSpPr>
        <p:spPr>
          <a:xfrm>
            <a:off x="3542852" y="640916"/>
            <a:ext cx="6096000" cy="461665"/>
          </a:xfrm>
          <a:prstGeom prst="rect">
            <a:avLst/>
          </a:prstGeom>
          <a:noFill/>
        </p:spPr>
        <p:txBody>
          <a:bodyPr wrap="square">
            <a:spAutoFit/>
          </a:bodyPr>
          <a:lstStyle/>
          <a:p>
            <a:r>
              <a:rPr lang="es-ES" sz="2400" b="1" dirty="0">
                <a:solidFill>
                  <a:srgbClr val="003399"/>
                </a:solidFill>
              </a:rPr>
              <a:t>OBJETIVOS ESPECÍFICOS</a:t>
            </a:r>
          </a:p>
        </p:txBody>
      </p:sp>
    </p:spTree>
    <p:extLst>
      <p:ext uri="{BB962C8B-B14F-4D97-AF65-F5344CB8AC3E}">
        <p14:creationId xmlns:p14="http://schemas.microsoft.com/office/powerpoint/2010/main" val="27464112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s-CO" sz="1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410765" y="5757740"/>
            <a:ext cx="1532538"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1169A053-BF04-72E2-80C9-5559C032FC6E}"/>
              </a:ext>
            </a:extLst>
          </p:cNvPr>
          <p:cNvSpPr txBox="1"/>
          <p:nvPr/>
        </p:nvSpPr>
        <p:spPr>
          <a:xfrm>
            <a:off x="1152831" y="402428"/>
            <a:ext cx="9563295"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alibri" panose="020F0502020204030204"/>
                <a:ea typeface="+mn-ea"/>
                <a:cs typeface="+mn-cs"/>
              </a:rPr>
              <a:t>Marco constitucional del trabajo en Colombia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1" i="0" u="none" strike="noStrike" kern="1200" cap="none" spc="0" normalizeH="0" baseline="0" noProof="0" dirty="0">
                <a:ln>
                  <a:noFill/>
                </a:ln>
                <a:solidFill>
                  <a:srgbClr val="002060"/>
                </a:solidFill>
                <a:effectLst/>
                <a:uLnTx/>
                <a:uFillTx/>
                <a:latin typeface="Calibri" panose="020F0502020204030204"/>
                <a:ea typeface="+mn-ea"/>
                <a:cs typeface="+mn-cs"/>
              </a:rPr>
              <a:t>Constitución de 1886 (antes de la reforma social)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Hasta mediados del siglo XX, el trabajo carecía de una protección constitucional robusta. Predominaba una concepción civilista y contractual.</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1" i="0" u="none" strike="noStrike" kern="1200" cap="none" spc="0" normalizeH="0" baseline="0" noProof="0" dirty="0">
                <a:ln>
                  <a:noFill/>
                </a:ln>
                <a:solidFill>
                  <a:srgbClr val="002060"/>
                </a:solidFill>
                <a:effectLst/>
                <a:uLnTx/>
                <a:uFillTx/>
                <a:latin typeface="Calibri" panose="020F0502020204030204"/>
                <a:ea typeface="+mn-ea"/>
                <a:cs typeface="+mn-cs"/>
              </a:rPr>
              <a:t>Reforma constitucional de 1936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Introduce el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carácter social del Estado</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y el trabajo como función social, habilitando la intervención estatal en las relaciones laborales.</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Constitución Política de 1991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Marca un hito estructural:</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Art. 1: Estado Social de Derecho</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Art. 25: El trabajo como derecho fundamental</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Art. 39: Libertad sindical</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Art. 53: Principios mínimos del trabajo</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Art. 123–125: Régimen del empleo público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060"/>
                </a:solidFill>
                <a:effectLst/>
                <a:uLnTx/>
                <a:uFillTx/>
                <a:latin typeface="Calibri" panose="020F0502020204030204"/>
                <a:ea typeface="+mn-ea"/>
                <a:cs typeface="+mn-cs"/>
              </a:rPr>
              <a:t>La Constitución de 1991 genera una doble arquitectura laboral:</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Derecho laboral ordinario (sector privado)</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Derecho público laboral (servidores públicos)</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9160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s-CO" sz="1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063789" y="5715334"/>
            <a:ext cx="1757127"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7590BC28-3CF5-4FF4-DCE1-66F1C405BEE7}"/>
              </a:ext>
            </a:extLst>
          </p:cNvPr>
          <p:cNvSpPr txBox="1"/>
          <p:nvPr/>
        </p:nvSpPr>
        <p:spPr>
          <a:xfrm>
            <a:off x="889820" y="181956"/>
            <a:ext cx="10724111" cy="67095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Calibri" panose="020F0502020204030204"/>
                <a:ea typeface="+mn-ea"/>
                <a:cs typeface="+mn-cs"/>
              </a:rPr>
              <a:t>Evolución de las reformas laborales en el sector privado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Calibri" panose="020F0502020204030204"/>
                <a:ea typeface="+mn-ea"/>
                <a:cs typeface="+mn-cs"/>
              </a:rPr>
              <a:t>Código Sustantivo del Trabajo (1950)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Unifica y sistematiza la normativa laboral, consagrando:</a:t>
            </a:r>
          </a:p>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Contrato de trabajo</a:t>
            </a:r>
          </a:p>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Jornada laboral</a:t>
            </a:r>
          </a:p>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Prestaciones sociales</a:t>
            </a:r>
          </a:p>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Estabilidad relativa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Calibri" panose="020F0502020204030204"/>
                <a:ea typeface="+mn-ea"/>
                <a:cs typeface="+mn-cs"/>
              </a:rPr>
              <a:t>Ley 50 de 1990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Reforma estructural orientada a la flexibilización:</a:t>
            </a:r>
          </a:p>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Elimina retroactividad de cesantías</a:t>
            </a:r>
          </a:p>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Facilita despidos</a:t>
            </a:r>
          </a:p>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Introduce contratos temporales más amplios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Calibri" panose="020F0502020204030204"/>
                <a:ea typeface="+mn-ea"/>
                <a:cs typeface="+mn-cs"/>
              </a:rPr>
              <a:t>Impacto:</a:t>
            </a: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 debilitamiento de la estabilidad laboral y fortalecimiento de la flexibilidad empresarial.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Calibri" panose="020F0502020204030204"/>
                <a:ea typeface="+mn-ea"/>
                <a:cs typeface="+mn-cs"/>
              </a:rPr>
              <a:t>Ley 100 de 1993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Crea el Sistema de Seguridad Social Integral.</a:t>
            </a:r>
          </a:p>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Separa el vínculo laboral de la protección social</a:t>
            </a:r>
          </a:p>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Introduce lógica aseguradora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Calibri" panose="020F0502020204030204"/>
                <a:ea typeface="+mn-ea"/>
                <a:cs typeface="+mn-cs"/>
              </a:rPr>
              <a:t>Ley 789 de 2002</a:t>
            </a:r>
          </a:p>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Reduce recargos nocturnos y dominicales</a:t>
            </a:r>
          </a:p>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Incentiva contratación juvenil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Calibri" panose="020F0502020204030204"/>
                <a:ea typeface="+mn-ea"/>
                <a:cs typeface="+mn-cs"/>
              </a:rPr>
              <a:t>Crítica:</a:t>
            </a: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 precarización del ingreso laboral.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Calibri" panose="020F0502020204030204"/>
                <a:ea typeface="+mn-ea"/>
                <a:cs typeface="+mn-cs"/>
              </a:rPr>
              <a:t>Reformas complementarias (2006–2015)</a:t>
            </a:r>
          </a:p>
          <a:p>
            <a:pPr marL="285750" marR="0" lvl="0" indent="-285750" algn="l" defTabSz="914400" rtl="0" eaLnBrk="1" fontAlgn="auto" latinLnBrk="0" hangingPunct="1">
              <a:lnSpc>
                <a:spcPct val="100000"/>
              </a:lnSpc>
              <a:spcBef>
                <a:spcPts val="0"/>
              </a:spcBef>
              <a:spcAft>
                <a:spcPts val="0"/>
              </a:spcAft>
              <a:buClr>
                <a:srgbClr val="00B050"/>
              </a:buClr>
              <a:buSzTx/>
              <a:buFont typeface="Wingdings" panose="05000000000000000000" pitchFamily="2" charset="2"/>
              <a:buChar char="q"/>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Ley 1010 de 2006 (acoso laboral)</a:t>
            </a:r>
          </a:p>
          <a:p>
            <a:pPr marL="285750" marR="0" lvl="0" indent="-285750" algn="l" defTabSz="914400" rtl="0" eaLnBrk="1" fontAlgn="auto" latinLnBrk="0" hangingPunct="1">
              <a:lnSpc>
                <a:spcPct val="100000"/>
              </a:lnSpc>
              <a:spcBef>
                <a:spcPts val="0"/>
              </a:spcBef>
              <a:spcAft>
                <a:spcPts val="0"/>
              </a:spcAft>
              <a:buClr>
                <a:srgbClr val="00B050"/>
              </a:buClr>
              <a:buSzTx/>
              <a:buFont typeface="Wingdings" panose="05000000000000000000" pitchFamily="2" charset="2"/>
              <a:buChar char="q"/>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Ley 1429 de 2010 (formalización)</a:t>
            </a:r>
          </a:p>
          <a:p>
            <a:pPr marL="285750" marR="0" lvl="0" indent="-285750" algn="l" defTabSz="914400" rtl="0" eaLnBrk="1" fontAlgn="auto" latinLnBrk="0" hangingPunct="1">
              <a:lnSpc>
                <a:spcPct val="100000"/>
              </a:lnSpc>
              <a:spcBef>
                <a:spcPts val="0"/>
              </a:spcBef>
              <a:spcAft>
                <a:spcPts val="0"/>
              </a:spcAft>
              <a:buClr>
                <a:srgbClr val="00B050"/>
              </a:buClr>
              <a:buSzTx/>
              <a:buFont typeface="Wingdings" panose="05000000000000000000" pitchFamily="2" charset="2"/>
              <a:buChar char="q"/>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Ley 1562 de 2012 (riesgos laborales)</a:t>
            </a:r>
          </a:p>
          <a:p>
            <a:pPr marL="285750" marR="0" lvl="0" indent="-285750" algn="l" defTabSz="914400" rtl="0" eaLnBrk="1" fontAlgn="auto" latinLnBrk="0" hangingPunct="1">
              <a:lnSpc>
                <a:spcPct val="100000"/>
              </a:lnSpc>
              <a:spcBef>
                <a:spcPts val="0"/>
              </a:spcBef>
              <a:spcAft>
                <a:spcPts val="0"/>
              </a:spcAft>
              <a:buClr>
                <a:srgbClr val="00B050"/>
              </a:buClr>
              <a:buSzTx/>
              <a:buFont typeface="Wingdings" panose="05000000000000000000" pitchFamily="2" charset="2"/>
              <a:buChar char="q"/>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Decreto 1072 de 2015 (SG-SST)</a:t>
            </a: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2429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s-CO" sz="1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272337" y="5859713"/>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DFBF5798-5824-1E5B-0A03-E5A1424ADA1E}"/>
              </a:ext>
            </a:extLst>
          </p:cNvPr>
          <p:cNvSpPr txBox="1"/>
          <p:nvPr/>
        </p:nvSpPr>
        <p:spPr>
          <a:xfrm>
            <a:off x="1063256" y="475045"/>
            <a:ext cx="10245874"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060"/>
                </a:solidFill>
                <a:effectLst/>
                <a:uLnTx/>
                <a:uFillTx/>
                <a:latin typeface="Calibri" panose="020F0502020204030204"/>
                <a:ea typeface="+mn-ea"/>
                <a:cs typeface="+mn-cs"/>
              </a:rPr>
              <a:t>Evolución del régimen laboral de los servidores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060"/>
                </a:solidFill>
                <a:effectLst/>
                <a:uLnTx/>
                <a:uFillTx/>
                <a:latin typeface="Calibri" panose="020F0502020204030204"/>
                <a:ea typeface="+mn-ea"/>
                <a:cs typeface="+mn-cs"/>
              </a:rPr>
              <a:t>Naturaleza del vínculo público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El servidor público se rige por una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relación legal y reglamentaria</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no contractual.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060"/>
                </a:solidFill>
                <a:effectLst/>
                <a:uLnTx/>
                <a:uFillTx/>
                <a:latin typeface="Calibri" panose="020F0502020204030204"/>
                <a:ea typeface="+mn-ea"/>
                <a:cs typeface="+mn-cs"/>
              </a:rPr>
              <a:t>Ley 6 de 1945 y Decreto 2127 de 1945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Diferencian:</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Empleados públicos</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Trabajadores oficiales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prstClr val="black"/>
                </a:solidFill>
                <a:effectLst/>
                <a:uLnTx/>
                <a:uFillTx/>
                <a:latin typeface="Calibri" panose="020F0502020204030204"/>
                <a:ea typeface="+mn-ea"/>
                <a:cs typeface="+mn-cs"/>
              </a:rPr>
              <a:t>Ley 909 de 2004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060"/>
                </a:solidFill>
                <a:effectLst/>
                <a:uLnTx/>
                <a:uFillTx/>
                <a:latin typeface="Calibri" panose="020F0502020204030204"/>
                <a:ea typeface="+mn-ea"/>
                <a:cs typeface="+mn-cs"/>
              </a:rPr>
              <a:t>Moderniza el empleo público:</a:t>
            </a:r>
          </a:p>
          <a:p>
            <a:pPr marL="342900" marR="0" lvl="0" indent="-342900" algn="l" defTabSz="914400" rtl="0" eaLnBrk="1" fontAlgn="auto" latinLnBrk="0" hangingPunct="1">
              <a:lnSpc>
                <a:spcPct val="100000"/>
              </a:lnSpc>
              <a:spcBef>
                <a:spcPts val="0"/>
              </a:spcBef>
              <a:spcAft>
                <a:spcPts val="0"/>
              </a:spcAft>
              <a:buClr>
                <a:srgbClr val="7030A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Mérito</a:t>
            </a:r>
          </a:p>
          <a:p>
            <a:pPr marL="342900" marR="0" lvl="0" indent="-342900" algn="l" defTabSz="914400" rtl="0" eaLnBrk="1" fontAlgn="auto" latinLnBrk="0" hangingPunct="1">
              <a:lnSpc>
                <a:spcPct val="100000"/>
              </a:lnSpc>
              <a:spcBef>
                <a:spcPts val="0"/>
              </a:spcBef>
              <a:spcAft>
                <a:spcPts val="0"/>
              </a:spcAft>
              <a:buClr>
                <a:srgbClr val="7030A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Carrera administrativa</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Evaluación del desempeño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060"/>
                </a:solidFill>
                <a:effectLst/>
                <a:uLnTx/>
                <a:uFillTx/>
                <a:latin typeface="Calibri" panose="020F0502020204030204"/>
                <a:ea typeface="+mn-ea"/>
                <a:cs typeface="+mn-cs"/>
              </a:rPr>
              <a:t>Decreto 1083 de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Unifica el régimen de función pública.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060"/>
                </a:solidFill>
                <a:effectLst/>
                <a:uLnTx/>
                <a:uFillTx/>
                <a:latin typeface="Calibri" panose="020F0502020204030204"/>
                <a:ea typeface="+mn-ea"/>
                <a:cs typeface="+mn-cs"/>
              </a:rPr>
              <a:t>Negociación colectiva estatal</a:t>
            </a:r>
          </a:p>
          <a:p>
            <a:pPr marL="342900" marR="0" lvl="0" indent="-34290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Decreto 160 de 2014</a:t>
            </a:r>
          </a:p>
          <a:p>
            <a:pPr marL="342900" marR="0" lvl="0" indent="-34290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Convenio OIT 151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Permite negociación de condiciones laborales,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no salariales</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9263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s-CO" sz="1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272337" y="5859713"/>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6C22084E-A664-EC40-1E16-6485E041659C}"/>
              </a:ext>
            </a:extLst>
          </p:cNvPr>
          <p:cNvSpPr txBox="1"/>
          <p:nvPr/>
        </p:nvSpPr>
        <p:spPr>
          <a:xfrm>
            <a:off x="963819" y="631300"/>
            <a:ext cx="9800433" cy="54476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alibri" panose="020F0502020204030204"/>
                <a:ea typeface="+mn-ea"/>
                <a:cs typeface="+mn-cs"/>
              </a:rPr>
              <a:t>El sector salud: régimen laboral mixto y tensionado</a:t>
            </a:r>
            <a:endParaRPr kumimoji="0" lang="es-ES" sz="2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alibri" panose="020F0502020204030204"/>
                <a:ea typeface="+mn-ea"/>
                <a:cs typeface="+mn-cs"/>
              </a:rPr>
              <a:t>Particularidades</a:t>
            </a:r>
            <a:r>
              <a:rPr kumimoji="0" lang="es-ES" sz="2000" b="1" i="0" u="none" strike="noStrike" kern="1200" cap="none" spc="0" normalizeH="0" baseline="0" noProof="0" dirty="0">
                <a:ln>
                  <a:noFill/>
                </a:ln>
                <a:solidFill>
                  <a:srgbClr val="002060"/>
                </a:solidFill>
                <a:effectLst/>
                <a:uLnTx/>
                <a:uFillTx/>
                <a:latin typeface="Calibri" panose="020F0502020204030204"/>
                <a:ea typeface="+mn-ea"/>
                <a:cs typeface="+mn-cs"/>
              </a:rPr>
              <a:t> estructurales</a:t>
            </a:r>
          </a:p>
          <a:p>
            <a:pPr marL="342900" marR="0" lvl="0" indent="-342900" algn="l" defTabSz="914400" rtl="0" eaLnBrk="1" fontAlgn="auto" latinLnBrk="0" hangingPunct="1">
              <a:lnSpc>
                <a:spcPct val="100000"/>
              </a:lnSpc>
              <a:spcBef>
                <a:spcPts val="0"/>
              </a:spcBef>
              <a:spcAft>
                <a:spcPts val="0"/>
              </a:spcAft>
              <a:buClr>
                <a:srgbClr val="7030A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Alta demanda de servicios continuos</a:t>
            </a:r>
          </a:p>
          <a:p>
            <a:pPr marL="342900" marR="0" lvl="0" indent="-342900" algn="l" defTabSz="914400" rtl="0" eaLnBrk="1" fontAlgn="auto" latinLnBrk="0" hangingPunct="1">
              <a:lnSpc>
                <a:spcPct val="100000"/>
              </a:lnSpc>
              <a:spcBef>
                <a:spcPts val="0"/>
              </a:spcBef>
              <a:spcAft>
                <a:spcPts val="0"/>
              </a:spcAft>
              <a:buClr>
                <a:srgbClr val="7030A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Jornadas especiales</a:t>
            </a:r>
          </a:p>
          <a:p>
            <a:pPr marL="342900" marR="0" lvl="0" indent="-342900" algn="l" defTabSz="914400" rtl="0" eaLnBrk="1" fontAlgn="auto" latinLnBrk="0" hangingPunct="1">
              <a:lnSpc>
                <a:spcPct val="100000"/>
              </a:lnSpc>
              <a:spcBef>
                <a:spcPts val="0"/>
              </a:spcBef>
              <a:spcAft>
                <a:spcPts val="0"/>
              </a:spcAft>
              <a:buClr>
                <a:srgbClr val="7030A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Escasez de planta</a:t>
            </a:r>
          </a:p>
          <a:p>
            <a:pPr marL="342900" marR="0" lvl="0" indent="-342900" algn="l" defTabSz="914400" rtl="0" eaLnBrk="1" fontAlgn="auto" latinLnBrk="0" hangingPunct="1">
              <a:lnSpc>
                <a:spcPct val="100000"/>
              </a:lnSpc>
              <a:spcBef>
                <a:spcPts val="0"/>
              </a:spcBef>
              <a:spcAft>
                <a:spcPts val="0"/>
              </a:spcAft>
              <a:buClr>
                <a:srgbClr val="7030A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Uso masivo de OPS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060"/>
                </a:solidFill>
                <a:effectLst/>
                <a:uLnTx/>
                <a:uFillTx/>
                <a:latin typeface="Calibri" panose="020F0502020204030204"/>
                <a:ea typeface="+mn-ea"/>
                <a:cs typeface="+mn-cs"/>
              </a:rPr>
              <a:t>Ley 10 de 1990 y Ley 100 de 1993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Transforman hospitales en ESE y mercantilizan la gestión.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060"/>
                </a:solidFill>
                <a:effectLst/>
                <a:uLnTx/>
                <a:uFillTx/>
                <a:latin typeface="Calibri" panose="020F0502020204030204"/>
                <a:ea typeface="+mn-ea"/>
                <a:cs typeface="+mn-cs"/>
              </a:rPr>
              <a:t>Modalidades de vinculación en salud pública</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Empleados públicos (mayoría)</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Trabajadores oficiales (servicios generales)</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Contratistas OPS (asistenciales)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060"/>
                </a:solidFill>
                <a:effectLst/>
                <a:uLnTx/>
                <a:uFillTx/>
                <a:latin typeface="Calibri" panose="020F0502020204030204"/>
                <a:ea typeface="+mn-ea"/>
                <a:cs typeface="+mn-cs"/>
              </a:rPr>
              <a:t>Jornada laboral especial en salud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Normativa y jurisprudencia permiten:</a:t>
            </a:r>
          </a:p>
          <a:p>
            <a:pPr marL="342900" marR="0" lvl="0" indent="-342900" algn="l" defTabSz="914400" rtl="0" eaLnBrk="1" fontAlgn="auto" latinLnBrk="0" hangingPunct="1">
              <a:lnSpc>
                <a:spcPct val="100000"/>
              </a:lnSpc>
              <a:spcBef>
                <a:spcPts val="0"/>
              </a:spcBef>
              <a:spcAft>
                <a:spcPts val="0"/>
              </a:spcAft>
              <a:buClr>
                <a:srgbClr val="00B05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Turnos de 12 horas</a:t>
            </a:r>
          </a:p>
          <a:p>
            <a:pPr marL="342900" marR="0" lvl="0" indent="-342900" algn="l" defTabSz="914400" rtl="0" eaLnBrk="1" fontAlgn="auto" latinLnBrk="0" hangingPunct="1">
              <a:lnSpc>
                <a:spcPct val="100000"/>
              </a:lnSpc>
              <a:spcBef>
                <a:spcPts val="0"/>
              </a:spcBef>
              <a:spcAft>
                <a:spcPts val="0"/>
              </a:spcAft>
              <a:buClr>
                <a:srgbClr val="00B05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Turnos rotativos</a:t>
            </a:r>
          </a:p>
          <a:p>
            <a:pPr marL="342900" marR="0" lvl="0" indent="-342900" algn="l" defTabSz="914400" rtl="0" eaLnBrk="1" fontAlgn="auto" latinLnBrk="0" hangingPunct="1">
              <a:lnSpc>
                <a:spcPct val="100000"/>
              </a:lnSpc>
              <a:spcBef>
                <a:spcPts val="0"/>
              </a:spcBef>
              <a:spcAft>
                <a:spcPts val="0"/>
              </a:spcAft>
              <a:buClr>
                <a:srgbClr val="00B05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Jornadas extendidas</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0631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s-CO" sz="1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272337" y="5859713"/>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88929235-249A-98CF-5EF4-F6FF2E849A51}"/>
              </a:ext>
            </a:extLst>
          </p:cNvPr>
          <p:cNvSpPr txBox="1"/>
          <p:nvPr/>
        </p:nvSpPr>
        <p:spPr>
          <a:xfrm>
            <a:off x="889820" y="259207"/>
            <a:ext cx="10053483"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alibri" panose="020F0502020204030204"/>
                <a:ea typeface="+mn-ea"/>
                <a:cs typeface="+mn-cs"/>
              </a:rPr>
              <a:t>Reforma Laboral Ley 2466 de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Calibri" panose="020F0502020204030204"/>
                <a:ea typeface="+mn-ea"/>
                <a:cs typeface="+mn-cs"/>
              </a:rPr>
              <a:t>Enfoque</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Recuperación de derechos laborales</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Estabilidad reforzada</a:t>
            </a:r>
          </a:p>
          <a:p>
            <a:pPr marL="342900" marR="0" lvl="0" indent="-342900" algn="l" defTabSz="914400" rtl="0" eaLnBrk="1" fontAlgn="auto" latinLnBrk="0" hangingPunct="1">
              <a:lnSpc>
                <a:spcPct val="100000"/>
              </a:lnSpc>
              <a:spcBef>
                <a:spcPts val="0"/>
              </a:spcBef>
              <a:spcAft>
                <a:spcPts val="0"/>
              </a:spcAft>
              <a:buClr>
                <a:srgbClr val="0070C0"/>
              </a:buClr>
              <a:buSzPct val="100000"/>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Prioridad del contrato a término indefinido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alibri" panose="020F0502020204030204"/>
                <a:ea typeface="+mn-ea"/>
                <a:cs typeface="+mn-cs"/>
              </a:rPr>
              <a:t>Impacto en sector privado</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Limitación a contratos temporales</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Fortalecimiento de recargos</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Protección sindical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alibri" panose="020F0502020204030204"/>
                <a:ea typeface="+mn-ea"/>
                <a:cs typeface="+mn-cs"/>
              </a:rPr>
              <a:t>Impacto en servidores públicos</a:t>
            </a:r>
          </a:p>
          <a:p>
            <a:pPr marL="342900" marR="0" lvl="0" indent="-342900" algn="l" defTabSz="914400" rtl="0" eaLnBrk="1" fontAlgn="auto" latinLnBrk="0" hangingPunct="1">
              <a:lnSpc>
                <a:spcPct val="100000"/>
              </a:lnSpc>
              <a:spcBef>
                <a:spcPts val="0"/>
              </a:spcBef>
              <a:spcAft>
                <a:spcPts val="0"/>
              </a:spcAft>
              <a:buClr>
                <a:srgbClr val="7030A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No modifica estructura constitucional</a:t>
            </a:r>
          </a:p>
          <a:p>
            <a:pPr marL="342900" marR="0" lvl="0" indent="-342900" algn="l" defTabSz="914400" rtl="0" eaLnBrk="1" fontAlgn="auto" latinLnBrk="0" hangingPunct="1">
              <a:lnSpc>
                <a:spcPct val="100000"/>
              </a:lnSpc>
              <a:spcBef>
                <a:spcPts val="0"/>
              </a:spcBef>
              <a:spcAft>
                <a:spcPts val="0"/>
              </a:spcAft>
              <a:buClr>
                <a:srgbClr val="7030A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Refuerza principio de formalización</a:t>
            </a:r>
          </a:p>
          <a:p>
            <a:pPr marL="342900" marR="0" lvl="0" indent="-342900" algn="l" defTabSz="914400" rtl="0" eaLnBrk="1" fontAlgn="auto" latinLnBrk="0" hangingPunct="1">
              <a:lnSpc>
                <a:spcPct val="100000"/>
              </a:lnSpc>
              <a:spcBef>
                <a:spcPts val="0"/>
              </a:spcBef>
              <a:spcAft>
                <a:spcPts val="0"/>
              </a:spcAft>
              <a:buClr>
                <a:srgbClr val="7030A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Incide indirectamente en tercerización ilegal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alibri" panose="020F0502020204030204"/>
                <a:ea typeface="+mn-ea"/>
                <a:cs typeface="+mn-cs"/>
              </a:rPr>
              <a:t>Sector salud</a:t>
            </a:r>
          </a:p>
          <a:p>
            <a:pPr marL="342900" marR="0" lvl="0" indent="-342900" algn="l" defTabSz="914400" rtl="0" eaLnBrk="1" fontAlgn="auto" latinLnBrk="0" hangingPunct="1">
              <a:lnSpc>
                <a:spcPct val="100000"/>
              </a:lnSpc>
              <a:spcBef>
                <a:spcPts val="0"/>
              </a:spcBef>
              <a:spcAft>
                <a:spcPts val="0"/>
              </a:spcAft>
              <a:buClr>
                <a:srgbClr val="00B0F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Mantiene régimen especial de jornada</a:t>
            </a:r>
          </a:p>
          <a:p>
            <a:pPr marL="342900" marR="0" lvl="0" indent="-342900" algn="l" defTabSz="914400" rtl="0" eaLnBrk="1" fontAlgn="auto" latinLnBrk="0" hangingPunct="1">
              <a:lnSpc>
                <a:spcPct val="100000"/>
              </a:lnSpc>
              <a:spcBef>
                <a:spcPts val="0"/>
              </a:spcBef>
              <a:spcAft>
                <a:spcPts val="0"/>
              </a:spcAft>
              <a:buClr>
                <a:srgbClr val="00B0F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Incrementa riesgo jurídico por OPS misionales</a:t>
            </a:r>
          </a:p>
        </p:txBody>
      </p:sp>
    </p:spTree>
    <p:extLst>
      <p:ext uri="{BB962C8B-B14F-4D97-AF65-F5344CB8AC3E}">
        <p14:creationId xmlns:p14="http://schemas.microsoft.com/office/powerpoint/2010/main" val="39058451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s-CO" sz="1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272337" y="5859713"/>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F163908B-0198-DEDB-5136-31A33C058BF7}"/>
              </a:ext>
            </a:extLst>
          </p:cNvPr>
          <p:cNvSpPr txBox="1"/>
          <p:nvPr/>
        </p:nvSpPr>
        <p:spPr>
          <a:xfrm>
            <a:off x="1031277" y="759107"/>
            <a:ext cx="9967656" cy="43396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002060"/>
                </a:solidFill>
                <a:effectLst/>
                <a:uLnTx/>
                <a:uFillTx/>
                <a:latin typeface="Calibri" panose="020F0502020204030204"/>
                <a:ea typeface="+mn-ea"/>
                <a:cs typeface="+mn-cs"/>
              </a:rPr>
              <a:t>Marco normativo específico del sector salud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
                <a:srgbClr val="00B0F0"/>
              </a:buClr>
              <a:buSzTx/>
              <a:buFont typeface="Wingdings" panose="05000000000000000000" pitchFamily="2" charset="2"/>
              <a:buChar char="q"/>
              <a:tabLst/>
              <a:defRPr/>
            </a:pPr>
            <a:r>
              <a:rPr kumimoji="0" lang="es-ES" sz="2800" b="1" i="0" u="none" strike="noStrike" kern="1200" cap="none" spc="0" normalizeH="0" baseline="0" noProof="0" dirty="0">
                <a:ln>
                  <a:noFill/>
                </a:ln>
                <a:solidFill>
                  <a:prstClr val="black"/>
                </a:solidFill>
                <a:effectLst/>
                <a:uLnTx/>
                <a:uFillTx/>
                <a:latin typeface="Calibri" panose="020F0502020204030204"/>
                <a:ea typeface="+mn-ea"/>
                <a:cs typeface="+mn-cs"/>
              </a:rPr>
              <a:t>Ley 10 de 1990</a:t>
            </a:r>
            <a:r>
              <a:rPr kumimoji="0" lang="es-ES" sz="2800" b="0" i="0" u="none" strike="noStrike" kern="1200" cap="none" spc="0" normalizeH="0" baseline="0" noProof="0" dirty="0">
                <a:ln>
                  <a:noFill/>
                </a:ln>
                <a:solidFill>
                  <a:prstClr val="black"/>
                </a:solidFill>
                <a:effectLst/>
                <a:uLnTx/>
                <a:uFillTx/>
                <a:latin typeface="Calibri" panose="020F0502020204030204"/>
                <a:ea typeface="+mn-ea"/>
                <a:cs typeface="+mn-cs"/>
              </a:rPr>
              <a:t> – Reorganiza el Sistema Nacional de Salud y permite la descentralización hospitalaria .</a:t>
            </a:r>
          </a:p>
          <a:p>
            <a:pPr marL="342900" marR="0" lvl="0" indent="-342900" algn="just" defTabSz="914400" rtl="0" eaLnBrk="1" fontAlgn="auto" latinLnBrk="0" hangingPunct="1">
              <a:lnSpc>
                <a:spcPct val="100000"/>
              </a:lnSpc>
              <a:spcBef>
                <a:spcPts val="0"/>
              </a:spcBef>
              <a:spcAft>
                <a:spcPts val="0"/>
              </a:spcAft>
              <a:buClr>
                <a:srgbClr val="00B0F0"/>
              </a:buClr>
              <a:buSzTx/>
              <a:buFont typeface="Wingdings" panose="05000000000000000000" pitchFamily="2" charset="2"/>
              <a:buChar char="q"/>
              <a:tabLst/>
              <a:defRPr/>
            </a:pPr>
            <a:r>
              <a:rPr kumimoji="0" lang="es-ES" sz="2800" b="1" i="0" u="none" strike="noStrike" kern="1200" cap="none" spc="0" normalizeH="0" baseline="0" noProof="0" dirty="0">
                <a:ln>
                  <a:noFill/>
                </a:ln>
                <a:solidFill>
                  <a:prstClr val="black"/>
                </a:solidFill>
                <a:effectLst/>
                <a:uLnTx/>
                <a:uFillTx/>
                <a:latin typeface="Calibri" panose="020F0502020204030204"/>
                <a:ea typeface="+mn-ea"/>
                <a:cs typeface="+mn-cs"/>
              </a:rPr>
              <a:t>Ley 100 de 1993</a:t>
            </a:r>
            <a:r>
              <a:rPr kumimoji="0" lang="es-ES" sz="2800" b="0" i="0" u="none" strike="noStrike" kern="1200" cap="none" spc="0" normalizeH="0" baseline="0" noProof="0" dirty="0">
                <a:ln>
                  <a:noFill/>
                </a:ln>
                <a:solidFill>
                  <a:prstClr val="black"/>
                </a:solidFill>
                <a:effectLst/>
                <a:uLnTx/>
                <a:uFillTx/>
                <a:latin typeface="Calibri" panose="020F0502020204030204"/>
                <a:ea typeface="+mn-ea"/>
                <a:cs typeface="+mn-cs"/>
              </a:rPr>
              <a:t> – Transforma los hospitales en Empresas Sociales del Estado (ESE) y adopta un modelo de aseguramiento </a:t>
            </a:r>
          </a:p>
          <a:p>
            <a:pPr marL="342900" marR="0" lvl="0" indent="-342900" algn="just" defTabSz="914400" rtl="0" eaLnBrk="1" fontAlgn="auto" latinLnBrk="0" hangingPunct="1">
              <a:lnSpc>
                <a:spcPct val="100000"/>
              </a:lnSpc>
              <a:spcBef>
                <a:spcPts val="0"/>
              </a:spcBef>
              <a:spcAft>
                <a:spcPts val="0"/>
              </a:spcAft>
              <a:buClr>
                <a:srgbClr val="00B0F0"/>
              </a:buClr>
              <a:buSzTx/>
              <a:buFont typeface="Wingdings" panose="05000000000000000000" pitchFamily="2" charset="2"/>
              <a:buChar char="q"/>
              <a:tabLst/>
              <a:defRPr/>
            </a:pPr>
            <a:r>
              <a:rPr kumimoji="0" lang="es-ES" sz="2800" b="1" i="0" u="none" strike="noStrike" kern="1200" cap="none" spc="0" normalizeH="0" baseline="0" noProof="0" dirty="0">
                <a:ln>
                  <a:noFill/>
                </a:ln>
                <a:solidFill>
                  <a:prstClr val="black"/>
                </a:solidFill>
                <a:effectLst/>
                <a:uLnTx/>
                <a:uFillTx/>
                <a:latin typeface="Calibri" panose="020F0502020204030204"/>
                <a:ea typeface="+mn-ea"/>
                <a:cs typeface="+mn-cs"/>
              </a:rPr>
              <a:t>Ley 1438 de 2011</a:t>
            </a:r>
            <a:r>
              <a:rPr kumimoji="0" lang="es-ES" sz="2800" b="0" i="0" u="none" strike="noStrike" kern="1200" cap="none" spc="0" normalizeH="0" baseline="0" noProof="0" dirty="0">
                <a:ln>
                  <a:noFill/>
                </a:ln>
                <a:solidFill>
                  <a:prstClr val="black"/>
                </a:solidFill>
                <a:effectLst/>
                <a:uLnTx/>
                <a:uFillTx/>
                <a:latin typeface="Calibri" panose="020F0502020204030204"/>
                <a:ea typeface="+mn-ea"/>
                <a:cs typeface="+mn-cs"/>
              </a:rPr>
              <a:t> – Fortalece la atención primaria y la red pública hospitalaria .</a:t>
            </a:r>
          </a:p>
          <a:p>
            <a:pPr marL="342900" marR="0" lvl="0" indent="-342900" algn="just" defTabSz="914400" rtl="0" eaLnBrk="1" fontAlgn="auto" latinLnBrk="0" hangingPunct="1">
              <a:lnSpc>
                <a:spcPct val="100000"/>
              </a:lnSpc>
              <a:spcBef>
                <a:spcPts val="0"/>
              </a:spcBef>
              <a:spcAft>
                <a:spcPts val="0"/>
              </a:spcAft>
              <a:buClr>
                <a:srgbClr val="00B0F0"/>
              </a:buClr>
              <a:buSzTx/>
              <a:buFont typeface="Wingdings" panose="05000000000000000000" pitchFamily="2" charset="2"/>
              <a:buChar char="q"/>
              <a:tabLst/>
              <a:defRPr/>
            </a:pPr>
            <a:r>
              <a:rPr kumimoji="0" lang="es-ES" sz="2800" b="1" i="0" u="none" strike="noStrike" kern="1200" cap="none" spc="0" normalizeH="0" baseline="0" noProof="0" dirty="0">
                <a:ln>
                  <a:noFill/>
                </a:ln>
                <a:solidFill>
                  <a:prstClr val="black"/>
                </a:solidFill>
                <a:effectLst/>
                <a:uLnTx/>
                <a:uFillTx/>
                <a:latin typeface="Calibri" panose="020F0502020204030204"/>
                <a:ea typeface="+mn-ea"/>
                <a:cs typeface="+mn-cs"/>
              </a:rPr>
              <a:t>Decreto 780 de 2016</a:t>
            </a:r>
            <a:r>
              <a:rPr kumimoji="0" lang="es-ES" sz="2800" b="0" i="0" u="none" strike="noStrike" kern="1200" cap="none" spc="0" normalizeH="0" baseline="0" noProof="0" dirty="0">
                <a:ln>
                  <a:noFill/>
                </a:ln>
                <a:solidFill>
                  <a:prstClr val="black"/>
                </a:solidFill>
                <a:effectLst/>
                <a:uLnTx/>
                <a:uFillTx/>
                <a:latin typeface="Calibri" panose="020F0502020204030204"/>
                <a:ea typeface="+mn-ea"/>
                <a:cs typeface="+mn-cs"/>
              </a:rPr>
              <a:t> – Decreto Único Reglamentario del Sector Salud</a:t>
            </a:r>
            <a:endPar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0369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s-CO" sz="1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272337" y="5859713"/>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59C3D464-8E7D-A06A-DA0C-4420F539D80E}"/>
              </a:ext>
            </a:extLst>
          </p:cNvPr>
          <p:cNvSpPr txBox="1"/>
          <p:nvPr/>
        </p:nvSpPr>
        <p:spPr>
          <a:xfrm>
            <a:off x="1102823" y="428177"/>
            <a:ext cx="9480331"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Calibri" panose="020F0502020204030204"/>
                <a:ea typeface="+mn-ea"/>
                <a:cs typeface="+mn-cs"/>
              </a:rPr>
              <a:t>Empresas Sociales del Estado (ESE) y régimen laboral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Las ESE son entidades públicas descentralizadas del orden territorial, con personería jurídica, patrimonio propio y autonomía administrativa, pero sometidas al derecho público.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Su personal se rige mayoritariamente por la categoría de </a:t>
            </a:r>
            <a:r>
              <a:rPr kumimoji="0" lang="es-ES" sz="2400" b="1" i="0" u="none" strike="noStrike" kern="1200" cap="none" spc="0" normalizeH="0" baseline="0" noProof="0" dirty="0">
                <a:ln>
                  <a:noFill/>
                </a:ln>
                <a:solidFill>
                  <a:prstClr val="black"/>
                </a:solidFill>
                <a:effectLst/>
                <a:uLnTx/>
                <a:uFillTx/>
                <a:latin typeface="Calibri" panose="020F0502020204030204"/>
                <a:ea typeface="+mn-ea"/>
                <a:cs typeface="+mn-cs"/>
              </a:rPr>
              <a:t>empleados públicos</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 salvo trabajadores oficiales en labores no misionales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Calibri" panose="020F0502020204030204"/>
                <a:ea typeface="+mn-ea"/>
                <a:cs typeface="+mn-cs"/>
              </a:rPr>
              <a:t>Uso de contratos de prestación de servicios (OPS) en salud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Aunque la OPS es una modalidad excepcional, en la práctica se ha convertido en mecanismo estructural de vinculación del personal asistencial. Esto contraviene el principio de permanencia y configura riesgos de </a:t>
            </a:r>
            <a:r>
              <a:rPr kumimoji="0" lang="es-ES" sz="2400" b="1" i="0" u="none" strike="noStrike" kern="1200" cap="none" spc="0" normalizeH="0" baseline="0" noProof="0" dirty="0">
                <a:ln>
                  <a:noFill/>
                </a:ln>
                <a:solidFill>
                  <a:prstClr val="black"/>
                </a:solidFill>
                <a:effectLst/>
                <a:uLnTx/>
                <a:uFillTx/>
                <a:latin typeface="Calibri" panose="020F0502020204030204"/>
                <a:ea typeface="+mn-ea"/>
                <a:cs typeface="+mn-cs"/>
              </a:rPr>
              <a:t>contrato realidad</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 cuando concurren:</a:t>
            </a:r>
          </a:p>
          <a:p>
            <a:pPr marL="342900" marR="0" lvl="0" indent="-342900" algn="just"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prestación personal del servicio,</a:t>
            </a:r>
          </a:p>
          <a:p>
            <a:pPr marL="342900" marR="0" lvl="0" indent="-342900" algn="just"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subordinación continuada,</a:t>
            </a:r>
          </a:p>
          <a:p>
            <a:pPr marL="342900" marR="0" lvl="0" indent="-342900" algn="just"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remuneración periódica.</a:t>
            </a:r>
            <a:endPar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5946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s-CO" sz="1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841055" y="177406"/>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8" name="CuadroTexto 7">
            <a:extLst>
              <a:ext uri="{FF2B5EF4-FFF2-40B4-BE49-F238E27FC236}">
                <a16:creationId xmlns:a16="http://schemas.microsoft.com/office/drawing/2014/main" id="{A4526132-BABF-03D6-5B25-84E9F63B3A61}"/>
              </a:ext>
            </a:extLst>
          </p:cNvPr>
          <p:cNvSpPr txBox="1"/>
          <p:nvPr/>
        </p:nvSpPr>
        <p:spPr>
          <a:xfrm>
            <a:off x="1124606" y="578543"/>
            <a:ext cx="9722070"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alibri" panose="020F0502020204030204"/>
                <a:ea typeface="+mn-ea"/>
                <a:cs typeface="+mn-cs"/>
              </a:rPr>
              <a:t>Jornada laboral y turnos especiales en salud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El personal asistencial no se rige estrictamente por la jornada ordinaria del Código Sustantivo del Trabajo.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Existen regímenes especiales que permiten:</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turnos de 12 horas,</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jornadas rotativas,</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trabajo nocturno y dominical habitual.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Fundamento normativo y jurisprudencial:</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Decreto 1042 de 1978</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[9]</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Decreto 1972 de 1933</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[10]</a:t>
            </a: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Corte Constitucional, T-495 de 2016</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validez de jornadas especiales siempre que se respeten derechos mínimos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060"/>
                </a:solidFill>
                <a:effectLst/>
                <a:uLnTx/>
                <a:uFillTx/>
                <a:latin typeface="Calibri" panose="020F0502020204030204"/>
                <a:ea typeface="+mn-ea"/>
                <a:cs typeface="+mn-cs"/>
              </a:rPr>
              <a:t>Sostenibilidad financiera vs derechos laborales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El argumento de la sostenibilidad financiera ha sido utilizado para justificar la precarización laboral. Sin embargo, la jurisprudencia ha señalado que las restricciones presupuestales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no eximen al Estado del respeto por los derechos laborales fundamentales</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[12].</a:t>
            </a:r>
          </a:p>
        </p:txBody>
      </p:sp>
    </p:spTree>
    <p:extLst>
      <p:ext uri="{BB962C8B-B14F-4D97-AF65-F5344CB8AC3E}">
        <p14:creationId xmlns:p14="http://schemas.microsoft.com/office/powerpoint/2010/main" val="28220634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s-CO" sz="1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272337" y="5859713"/>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7" name="CuadroTexto 6">
            <a:extLst>
              <a:ext uri="{FF2B5EF4-FFF2-40B4-BE49-F238E27FC236}">
                <a16:creationId xmlns:a16="http://schemas.microsoft.com/office/drawing/2014/main" id="{E9A116B8-C79B-DD6F-E752-91AE41F85F8B}"/>
              </a:ext>
            </a:extLst>
          </p:cNvPr>
          <p:cNvSpPr txBox="1"/>
          <p:nvPr/>
        </p:nvSpPr>
        <p:spPr>
          <a:xfrm>
            <a:off x="963819" y="475280"/>
            <a:ext cx="9881759" cy="160043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El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Decreto-Ley 1042 de 1978</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establece el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régimen general de jornada y trabajo suplementario de los empleados públicos</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permitiendo jornadas especiales y trabajo continuo cuando el servicio lo exige, como ocurre en el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sector salud</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siempre bajo el respeto de los derechos laborales mínimos.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5E7B9293-01E5-98AA-0405-34015C0358EE}"/>
              </a:ext>
            </a:extLst>
          </p:cNvPr>
          <p:cNvSpPr txBox="1"/>
          <p:nvPr/>
        </p:nvSpPr>
        <p:spPr>
          <a:xfrm>
            <a:off x="987545" y="1864867"/>
            <a:ext cx="9693670"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El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Decreto-Ley 1042 de 1978</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regula la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jornada laboral</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los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descansos</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el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trabajo suplementario (horas extras)</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y algunos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factores salariales</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de los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empleados públicos del orden nacional</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Por extensión y remisión normativa, sus criterios se aplican como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referente</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en entidades territoriales y ESE cuando no exista norma especial.</a:t>
            </a:r>
            <a:endParaRPr kumimoji="0" lang="es-CO"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80F226CF-7022-81A8-0C97-1A2E7B5307A2}"/>
              </a:ext>
            </a:extLst>
          </p:cNvPr>
          <p:cNvSpPr txBox="1"/>
          <p:nvPr/>
        </p:nvSpPr>
        <p:spPr>
          <a:xfrm>
            <a:off x="987545" y="3636592"/>
            <a:ext cx="9564841"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Relación con normas posteriores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Coexiste con:</a:t>
            </a:r>
          </a:p>
          <a:p>
            <a:pPr marL="800100" marR="0" lvl="1"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Constitución de 1991 (arts. 25, 53, 123),</a:t>
            </a:r>
          </a:p>
          <a:p>
            <a:pPr marL="800100" marR="0" lvl="1"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Ley 909 de 2004,</a:t>
            </a:r>
          </a:p>
          <a:p>
            <a:pPr marL="800100" marR="0" lvl="1"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Decreto 1083 de 2015,</a:t>
            </a:r>
          </a:p>
          <a:p>
            <a:pPr marL="800100" marR="0" lvl="1"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Ley 2101 de 2021 (no lo deroga),</a:t>
            </a:r>
          </a:p>
          <a:p>
            <a:pPr marL="800100" marR="0" lvl="1"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Resolución 2366 de 2024 (impacto psicosocial).</a:t>
            </a:r>
          </a:p>
        </p:txBody>
      </p:sp>
    </p:spTree>
    <p:extLst>
      <p:ext uri="{BB962C8B-B14F-4D97-AF65-F5344CB8AC3E}">
        <p14:creationId xmlns:p14="http://schemas.microsoft.com/office/powerpoint/2010/main" val="5727112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s-CO" sz="1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272337" y="5859713"/>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48E4A444-F947-45CC-5381-BACB534340E1}"/>
              </a:ext>
            </a:extLst>
          </p:cNvPr>
          <p:cNvSpPr txBox="1"/>
          <p:nvPr/>
        </p:nvSpPr>
        <p:spPr>
          <a:xfrm>
            <a:off x="963820" y="525968"/>
            <a:ext cx="1018765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La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Ley 1045 de 1978</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regula el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régimen de vacaciones</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de los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empleados públicos</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y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trabajadores oficiales</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en Colombia, estableciendo su duración, forma de disfrute, compensación y reglas especiales según la naturaleza del servicio.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Es una norma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base y vigente</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complementaria al Decreto 1042 de 1978.</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5FB0DF4C-E9B1-6D74-191E-788A9CC39BDF}"/>
              </a:ext>
            </a:extLst>
          </p:cNvPr>
          <p:cNvSpPr txBox="1"/>
          <p:nvPr/>
        </p:nvSpPr>
        <p:spPr>
          <a:xfrm>
            <a:off x="844038" y="3792876"/>
            <a:ext cx="9687327"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Principios jurídicos que consagra</a:t>
            </a:r>
          </a:p>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El descanso es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derecho laboral fundamental</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La administración tiene el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deber de programar vacaciones</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La compensación en dinero es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excepcional</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La falta de otorgamiento puede generar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responsabilidad administrativa</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 name="CuadroTexto 12">
            <a:extLst>
              <a:ext uri="{FF2B5EF4-FFF2-40B4-BE49-F238E27FC236}">
                <a16:creationId xmlns:a16="http://schemas.microsoft.com/office/drawing/2014/main" id="{7AD7C376-313B-2EA1-4AC6-47325EBC84B1}"/>
              </a:ext>
            </a:extLst>
          </p:cNvPr>
          <p:cNvSpPr txBox="1"/>
          <p:nvPr/>
        </p:nvSpPr>
        <p:spPr>
          <a:xfrm>
            <a:off x="889819" y="2141795"/>
            <a:ext cx="9979483"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La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Ley 1045 de 1978</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garantiza el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derecho al descanso anual remunerado</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de los servidores públicos, permitiendo su aplazamiento o compensación solo de manera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excepcional</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incluso en sectores esenciales como la salud, donde la continuidad del servicio no puede anular el derecho a las vacaciones.</a:t>
            </a:r>
            <a:endParaRPr kumimoji="0" lang="es-CO"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618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82000">
              <a:schemeClr val="bg1"/>
            </a:gs>
            <a:gs pos="94907">
              <a:srgbClr val="99CC00">
                <a:shade val="67500"/>
                <a:satMod val="115000"/>
              </a:srgbClr>
            </a:gs>
            <a:gs pos="88000">
              <a:srgbClr val="99CC00">
                <a:shade val="67500"/>
                <a:satMod val="115000"/>
              </a:srgbClr>
            </a:gs>
          </a:gsLst>
          <a:path path="circle">
            <a:fillToRect l="100000" b="100000"/>
          </a:path>
        </a:gradFill>
        <a:effectLst/>
      </p:bgPr>
    </p:bg>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8649149" y="150338"/>
            <a:ext cx="3298122" cy="981156"/>
          </a:xfrm>
          <a:prstGeom prst="rect">
            <a:avLst/>
          </a:prstGeom>
        </p:spPr>
      </p:pic>
      <p:sp>
        <p:nvSpPr>
          <p:cNvPr id="11" name="Elipse 10">
            <a:extLst>
              <a:ext uri="{FF2B5EF4-FFF2-40B4-BE49-F238E27FC236}">
                <a16:creationId xmlns:a16="http://schemas.microsoft.com/office/drawing/2014/main" id="{4331669E-0B0C-0AC4-2F79-68489935961B}"/>
              </a:ext>
            </a:extLst>
          </p:cNvPr>
          <p:cNvSpPr/>
          <p:nvPr/>
        </p:nvSpPr>
        <p:spPr>
          <a:xfrm>
            <a:off x="244729" y="150339"/>
            <a:ext cx="2767412" cy="1066892"/>
          </a:xfrm>
          <a:prstGeom prst="ellipse">
            <a:avLst/>
          </a:prstGeom>
          <a:gradFill>
            <a:gsLst>
              <a:gs pos="82000">
                <a:schemeClr val="bg1"/>
              </a:gs>
              <a:gs pos="94907">
                <a:srgbClr val="99CC00">
                  <a:shade val="67500"/>
                  <a:satMod val="115000"/>
                </a:srgbClr>
              </a:gs>
              <a:gs pos="36000">
                <a:srgbClr val="99CC00">
                  <a:shade val="67500"/>
                  <a:satMod val="115000"/>
                </a:srgbClr>
              </a:gs>
            </a:gsLst>
            <a:path path="circle">
              <a:fillToRect l="100000" b="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TEMARIO</a:t>
            </a:r>
          </a:p>
        </p:txBody>
      </p:sp>
      <p:sp>
        <p:nvSpPr>
          <p:cNvPr id="14" name="CuadroTexto 13">
            <a:extLst>
              <a:ext uri="{FF2B5EF4-FFF2-40B4-BE49-F238E27FC236}">
                <a16:creationId xmlns:a16="http://schemas.microsoft.com/office/drawing/2014/main" id="{A4E4AF98-DB67-D45A-0ACD-5AA52AC3B063}"/>
              </a:ext>
            </a:extLst>
          </p:cNvPr>
          <p:cNvSpPr txBox="1"/>
          <p:nvPr/>
        </p:nvSpPr>
        <p:spPr>
          <a:xfrm>
            <a:off x="1628435" y="1502367"/>
            <a:ext cx="10117394" cy="4154984"/>
          </a:xfrm>
          <a:prstGeom prst="rect">
            <a:avLst/>
          </a:prstGeom>
          <a:noFill/>
        </p:spPr>
        <p:txBody>
          <a:bodyPr wrap="square">
            <a:spAutoFit/>
          </a:bodyPr>
          <a:lstStyle/>
          <a:p>
            <a:r>
              <a:rPr lang="es-ES" sz="2400" b="1" dirty="0">
                <a:solidFill>
                  <a:srgbClr val="003399"/>
                </a:solidFill>
              </a:rPr>
              <a:t>MÓDULO 1: MARCO REGULATORIO DERECHOS TRABAJADORES DE LA SALUD:</a:t>
            </a:r>
          </a:p>
          <a:p>
            <a:r>
              <a:rPr lang="es-ES" sz="2400" dirty="0"/>
              <a:t> </a:t>
            </a:r>
          </a:p>
          <a:p>
            <a:pPr marL="342900" indent="-342900">
              <a:buClr>
                <a:srgbClr val="003399"/>
              </a:buClr>
              <a:buSzPct val="115000"/>
              <a:buFont typeface="Wingdings" panose="05000000000000000000" pitchFamily="2" charset="2"/>
              <a:buChar char="q"/>
            </a:pPr>
            <a:r>
              <a:rPr lang="es-ES" sz="2400" dirty="0"/>
              <a:t>¿Qué cambió con la Ley 2466 de 2025, Ley 2101 de 2021, ¿Resolución 2366 de 2024?  </a:t>
            </a:r>
          </a:p>
          <a:p>
            <a:endParaRPr lang="es-ES" sz="2400" dirty="0"/>
          </a:p>
          <a:p>
            <a:pPr marL="342900" indent="-342900">
              <a:buClr>
                <a:srgbClr val="003399"/>
              </a:buClr>
              <a:buSzPct val="115000"/>
              <a:buFont typeface="Wingdings" panose="05000000000000000000" pitchFamily="2" charset="2"/>
              <a:buChar char="q"/>
            </a:pPr>
            <a:r>
              <a:rPr lang="es-ES" sz="2400" dirty="0"/>
              <a:t>Contrato laboral vs. prestación de servicios: cómo identificar la simulación. </a:t>
            </a:r>
          </a:p>
          <a:p>
            <a:r>
              <a:rPr lang="es-ES" sz="2400" dirty="0"/>
              <a:t> </a:t>
            </a:r>
          </a:p>
          <a:p>
            <a:pPr marL="342900" indent="-342900">
              <a:buClr>
                <a:srgbClr val="003399"/>
              </a:buClr>
              <a:buSzPct val="115000"/>
              <a:buFont typeface="Wingdings" panose="05000000000000000000" pitchFamily="2" charset="2"/>
              <a:buChar char="q"/>
            </a:pPr>
            <a:r>
              <a:rPr lang="es-ES" sz="2400" dirty="0"/>
              <a:t>Jornada, descansos y horas extras. Licencias especiales: trauma psicológico, maternidad/paternidad, duelo. </a:t>
            </a:r>
          </a:p>
          <a:p>
            <a:endParaRPr lang="es-ES" sz="2400" dirty="0"/>
          </a:p>
          <a:p>
            <a:pPr marL="342900" indent="-342900">
              <a:buClr>
                <a:srgbClr val="003399"/>
              </a:buClr>
              <a:buSzPct val="115000"/>
              <a:buFont typeface="Wingdings" panose="05000000000000000000" pitchFamily="2" charset="2"/>
              <a:buChar char="q"/>
            </a:pPr>
            <a:r>
              <a:rPr lang="es-ES" sz="2400" dirty="0"/>
              <a:t>Cómo denunciar sin miedo: canales seguros. </a:t>
            </a:r>
            <a:endParaRPr lang="es-CO" sz="2400" dirty="0"/>
          </a:p>
        </p:txBody>
      </p:sp>
    </p:spTree>
    <p:extLst>
      <p:ext uri="{BB962C8B-B14F-4D97-AF65-F5344CB8AC3E}">
        <p14:creationId xmlns:p14="http://schemas.microsoft.com/office/powerpoint/2010/main" val="35745966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s-CO" sz="1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997550" y="0"/>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59222AD1-C245-7358-D571-C288A42B2620}"/>
              </a:ext>
            </a:extLst>
          </p:cNvPr>
          <p:cNvSpPr txBox="1"/>
          <p:nvPr/>
        </p:nvSpPr>
        <p:spPr>
          <a:xfrm>
            <a:off x="1114097" y="401137"/>
            <a:ext cx="9217572"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002060"/>
                </a:solidFill>
                <a:effectLst/>
                <a:uLnTx/>
                <a:uFillTx/>
                <a:latin typeface="Calibri" panose="020F0502020204030204"/>
                <a:ea typeface="+mn-ea"/>
                <a:cs typeface="+mn-cs"/>
              </a:rPr>
              <a:t>Referencias normativas y jurisprudenciales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[1] Ley 10 de 1990.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[2] Ley 100 de 1993.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[3] Ley 1438 de 2011.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[4] Decreto 780 de 2016.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[5] Constitución Política, art. 123.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[6] Corte Constitucional, Sentencia C-614 de 2009.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[7] Corte Constitucional, Sentencia SU-049 de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[8] Consejo de Estado, Sección Segunda, jurisprudencia reiterada sobre contrato realidad.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[9] Decreto 1042 de 1978.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[10] Decreto 1972 de 1933.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[11] Corte Constitucional, Sentencia T-495 de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[12] Corte Constitucional, Sentencia T-171 de 2012.</a:t>
            </a:r>
          </a:p>
        </p:txBody>
      </p:sp>
    </p:spTree>
    <p:extLst>
      <p:ext uri="{BB962C8B-B14F-4D97-AF65-F5344CB8AC3E}">
        <p14:creationId xmlns:p14="http://schemas.microsoft.com/office/powerpoint/2010/main" val="23078812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s-CO" sz="1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272337" y="5859713"/>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B3E2C42F-6E20-D771-CF67-34DA0E81DB81}"/>
              </a:ext>
            </a:extLst>
          </p:cNvPr>
          <p:cNvSpPr txBox="1"/>
          <p:nvPr/>
        </p:nvSpPr>
        <p:spPr>
          <a:xfrm>
            <a:off x="889820" y="888416"/>
            <a:ext cx="10229645" cy="48936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alibri" panose="020F0502020204030204"/>
                <a:ea typeface="+mn-ea"/>
                <a:cs typeface="+mn-cs"/>
              </a:rPr>
              <a:t>Impacto de la Reforma Laboral 2025 en la OPS del sector salud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El nuevo apartado desarrolla con claridad que, aunque la </a:t>
            </a:r>
            <a:r>
              <a:rPr kumimoji="0" lang="es-ES" sz="2400" b="1" i="0" u="none" strike="noStrike" kern="1200" cap="none" spc="0" normalizeH="0" baseline="0" noProof="0" dirty="0">
                <a:ln>
                  <a:noFill/>
                </a:ln>
                <a:solidFill>
                  <a:prstClr val="black"/>
                </a:solidFill>
                <a:effectLst/>
                <a:uLnTx/>
                <a:uFillTx/>
                <a:latin typeface="Calibri" panose="020F0502020204030204"/>
                <a:ea typeface="+mn-ea"/>
                <a:cs typeface="+mn-cs"/>
              </a:rPr>
              <a:t>Ley 2466 de 2025</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 no reforma de manera directa la Ley 80 de 1993, </a:t>
            </a:r>
            <a:r>
              <a:rPr kumimoji="0" lang="es-ES" sz="2400" b="1" i="0" u="none" strike="noStrike" kern="1200" cap="none" spc="0" normalizeH="0" baseline="0" noProof="0" dirty="0">
                <a:ln>
                  <a:noFill/>
                </a:ln>
                <a:solidFill>
                  <a:prstClr val="black"/>
                </a:solidFill>
                <a:effectLst/>
                <a:uLnTx/>
                <a:uFillTx/>
                <a:latin typeface="Calibri" panose="020F0502020204030204"/>
                <a:ea typeface="+mn-ea"/>
                <a:cs typeface="+mn-cs"/>
              </a:rPr>
              <a:t>sí eleva sustancialmente el nivel de riesgo jurídico</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 del uso de OPS en salud pública, porque: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Refuerza el </a:t>
            </a:r>
            <a:r>
              <a:rPr kumimoji="0" lang="es-ES" sz="2400" b="1" i="0" u="none" strike="noStrike" kern="1200" cap="none" spc="0" normalizeH="0" baseline="0" noProof="0" dirty="0">
                <a:ln>
                  <a:noFill/>
                </a:ln>
                <a:solidFill>
                  <a:prstClr val="black"/>
                </a:solidFill>
                <a:effectLst/>
                <a:uLnTx/>
                <a:uFillTx/>
                <a:latin typeface="Calibri" panose="020F0502020204030204"/>
                <a:ea typeface="+mn-ea"/>
                <a:cs typeface="+mn-cs"/>
              </a:rPr>
              <a:t>principio de primacía de la realidad</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just"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Consolida la </a:t>
            </a:r>
            <a:r>
              <a:rPr kumimoji="0" lang="es-ES" sz="2400" b="1" i="0" u="none" strike="noStrike" kern="1200" cap="none" spc="0" normalizeH="0" baseline="0" noProof="0" dirty="0">
                <a:ln>
                  <a:noFill/>
                </a:ln>
                <a:solidFill>
                  <a:prstClr val="black"/>
                </a:solidFill>
                <a:effectLst/>
                <a:uLnTx/>
                <a:uFillTx/>
                <a:latin typeface="Calibri" panose="020F0502020204030204"/>
                <a:ea typeface="+mn-ea"/>
                <a:cs typeface="+mn-cs"/>
              </a:rPr>
              <a:t>prohibición de tercerización en funciones misionales permanentes</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just"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Fortalece el estándar jurisprudencial a favor del trabajador.</a:t>
            </a:r>
          </a:p>
          <a:p>
            <a:pPr marL="342900" marR="0" lvl="0" indent="-342900" algn="just"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Convierte la OPS asistencial permanente en un </a:t>
            </a:r>
            <a:r>
              <a:rPr kumimoji="0" lang="es-ES" sz="2400" b="1" i="0" u="none" strike="noStrike" kern="1200" cap="none" spc="0" normalizeH="0" baseline="0" noProof="0" dirty="0">
                <a:ln>
                  <a:noFill/>
                </a:ln>
                <a:solidFill>
                  <a:prstClr val="black"/>
                </a:solidFill>
                <a:effectLst/>
                <a:uLnTx/>
                <a:uFillTx/>
                <a:latin typeface="Calibri" panose="020F0502020204030204"/>
                <a:ea typeface="+mn-ea"/>
                <a:cs typeface="+mn-cs"/>
              </a:rPr>
              <a:t>riesgo jurídico crítico</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 para ESE y entes territoriales.</a:t>
            </a:r>
          </a:p>
          <a:p>
            <a:pPr marL="342900" marR="0" lvl="0" indent="-342900" algn="just"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endPar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6780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rama de flujo: retraso 5">
            <a:extLst>
              <a:ext uri="{FF2B5EF4-FFF2-40B4-BE49-F238E27FC236}">
                <a16:creationId xmlns:a16="http://schemas.microsoft.com/office/drawing/2014/main" id="{8F227BC0-1C55-26AB-9A74-473B1DD39546}"/>
              </a:ext>
            </a:extLst>
          </p:cNvPr>
          <p:cNvSpPr/>
          <p:nvPr/>
        </p:nvSpPr>
        <p:spPr>
          <a:xfrm rot="10800000" flipV="1">
            <a:off x="10943303" y="0"/>
            <a:ext cx="1248696"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s-CO" sz="1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2236CB2-B35C-B0C9-3600-ACD8B07A4050}"/>
              </a:ext>
            </a:extLst>
          </p:cNvPr>
          <p:cNvPicPr>
            <a:picLocks noChangeAspect="1"/>
          </p:cNvPicPr>
          <p:nvPr/>
        </p:nvPicPr>
        <p:blipFill>
          <a:blip r:embed="rId2"/>
          <a:stretch>
            <a:fillRect/>
          </a:stretch>
        </p:blipFill>
        <p:spPr>
          <a:xfrm>
            <a:off x="9868870" y="0"/>
            <a:ext cx="1726596" cy="802274"/>
          </a:xfrm>
          <a:prstGeom prst="rect">
            <a:avLst/>
          </a:prstGeom>
        </p:spPr>
      </p:pic>
      <p:pic>
        <p:nvPicPr>
          <p:cNvPr id="2" name="Imagen 1">
            <a:extLst>
              <a:ext uri="{FF2B5EF4-FFF2-40B4-BE49-F238E27FC236}">
                <a16:creationId xmlns:a16="http://schemas.microsoft.com/office/drawing/2014/main" id="{FBEC2E53-EF91-037F-B116-711D216A3011}"/>
              </a:ext>
            </a:extLst>
          </p:cNvPr>
          <p:cNvPicPr>
            <a:picLocks noChangeAspect="1"/>
          </p:cNvPicPr>
          <p:nvPr/>
        </p:nvPicPr>
        <p:blipFill>
          <a:blip r:embed="rId3"/>
          <a:stretch>
            <a:fillRect/>
          </a:stretch>
        </p:blipFill>
        <p:spPr>
          <a:xfrm>
            <a:off x="0" y="0"/>
            <a:ext cx="889820" cy="6858000"/>
          </a:xfrm>
          <a:prstGeom prst="rect">
            <a:avLst/>
          </a:prstGeom>
        </p:spPr>
      </p:pic>
      <p:sp>
        <p:nvSpPr>
          <p:cNvPr id="4" name="CuadroTexto 3">
            <a:extLst>
              <a:ext uri="{FF2B5EF4-FFF2-40B4-BE49-F238E27FC236}">
                <a16:creationId xmlns:a16="http://schemas.microsoft.com/office/drawing/2014/main" id="{E018BA1C-4FBF-A344-0CE1-CEE7B3AE0697}"/>
              </a:ext>
            </a:extLst>
          </p:cNvPr>
          <p:cNvSpPr txBox="1"/>
          <p:nvPr/>
        </p:nvSpPr>
        <p:spPr>
          <a:xfrm>
            <a:off x="798786" y="539271"/>
            <a:ext cx="10200147"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alibri" panose="020F0502020204030204"/>
                <a:ea typeface="+mn-ea"/>
                <a:cs typeface="+mn-cs"/>
              </a:rPr>
              <a:t>Riesgos jurídicos y fiscales para alcaldías y hospitales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El informe ahora identifica y desarrolla de manera expresa: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alibri" panose="020F0502020204030204"/>
                <a:ea typeface="+mn-ea"/>
                <a:cs typeface="+mn-cs"/>
              </a:rPr>
              <a:t>Riesgos jurídicos</a:t>
            </a:r>
          </a:p>
          <a:p>
            <a:pPr marL="342900" marR="0" lvl="0" indent="-342900" algn="just"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Declaratoria de </a:t>
            </a:r>
            <a:r>
              <a:rPr kumimoji="0" lang="es-ES" sz="2400" b="1" i="0" u="none" strike="noStrike" kern="1200" cap="none" spc="0" normalizeH="0" baseline="0" noProof="0" dirty="0">
                <a:ln>
                  <a:noFill/>
                </a:ln>
                <a:solidFill>
                  <a:prstClr val="black"/>
                </a:solidFill>
                <a:effectLst/>
                <a:uLnTx/>
                <a:uFillTx/>
                <a:latin typeface="Calibri" panose="020F0502020204030204"/>
                <a:ea typeface="+mn-ea"/>
                <a:cs typeface="+mn-cs"/>
              </a:rPr>
              <a:t>contrato realidad</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just"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Condenas al pago de salarios y prestaciones.</a:t>
            </a:r>
          </a:p>
          <a:p>
            <a:pPr marL="342900" marR="0" lvl="0" indent="-342900" algn="just"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Procesos disciplinarios contra gerentes y ordenadores del gasto.</a:t>
            </a:r>
          </a:p>
          <a:p>
            <a:pPr marL="342900" marR="0" lvl="0" indent="-342900" algn="just"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Riesgos penales en escenarios de contratación irregular reiterada.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alibri" panose="020F0502020204030204"/>
                <a:ea typeface="+mn-ea"/>
                <a:cs typeface="+mn-cs"/>
              </a:rPr>
              <a:t>Riesgos fiscales y presupuestales</a:t>
            </a:r>
          </a:p>
          <a:p>
            <a:pPr marL="342900" marR="0" lvl="0" indent="-342900" algn="just"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Detrimento patrimonial.</a:t>
            </a:r>
          </a:p>
          <a:p>
            <a:pPr marL="342900" marR="0" lvl="0" indent="-342900" algn="just"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Pasivos contingentes elevados.</a:t>
            </a:r>
          </a:p>
          <a:p>
            <a:pPr marL="342900" marR="0" lvl="0" indent="-342900" algn="just"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Reconocimiento retroactivo de aportes a seguridad social.</a:t>
            </a:r>
          </a:p>
          <a:p>
            <a:pPr marL="342900" marR="0" lvl="0" indent="-342900" algn="just"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Afectación del </a:t>
            </a:r>
            <a:r>
              <a:rPr kumimoji="0" lang="es-ES" sz="2400" b="1" i="0" u="none" strike="noStrike" kern="1200" cap="none" spc="0" normalizeH="0" baseline="0" noProof="0" dirty="0">
                <a:ln>
                  <a:noFill/>
                </a:ln>
                <a:solidFill>
                  <a:prstClr val="black"/>
                </a:solidFill>
                <a:effectLst/>
                <a:uLnTx/>
                <a:uFillTx/>
                <a:latin typeface="Calibri" panose="020F0502020204030204"/>
                <a:ea typeface="+mn-ea"/>
                <a:cs typeface="+mn-cs"/>
              </a:rPr>
              <a:t>marco fiscal de mediano plazo</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 territorial.</a:t>
            </a:r>
          </a:p>
          <a:p>
            <a:pPr marL="342900" marR="0" lvl="0" indent="-342900" algn="just"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q"/>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Riesgo de inviabilidad financiera de hospitales con alta dependencia de OPS.</a:t>
            </a:r>
          </a:p>
        </p:txBody>
      </p:sp>
    </p:spTree>
    <p:extLst>
      <p:ext uri="{BB962C8B-B14F-4D97-AF65-F5344CB8AC3E}">
        <p14:creationId xmlns:p14="http://schemas.microsoft.com/office/powerpoint/2010/main" val="17158388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8347587" y="5875869"/>
            <a:ext cx="3184489" cy="784879"/>
          </a:xfrm>
          <a:prstGeom prst="rect">
            <a:avLst/>
          </a:prstGeom>
        </p:spPr>
      </p:pic>
      <p:pic>
        <p:nvPicPr>
          <p:cNvPr id="3" name="Imagen 2">
            <a:extLst>
              <a:ext uri="{FF2B5EF4-FFF2-40B4-BE49-F238E27FC236}">
                <a16:creationId xmlns:a16="http://schemas.microsoft.com/office/drawing/2014/main" id="{A655A0B2-4487-CA3A-738F-1D7274CF8701}"/>
              </a:ext>
            </a:extLst>
          </p:cNvPr>
          <p:cNvPicPr>
            <a:picLocks noChangeAspect="1"/>
          </p:cNvPicPr>
          <p:nvPr/>
        </p:nvPicPr>
        <p:blipFill>
          <a:blip r:embed="rId3"/>
          <a:stretch>
            <a:fillRect/>
          </a:stretch>
        </p:blipFill>
        <p:spPr>
          <a:xfrm>
            <a:off x="0" y="-216428"/>
            <a:ext cx="6272981" cy="7074427"/>
          </a:xfrm>
          <a:prstGeom prst="rect">
            <a:avLst/>
          </a:prstGeom>
        </p:spPr>
      </p:pic>
      <p:pic>
        <p:nvPicPr>
          <p:cNvPr id="2" name="Imagen 1">
            <a:extLst>
              <a:ext uri="{FF2B5EF4-FFF2-40B4-BE49-F238E27FC236}">
                <a16:creationId xmlns:a16="http://schemas.microsoft.com/office/drawing/2014/main" id="{130C190B-9605-4F84-B401-58DC8AB2D385}"/>
              </a:ext>
            </a:extLst>
          </p:cNvPr>
          <p:cNvPicPr>
            <a:picLocks noChangeAspect="1"/>
          </p:cNvPicPr>
          <p:nvPr/>
        </p:nvPicPr>
        <p:blipFill>
          <a:blip r:embed="rId4"/>
          <a:stretch>
            <a:fillRect/>
          </a:stretch>
        </p:blipFill>
        <p:spPr>
          <a:xfrm>
            <a:off x="412955" y="1179380"/>
            <a:ext cx="11218606" cy="4601987"/>
          </a:xfrm>
          <a:prstGeom prst="rect">
            <a:avLst/>
          </a:prstGeom>
        </p:spPr>
      </p:pic>
      <p:sp>
        <p:nvSpPr>
          <p:cNvPr id="6" name="CuadroTexto 5">
            <a:extLst>
              <a:ext uri="{FF2B5EF4-FFF2-40B4-BE49-F238E27FC236}">
                <a16:creationId xmlns:a16="http://schemas.microsoft.com/office/drawing/2014/main" id="{98D18FD4-9B8F-D339-606E-D04E3802578A}"/>
              </a:ext>
            </a:extLst>
          </p:cNvPr>
          <p:cNvSpPr txBox="1"/>
          <p:nvPr/>
        </p:nvSpPr>
        <p:spPr>
          <a:xfrm>
            <a:off x="2090191" y="189089"/>
            <a:ext cx="786413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Principales Cambios Reforma Laboral</a:t>
            </a:r>
          </a:p>
        </p:txBody>
      </p:sp>
    </p:spTree>
    <p:extLst>
      <p:ext uri="{BB962C8B-B14F-4D97-AF65-F5344CB8AC3E}">
        <p14:creationId xmlns:p14="http://schemas.microsoft.com/office/powerpoint/2010/main" val="21769521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8347587" y="5875869"/>
            <a:ext cx="3184489" cy="784879"/>
          </a:xfrm>
          <a:prstGeom prst="rect">
            <a:avLst/>
          </a:prstGeom>
        </p:spPr>
      </p:pic>
      <p:pic>
        <p:nvPicPr>
          <p:cNvPr id="3" name="Imagen 2">
            <a:extLst>
              <a:ext uri="{FF2B5EF4-FFF2-40B4-BE49-F238E27FC236}">
                <a16:creationId xmlns:a16="http://schemas.microsoft.com/office/drawing/2014/main" id="{A655A0B2-4487-CA3A-738F-1D7274CF8701}"/>
              </a:ext>
            </a:extLst>
          </p:cNvPr>
          <p:cNvPicPr>
            <a:picLocks noChangeAspect="1"/>
          </p:cNvPicPr>
          <p:nvPr/>
        </p:nvPicPr>
        <p:blipFill>
          <a:blip r:embed="rId3"/>
          <a:stretch>
            <a:fillRect/>
          </a:stretch>
        </p:blipFill>
        <p:spPr>
          <a:xfrm>
            <a:off x="0" y="-216428"/>
            <a:ext cx="6390967" cy="7074427"/>
          </a:xfrm>
          <a:prstGeom prst="rect">
            <a:avLst/>
          </a:prstGeom>
        </p:spPr>
      </p:pic>
      <p:pic>
        <p:nvPicPr>
          <p:cNvPr id="4" name="Imagen 3">
            <a:extLst>
              <a:ext uri="{FF2B5EF4-FFF2-40B4-BE49-F238E27FC236}">
                <a16:creationId xmlns:a16="http://schemas.microsoft.com/office/drawing/2014/main" id="{1D735F28-E3C8-D2E0-D2EA-504E852266F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712210" y="1238866"/>
            <a:ext cx="10697007" cy="4404850"/>
          </a:xfrm>
          <a:prstGeom prst="rect">
            <a:avLst/>
          </a:prstGeom>
        </p:spPr>
      </p:pic>
      <p:sp>
        <p:nvSpPr>
          <p:cNvPr id="6" name="CuadroTexto 5">
            <a:extLst>
              <a:ext uri="{FF2B5EF4-FFF2-40B4-BE49-F238E27FC236}">
                <a16:creationId xmlns:a16="http://schemas.microsoft.com/office/drawing/2014/main" id="{33856F27-9250-52F1-B029-29F714E33F87}"/>
              </a:ext>
            </a:extLst>
          </p:cNvPr>
          <p:cNvSpPr txBox="1"/>
          <p:nvPr/>
        </p:nvSpPr>
        <p:spPr>
          <a:xfrm>
            <a:off x="2349328" y="179503"/>
            <a:ext cx="759050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Principales Cambios</a:t>
            </a:r>
            <a:r>
              <a:rPr lang="es-CO" sz="3200" dirty="0">
                <a:solidFill>
                  <a:prstClr val="black"/>
                </a:solidFill>
                <a:latin typeface="Comic Sans MS" panose="030F0702030302020204" pitchFamily="66" charset="0"/>
              </a:rPr>
              <a:t> </a:t>
            </a:r>
            <a:r>
              <a:rPr kumimoji="0" lang="es-CO"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Reforma Laboral</a:t>
            </a:r>
          </a:p>
        </p:txBody>
      </p:sp>
    </p:spTree>
    <p:extLst>
      <p:ext uri="{BB962C8B-B14F-4D97-AF65-F5344CB8AC3E}">
        <p14:creationId xmlns:p14="http://schemas.microsoft.com/office/powerpoint/2010/main" val="41211976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8347587" y="5875869"/>
            <a:ext cx="3184489" cy="784879"/>
          </a:xfrm>
          <a:prstGeom prst="rect">
            <a:avLst/>
          </a:prstGeom>
        </p:spPr>
      </p:pic>
      <p:pic>
        <p:nvPicPr>
          <p:cNvPr id="3" name="Imagen 2">
            <a:extLst>
              <a:ext uri="{FF2B5EF4-FFF2-40B4-BE49-F238E27FC236}">
                <a16:creationId xmlns:a16="http://schemas.microsoft.com/office/drawing/2014/main" id="{A655A0B2-4487-CA3A-738F-1D7274CF8701}"/>
              </a:ext>
            </a:extLst>
          </p:cNvPr>
          <p:cNvPicPr>
            <a:picLocks noChangeAspect="1"/>
          </p:cNvPicPr>
          <p:nvPr/>
        </p:nvPicPr>
        <p:blipFill>
          <a:blip r:embed="rId3"/>
          <a:stretch>
            <a:fillRect/>
          </a:stretch>
        </p:blipFill>
        <p:spPr>
          <a:xfrm>
            <a:off x="0" y="-108214"/>
            <a:ext cx="6095999" cy="7074427"/>
          </a:xfrm>
          <a:prstGeom prst="rect">
            <a:avLst/>
          </a:prstGeom>
        </p:spPr>
      </p:pic>
      <p:pic>
        <p:nvPicPr>
          <p:cNvPr id="2" name="Imagen 1">
            <a:extLst>
              <a:ext uri="{FF2B5EF4-FFF2-40B4-BE49-F238E27FC236}">
                <a16:creationId xmlns:a16="http://schemas.microsoft.com/office/drawing/2014/main" id="{3D90B146-4652-5E0F-7D6B-A876FA6987B2}"/>
              </a:ext>
            </a:extLst>
          </p:cNvPr>
          <p:cNvPicPr>
            <a:picLocks noChangeAspect="1"/>
          </p:cNvPicPr>
          <p:nvPr/>
        </p:nvPicPr>
        <p:blipFill>
          <a:blip r:embed="rId4"/>
          <a:stretch>
            <a:fillRect/>
          </a:stretch>
        </p:blipFill>
        <p:spPr>
          <a:xfrm>
            <a:off x="825551" y="1170039"/>
            <a:ext cx="10540898" cy="4705830"/>
          </a:xfrm>
          <a:prstGeom prst="rect">
            <a:avLst/>
          </a:prstGeom>
        </p:spPr>
      </p:pic>
      <p:sp>
        <p:nvSpPr>
          <p:cNvPr id="6" name="CuadroTexto 5">
            <a:extLst>
              <a:ext uri="{FF2B5EF4-FFF2-40B4-BE49-F238E27FC236}">
                <a16:creationId xmlns:a16="http://schemas.microsoft.com/office/drawing/2014/main" id="{18D4E4F1-66E7-DDA2-4065-CEA9A7226A2A}"/>
              </a:ext>
            </a:extLst>
          </p:cNvPr>
          <p:cNvSpPr txBox="1"/>
          <p:nvPr/>
        </p:nvSpPr>
        <p:spPr>
          <a:xfrm>
            <a:off x="1673156" y="217953"/>
            <a:ext cx="85900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Principales Cambios Reforma Laboral</a:t>
            </a:r>
          </a:p>
        </p:txBody>
      </p:sp>
    </p:spTree>
    <p:extLst>
      <p:ext uri="{BB962C8B-B14F-4D97-AF65-F5344CB8AC3E}">
        <p14:creationId xmlns:p14="http://schemas.microsoft.com/office/powerpoint/2010/main" val="40678126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7875638" y="164881"/>
            <a:ext cx="3184489" cy="784879"/>
          </a:xfrm>
          <a:prstGeom prst="rect">
            <a:avLst/>
          </a:prstGeom>
        </p:spPr>
      </p:pic>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3"/>
          <a:stretch>
            <a:fillRect/>
          </a:stretch>
        </p:blipFill>
        <p:spPr>
          <a:xfrm rot="10800000">
            <a:off x="-2" y="-1"/>
            <a:ext cx="678425" cy="6858001"/>
          </a:xfrm>
          <a:prstGeom prst="rect">
            <a:avLst/>
          </a:prstGeom>
        </p:spPr>
      </p:pic>
      <p:sp>
        <p:nvSpPr>
          <p:cNvPr id="3" name="CuadroTexto 2">
            <a:extLst>
              <a:ext uri="{FF2B5EF4-FFF2-40B4-BE49-F238E27FC236}">
                <a16:creationId xmlns:a16="http://schemas.microsoft.com/office/drawing/2014/main" id="{8A565E60-9819-B129-6CDB-0C33A646FD8D}"/>
              </a:ext>
            </a:extLst>
          </p:cNvPr>
          <p:cNvSpPr txBox="1"/>
          <p:nvPr/>
        </p:nvSpPr>
        <p:spPr>
          <a:xfrm>
            <a:off x="894734" y="1075945"/>
            <a:ext cx="10412361" cy="2677656"/>
          </a:xfrm>
          <a:prstGeom prst="rect">
            <a:avLst/>
          </a:prstGeom>
          <a:noFill/>
        </p:spPr>
        <p:txBody>
          <a:bodyPr wrap="square">
            <a:spAutoFit/>
          </a:bodyPr>
          <a:lstStyle/>
          <a:p>
            <a:pPr algn="just"/>
            <a:r>
              <a:rPr lang="es-ES" sz="2400" b="0" i="0" dirty="0">
                <a:solidFill>
                  <a:srgbClr val="0F1115"/>
                </a:solidFill>
                <a:effectLst/>
                <a:latin typeface="quote-cjk-patch"/>
              </a:rPr>
              <a:t>Es fundamental entender que la </a:t>
            </a:r>
            <a:r>
              <a:rPr lang="es-ES" sz="2400" b="1" i="0" dirty="0">
                <a:solidFill>
                  <a:srgbClr val="0F1115"/>
                </a:solidFill>
                <a:effectLst/>
                <a:latin typeface="quote-cjk-patch"/>
              </a:rPr>
              <a:t>Ley 2466 de 2025</a:t>
            </a:r>
            <a:r>
              <a:rPr lang="es-ES" sz="2400" b="0" i="0" dirty="0">
                <a:solidFill>
                  <a:srgbClr val="0F1115"/>
                </a:solidFill>
                <a:effectLst/>
                <a:latin typeface="quote-cjk-patch"/>
              </a:rPr>
              <a:t> tiene un alcance </a:t>
            </a:r>
            <a:r>
              <a:rPr lang="es-ES" sz="2400" b="1" i="0" dirty="0">
                <a:solidFill>
                  <a:srgbClr val="0F1115"/>
                </a:solidFill>
                <a:effectLst/>
                <a:latin typeface="quote-cjk-patch"/>
              </a:rPr>
              <a:t>específico y limitado</a:t>
            </a:r>
            <a:r>
              <a:rPr lang="es-ES" sz="2400" b="0" i="0" dirty="0">
                <a:solidFill>
                  <a:srgbClr val="0F1115"/>
                </a:solidFill>
                <a:effectLst/>
                <a:latin typeface="quote-cjk-patch"/>
              </a:rPr>
              <a:t> para los trabajadores de la salud en hospitales públicos. No es una ley general que regule todas sus condiciones laborales. </a:t>
            </a:r>
          </a:p>
          <a:p>
            <a:pPr algn="just"/>
            <a:r>
              <a:rPr lang="es-ES" sz="2400" b="1" dirty="0"/>
              <a:t>Resolución 2366 de 2024</a:t>
            </a:r>
            <a:r>
              <a:rPr lang="es-ES" sz="2400" dirty="0"/>
              <a:t>, conocida como la “Reforma Integral al Trabajo en Salud”, que complementa y profundiza los cambios iniciados con la </a:t>
            </a:r>
            <a:r>
              <a:rPr lang="es-ES" sz="2400" b="1" dirty="0"/>
              <a:t>Ley 2101 de 2021. </a:t>
            </a:r>
            <a:r>
              <a:rPr lang="es-ES" sz="2400" dirty="0"/>
              <a:t>con énfasis en la eliminación de la precariedad y la promoción de condiciones dignas de trabajo. </a:t>
            </a:r>
            <a:endParaRPr lang="es-CO" sz="2400" b="1" dirty="0"/>
          </a:p>
        </p:txBody>
      </p:sp>
      <p:sp>
        <p:nvSpPr>
          <p:cNvPr id="8" name="CuadroTexto 7">
            <a:extLst>
              <a:ext uri="{FF2B5EF4-FFF2-40B4-BE49-F238E27FC236}">
                <a16:creationId xmlns:a16="http://schemas.microsoft.com/office/drawing/2014/main" id="{71E5B359-5830-D0B0-513C-21AACAEB519F}"/>
              </a:ext>
            </a:extLst>
          </p:cNvPr>
          <p:cNvSpPr txBox="1"/>
          <p:nvPr/>
        </p:nvSpPr>
        <p:spPr>
          <a:xfrm>
            <a:off x="894734" y="3753601"/>
            <a:ext cx="10294375" cy="2564805"/>
          </a:xfrm>
          <a:prstGeom prst="rect">
            <a:avLst/>
          </a:prstGeom>
          <a:noFill/>
        </p:spPr>
        <p:txBody>
          <a:bodyPr wrap="square">
            <a:spAutoFit/>
          </a:bodyPr>
          <a:lstStyle/>
          <a:p>
            <a:pPr algn="just">
              <a:spcBef>
                <a:spcPts val="1200"/>
              </a:spcBef>
              <a:spcAft>
                <a:spcPts val="800"/>
              </a:spcAft>
            </a:pPr>
            <a:r>
              <a:rPr lang="es-CO" sz="24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El sistema de contratación en la salud pública colombiana, </a:t>
            </a:r>
            <a:r>
              <a:rPr lang="es-CO" sz="2400" b="1" kern="0"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es un laberinto de regímenes donde conviven empleados públicos de carrera con derechos estables, trabajadores oficiales con protección laboral, y una masa de trabajadores precarizados bajo figuras de tercerización</a:t>
            </a:r>
            <a:r>
              <a:rPr lang="es-CO" sz="24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que la ley y la jurisprudencia buscan reincorporar al régimen de protección plena. </a:t>
            </a:r>
          </a:p>
          <a:p>
            <a:pPr algn="just">
              <a:spcBef>
                <a:spcPts val="1200"/>
              </a:spcBef>
              <a:spcAft>
                <a:spcPts val="800"/>
              </a:spcAft>
            </a:pPr>
            <a:r>
              <a:rPr lang="es-CO" sz="24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La Ley 2466 es el último esfuerzo legislativo para ordenar este caos.</a:t>
            </a:r>
            <a:endParaRPr lang="es-CO"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621E247E-BDA6-0954-1764-781857501CDE}"/>
              </a:ext>
            </a:extLst>
          </p:cNvPr>
          <p:cNvSpPr txBox="1"/>
          <p:nvPr/>
        </p:nvSpPr>
        <p:spPr>
          <a:xfrm>
            <a:off x="1007224" y="425168"/>
            <a:ext cx="3942490" cy="584775"/>
          </a:xfrm>
          <a:prstGeom prst="rect">
            <a:avLst/>
          </a:prstGeom>
          <a:noFill/>
        </p:spPr>
        <p:txBody>
          <a:bodyPr wrap="none" rtlCol="0">
            <a:spAutoFit/>
          </a:bodyPr>
          <a:lstStyle/>
          <a:p>
            <a:r>
              <a:rPr lang="es-CO" sz="3200" b="1" dirty="0">
                <a:solidFill>
                  <a:srgbClr val="003399"/>
                </a:solidFill>
              </a:rPr>
              <a:t>LA REALIDAD ACTUAL </a:t>
            </a:r>
          </a:p>
        </p:txBody>
      </p:sp>
    </p:spTree>
    <p:extLst>
      <p:ext uri="{BB962C8B-B14F-4D97-AF65-F5344CB8AC3E}">
        <p14:creationId xmlns:p14="http://schemas.microsoft.com/office/powerpoint/2010/main" val="8227342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7924799" y="5845265"/>
            <a:ext cx="3184489" cy="784879"/>
          </a:xfrm>
          <a:prstGeom prst="rect">
            <a:avLst/>
          </a:prstGeom>
        </p:spPr>
      </p:pic>
      <p:sp>
        <p:nvSpPr>
          <p:cNvPr id="5" name="Diagrama de flujo: retraso 4">
            <a:extLst>
              <a:ext uri="{FF2B5EF4-FFF2-40B4-BE49-F238E27FC236}">
                <a16:creationId xmlns:a16="http://schemas.microsoft.com/office/drawing/2014/main" id="{D0329180-741B-0196-D711-F95DC06CBB28}"/>
              </a:ext>
            </a:extLst>
          </p:cNvPr>
          <p:cNvSpPr/>
          <p:nvPr/>
        </p:nvSpPr>
        <p:spPr>
          <a:xfrm flipV="1">
            <a:off x="1" y="0"/>
            <a:ext cx="1091380"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3"/>
          <a:stretch>
            <a:fillRect/>
          </a:stretch>
        </p:blipFill>
        <p:spPr>
          <a:xfrm>
            <a:off x="11513573" y="0"/>
            <a:ext cx="678425" cy="6858000"/>
          </a:xfrm>
          <a:prstGeom prst="rect">
            <a:avLst/>
          </a:prstGeom>
        </p:spPr>
      </p:pic>
      <p:sp>
        <p:nvSpPr>
          <p:cNvPr id="3" name="CuadroTexto 2">
            <a:extLst>
              <a:ext uri="{FF2B5EF4-FFF2-40B4-BE49-F238E27FC236}">
                <a16:creationId xmlns:a16="http://schemas.microsoft.com/office/drawing/2014/main" id="{F1D92C6E-5D34-7E7B-9DC3-47BC9B558E54}"/>
              </a:ext>
            </a:extLst>
          </p:cNvPr>
          <p:cNvSpPr txBox="1"/>
          <p:nvPr/>
        </p:nvSpPr>
        <p:spPr>
          <a:xfrm>
            <a:off x="1632153" y="448661"/>
            <a:ext cx="9881420" cy="591059"/>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s-CO" sz="3200" b="1" u="none" strike="noStrike" kern="0" cap="none" spc="0" normalizeH="0" baseline="0" noProof="0" dirty="0">
                <a:ln>
                  <a:noFill/>
                </a:ln>
                <a:solidFill>
                  <a:srgbClr val="003399"/>
                </a:solidFill>
                <a:effectLst/>
                <a:uLnTx/>
                <a:uFillTx/>
                <a:latin typeface="Verdana" panose="020B0604030504040204" pitchFamily="34" charset="0"/>
                <a:ea typeface="Times New Roman" panose="02020603050405020304" pitchFamily="18" charset="0"/>
                <a:cs typeface="Times New Roman" panose="02020603050405020304" pitchFamily="18" charset="0"/>
              </a:rPr>
              <a:t>Impacto en la Estabilidad Laboral</a:t>
            </a:r>
            <a:endParaRPr kumimoji="0" lang="es-CO" sz="3200" b="0" u="none" strike="noStrike" kern="100" cap="none" spc="0" normalizeH="0" baseline="0" noProof="0" dirty="0">
              <a:ln>
                <a:noFill/>
              </a:ln>
              <a:solidFill>
                <a:srgbClr val="00339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B209D4C7-5FA6-5403-E216-E28C4F88D9E5}"/>
              </a:ext>
            </a:extLst>
          </p:cNvPr>
          <p:cNvSpPr txBox="1"/>
          <p:nvPr/>
        </p:nvSpPr>
        <p:spPr>
          <a:xfrm>
            <a:off x="1170039" y="1708304"/>
            <a:ext cx="9802762" cy="3441391"/>
          </a:xfrm>
          <a:prstGeom prst="rect">
            <a:avLst/>
          </a:prstGeom>
          <a:noFill/>
        </p:spPr>
        <p:txBody>
          <a:bodyPr wrap="square">
            <a:spAutoFit/>
          </a:bodyPr>
          <a:lstStyle/>
          <a:p>
            <a:pPr lvl="0" algn="just">
              <a:lnSpc>
                <a:spcPct val="107000"/>
              </a:lnSpc>
              <a:spcAft>
                <a:spcPts val="800"/>
              </a:spcAft>
              <a:tabLst>
                <a:tab pos="457200" algn="l"/>
              </a:tabLst>
            </a:pPr>
            <a:r>
              <a:rPr lang="es-CO" sz="2400" b="1" kern="0" dirty="0">
                <a:solidFill>
                  <a:srgbClr val="003399"/>
                </a:solidFill>
                <a:effectLst/>
                <a:ea typeface="Times New Roman" panose="02020603050405020304" pitchFamily="18" charset="0"/>
                <a:cs typeface="Times New Roman" panose="02020603050405020304" pitchFamily="18" charset="0"/>
              </a:rPr>
              <a:t>Priorización del Contrato a Término Indefinido</a:t>
            </a:r>
            <a:r>
              <a:rPr lang="es-CO" sz="2400" kern="0" dirty="0">
                <a:solidFill>
                  <a:srgbClr val="003399"/>
                </a:solidFill>
                <a:effectLst/>
                <a:ea typeface="Times New Roman" panose="02020603050405020304" pitchFamily="18" charset="0"/>
                <a:cs typeface="Times New Roman" panose="02020603050405020304" pitchFamily="18" charset="0"/>
              </a:rPr>
              <a:t>:</a:t>
            </a:r>
            <a:endParaRPr lang="es-CO" sz="2400" kern="100" dirty="0">
              <a:solidFill>
                <a:srgbClr val="003399"/>
              </a:solidFill>
              <a:effectLst/>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Courier New" panose="02070309020205020404" pitchFamily="49" charset="0"/>
              <a:buChar char="o"/>
              <a:tabLst>
                <a:tab pos="914400" algn="l"/>
              </a:tabLst>
            </a:pPr>
            <a:r>
              <a:rPr lang="es-CO" sz="2400" kern="0" dirty="0">
                <a:solidFill>
                  <a:schemeClr val="tx1"/>
                </a:solidFill>
                <a:effectLst/>
                <a:ea typeface="Times New Roman" panose="02020603050405020304" pitchFamily="18" charset="0"/>
                <a:cs typeface="Times New Roman" panose="02020603050405020304" pitchFamily="18" charset="0"/>
              </a:rPr>
              <a:t>La ley establece que los trabajadores y trabajadoras </a:t>
            </a:r>
            <a:r>
              <a:rPr lang="es-CO" sz="2400" b="1" kern="0" dirty="0">
                <a:solidFill>
                  <a:schemeClr val="tx1"/>
                </a:solidFill>
                <a:effectLst/>
                <a:ea typeface="Times New Roman" panose="02020603050405020304" pitchFamily="18" charset="0"/>
                <a:cs typeface="Times New Roman" panose="02020603050405020304" pitchFamily="18" charset="0"/>
              </a:rPr>
              <a:t>serán vinculados mediante contrato de trabajo a término indefinido</a:t>
            </a:r>
            <a:r>
              <a:rPr lang="es-CO" sz="2400" kern="0" dirty="0">
                <a:solidFill>
                  <a:schemeClr val="tx1"/>
                </a:solidFill>
                <a:effectLst/>
                <a:ea typeface="Times New Roman" panose="02020603050405020304" pitchFamily="18" charset="0"/>
                <a:cs typeface="Times New Roman" panose="02020603050405020304" pitchFamily="18" charset="0"/>
              </a:rPr>
              <a:t>, priorizando esta modalidad sobre otras.</a:t>
            </a:r>
            <a:endParaRPr lang="es-CO" sz="2400" kern="100" dirty="0">
              <a:solidFill>
                <a:schemeClr val="tx1"/>
              </a:solidFill>
              <a:effectLst/>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Courier New" panose="02070309020205020404" pitchFamily="49" charset="0"/>
              <a:buChar char="o"/>
              <a:tabLst>
                <a:tab pos="914400" algn="l"/>
              </a:tabLst>
            </a:pPr>
            <a:r>
              <a:rPr lang="es-CO" sz="2400" b="1" kern="0" dirty="0">
                <a:solidFill>
                  <a:srgbClr val="003399"/>
                </a:solidFill>
                <a:effectLst/>
                <a:ea typeface="Times New Roman" panose="02020603050405020304" pitchFamily="18" charset="0"/>
                <a:cs typeface="Times New Roman" panose="02020603050405020304" pitchFamily="18" charset="0"/>
              </a:rPr>
              <a:t>Los contratos a término fijo</a:t>
            </a:r>
            <a:r>
              <a:rPr lang="es-CO" sz="2400" kern="0" dirty="0">
                <a:solidFill>
                  <a:schemeClr val="tx1"/>
                </a:solidFill>
                <a:effectLst/>
                <a:ea typeface="Times New Roman" panose="02020603050405020304" pitchFamily="18" charset="0"/>
                <a:cs typeface="Times New Roman" panose="02020603050405020304" pitchFamily="18" charset="0"/>
              </a:rPr>
              <a:t>, por obra o labor determinada, o para trabajo ocasional, accidental o transitorio siguen siendo posibles, pero el contrato indefinido tendrá vigencia mientras subsistan las causas que le dieron origen y la materia del trabajo.</a:t>
            </a:r>
            <a:endParaRPr lang="es-CO" sz="2400" kern="1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69259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8013290" y="5855097"/>
            <a:ext cx="3184489" cy="784879"/>
          </a:xfrm>
          <a:prstGeom prst="rect">
            <a:avLst/>
          </a:prstGeom>
        </p:spPr>
      </p:pic>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3"/>
          <a:stretch>
            <a:fillRect/>
          </a:stretch>
        </p:blipFill>
        <p:spPr>
          <a:xfrm rot="10800000">
            <a:off x="-2" y="-1"/>
            <a:ext cx="678425" cy="6858001"/>
          </a:xfrm>
          <a:prstGeom prst="rect">
            <a:avLst/>
          </a:prstGeom>
        </p:spPr>
      </p:pic>
      <p:sp>
        <p:nvSpPr>
          <p:cNvPr id="3" name="CuadroTexto 2">
            <a:extLst>
              <a:ext uri="{FF2B5EF4-FFF2-40B4-BE49-F238E27FC236}">
                <a16:creationId xmlns:a16="http://schemas.microsoft.com/office/drawing/2014/main" id="{893B908C-CEFF-ED86-4BC9-18E831D20ED3}"/>
              </a:ext>
            </a:extLst>
          </p:cNvPr>
          <p:cNvSpPr txBox="1"/>
          <p:nvPr/>
        </p:nvSpPr>
        <p:spPr>
          <a:xfrm>
            <a:off x="748413" y="797508"/>
            <a:ext cx="10204721" cy="5632311"/>
          </a:xfrm>
          <a:prstGeom prst="rect">
            <a:avLst/>
          </a:prstGeom>
          <a:noFill/>
        </p:spPr>
        <p:txBody>
          <a:bodyPr wrap="square">
            <a:spAutoFit/>
          </a:bodyPr>
          <a:lstStyle/>
          <a:p>
            <a:pPr algn="just"/>
            <a:r>
              <a:rPr lang="es-ES" sz="2400" b="1" dirty="0">
                <a:solidFill>
                  <a:srgbClr val="003399"/>
                </a:solidFill>
              </a:rPr>
              <a:t> Contratos laborales – Principio general de indefinición.</a:t>
            </a:r>
          </a:p>
          <a:p>
            <a:pPr algn="just"/>
            <a:endParaRPr lang="es-ES" sz="2400" b="1" dirty="0">
              <a:solidFill>
                <a:srgbClr val="003399"/>
              </a:solidFill>
            </a:endParaRPr>
          </a:p>
          <a:p>
            <a:pPr algn="just"/>
            <a:r>
              <a:rPr lang="es-ES" sz="2400" b="1" dirty="0"/>
              <a:t>El contrato a término indefinido pasa a ser la modalidad general obligatoria.</a:t>
            </a:r>
            <a:endParaRPr lang="es-ES" sz="2400" dirty="0"/>
          </a:p>
          <a:p>
            <a:pPr algn="just">
              <a:buFont typeface="Arial" panose="020B0604020202020204" pitchFamily="34" charset="0"/>
              <a:buChar char="•"/>
            </a:pPr>
            <a:r>
              <a:rPr lang="es-ES" sz="2400" dirty="0"/>
              <a:t>Los contratos a término fijo solo se permiten con causa objetiva y quedan limitados a un </a:t>
            </a:r>
            <a:r>
              <a:rPr lang="es-ES" sz="2400" b="1" dirty="0"/>
              <a:t>máximo de 4 años</a:t>
            </a:r>
            <a:r>
              <a:rPr lang="es-ES" sz="2400" dirty="0"/>
              <a:t>, tras lo cual se convierten automáticamente en indefinidos si continúan sin interrupción.</a:t>
            </a:r>
          </a:p>
          <a:p>
            <a:pPr algn="just">
              <a:buFont typeface="Arial" panose="020B0604020202020204" pitchFamily="34" charset="0"/>
              <a:buChar char="•"/>
            </a:pPr>
            <a:endParaRPr lang="es-ES" sz="2400" dirty="0"/>
          </a:p>
          <a:p>
            <a:pPr algn="just">
              <a:buFont typeface="Arial" panose="020B0604020202020204" pitchFamily="34" charset="0"/>
              <a:buChar char="•"/>
            </a:pPr>
            <a:r>
              <a:rPr lang="es-ES" sz="2400" dirty="0"/>
              <a:t>Si el empleador no puede justificar el uso de un contrato distinto, se considerará </a:t>
            </a:r>
            <a:r>
              <a:rPr lang="es-ES" sz="2400" b="1" dirty="0"/>
              <a:t>contrato indefinido</a:t>
            </a:r>
            <a:r>
              <a:rPr lang="es-ES" sz="2400" dirty="0"/>
              <a:t> con efectos retroactivos. </a:t>
            </a:r>
          </a:p>
          <a:p>
            <a:pPr algn="just"/>
            <a:r>
              <a:rPr lang="es-ES" sz="2400" dirty="0"/>
              <a:t> </a:t>
            </a:r>
          </a:p>
          <a:p>
            <a:r>
              <a:rPr lang="es-ES" sz="2400" b="1" dirty="0">
                <a:solidFill>
                  <a:srgbClr val="003399"/>
                </a:solidFill>
              </a:rPr>
              <a:t>Implicación en salud:</a:t>
            </a:r>
            <a:br>
              <a:rPr lang="es-ES" sz="2400" b="1" dirty="0">
                <a:solidFill>
                  <a:srgbClr val="003399"/>
                </a:solidFill>
              </a:rPr>
            </a:br>
            <a:r>
              <a:rPr lang="es-ES" sz="2400" dirty="0"/>
              <a:t>Para hospitales públicos y privados, esto obliga a revisar y transformar contratos de médicos, enfermeras, auxiliares y demás personal que históricamente se hayan contratado por periodos temporales o sucesivos para funciones permanentes. </a:t>
            </a:r>
          </a:p>
        </p:txBody>
      </p:sp>
      <p:sp>
        <p:nvSpPr>
          <p:cNvPr id="8" name="CuadroTexto 7">
            <a:extLst>
              <a:ext uri="{FF2B5EF4-FFF2-40B4-BE49-F238E27FC236}">
                <a16:creationId xmlns:a16="http://schemas.microsoft.com/office/drawing/2014/main" id="{1E6E5E86-FC1E-A840-D434-1A010BCA4EF8}"/>
              </a:ext>
            </a:extLst>
          </p:cNvPr>
          <p:cNvSpPr txBox="1"/>
          <p:nvPr/>
        </p:nvSpPr>
        <p:spPr>
          <a:xfrm>
            <a:off x="1308851" y="229571"/>
            <a:ext cx="10096568" cy="466346"/>
          </a:xfrm>
          <a:prstGeom prst="rect">
            <a:avLst/>
          </a:prstGeom>
          <a:noFill/>
        </p:spPr>
        <p:txBody>
          <a:bodyPr wrap="square">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es-CO" sz="2400" b="1" i="0" u="none" strike="noStrike" kern="0" cap="none" spc="0" normalizeH="0" baseline="0" noProof="0" dirty="0">
                <a:ln>
                  <a:noFill/>
                </a:ln>
                <a:solidFill>
                  <a:srgbClr val="003399"/>
                </a:solidFill>
                <a:effectLst/>
                <a:uLnTx/>
                <a:uFillTx/>
                <a:latin typeface="Verdana" panose="020B0604030504040204" pitchFamily="34" charset="0"/>
                <a:ea typeface="Times New Roman" panose="02020603050405020304" pitchFamily="18" charset="0"/>
                <a:cs typeface="Times New Roman" panose="02020603050405020304" pitchFamily="18" charset="0"/>
              </a:rPr>
              <a:t>Impacto en la Estabilidad Laboral</a:t>
            </a:r>
            <a:endParaRPr kumimoji="0" lang="es-CO" sz="2400" b="0" i="0" u="none" strike="noStrike" kern="100" cap="none" spc="0" normalizeH="0" baseline="0" noProof="0" dirty="0">
              <a:ln>
                <a:noFill/>
              </a:ln>
              <a:solidFill>
                <a:srgbClr val="00339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02926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8013290" y="5855097"/>
            <a:ext cx="3184489" cy="784879"/>
          </a:xfrm>
          <a:prstGeom prst="rect">
            <a:avLst/>
          </a:prstGeom>
        </p:spPr>
      </p:pic>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3"/>
          <a:stretch>
            <a:fillRect/>
          </a:stretch>
        </p:blipFill>
        <p:spPr>
          <a:xfrm rot="10800000">
            <a:off x="-2" y="-1"/>
            <a:ext cx="678425" cy="6858001"/>
          </a:xfrm>
          <a:prstGeom prst="rect">
            <a:avLst/>
          </a:prstGeom>
        </p:spPr>
      </p:pic>
      <p:sp>
        <p:nvSpPr>
          <p:cNvPr id="8" name="Rectangle 2">
            <a:extLst>
              <a:ext uri="{FF2B5EF4-FFF2-40B4-BE49-F238E27FC236}">
                <a16:creationId xmlns:a16="http://schemas.microsoft.com/office/drawing/2014/main" id="{79820FDA-FF4B-33B7-1370-5A525099AD3F}"/>
              </a:ext>
            </a:extLst>
          </p:cNvPr>
          <p:cNvSpPr>
            <a:spLocks noChangeArrowheads="1"/>
          </p:cNvSpPr>
          <p:nvPr/>
        </p:nvSpPr>
        <p:spPr bwMode="auto">
          <a:xfrm>
            <a:off x="776747" y="549243"/>
            <a:ext cx="10294376"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2800" b="1" i="0" u="none" strike="noStrike" cap="none" normalizeH="0" baseline="0" dirty="0">
                <a:ln>
                  <a:noFill/>
                </a:ln>
                <a:solidFill>
                  <a:srgbClr val="003399"/>
                </a:solidFill>
                <a:effectLst/>
              </a:rPr>
              <a:t>Clases de contratos laborales: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400" b="1" i="0" u="none" strike="noStrike" cap="none" normalizeH="0" baseline="0" dirty="0">
              <a:ln>
                <a:noFill/>
              </a:ln>
              <a:solidFill>
                <a:schemeClr val="accent6">
                  <a:lumMod val="75000"/>
                </a:schemeClr>
              </a:solidFill>
              <a:effectLst/>
            </a:endParaRPr>
          </a:p>
        </p:txBody>
      </p:sp>
      <p:sp>
        <p:nvSpPr>
          <p:cNvPr id="10" name="CuadroTexto 9">
            <a:extLst>
              <a:ext uri="{FF2B5EF4-FFF2-40B4-BE49-F238E27FC236}">
                <a16:creationId xmlns:a16="http://schemas.microsoft.com/office/drawing/2014/main" id="{04567553-B535-8646-2B2C-62062B0DAEEF}"/>
              </a:ext>
            </a:extLst>
          </p:cNvPr>
          <p:cNvSpPr txBox="1"/>
          <p:nvPr/>
        </p:nvSpPr>
        <p:spPr>
          <a:xfrm>
            <a:off x="776747" y="1441795"/>
            <a:ext cx="10628671" cy="4524315"/>
          </a:xfrm>
          <a:prstGeom prst="rect">
            <a:avLst/>
          </a:prstGeom>
          <a:noFill/>
        </p:spPr>
        <p:txBody>
          <a:bodyPr wrap="square">
            <a:spAutoFit/>
          </a:bodyPr>
          <a:lstStyle/>
          <a:p>
            <a:r>
              <a:rPr lang="es-ES" sz="2400" b="1" dirty="0">
                <a:solidFill>
                  <a:srgbClr val="003399"/>
                </a:solidFill>
              </a:rPr>
              <a:t>A. Contrato a término indefinido</a:t>
            </a:r>
          </a:p>
          <a:p>
            <a:pPr>
              <a:buFont typeface="Arial" panose="020B0604020202020204" pitchFamily="34" charset="0"/>
              <a:buChar char="•"/>
            </a:pPr>
            <a:r>
              <a:rPr lang="es-ES" sz="2000" b="1" dirty="0"/>
              <a:t>Características</a:t>
            </a:r>
            <a:r>
              <a:rPr lang="es-ES" sz="2000" dirty="0"/>
              <a:t>: vínculo laboral estable; no tiene fecha de terminación; goza de prestaciones sociales completas (salud, pensión, cesantías, vacaciones, primas).</a:t>
            </a:r>
          </a:p>
          <a:p>
            <a:pPr>
              <a:buFont typeface="Arial" panose="020B0604020202020204" pitchFamily="34" charset="0"/>
              <a:buChar char="•"/>
            </a:pPr>
            <a:r>
              <a:rPr lang="es-ES" sz="2000" b="1" dirty="0"/>
              <a:t>Uso en salud</a:t>
            </a:r>
            <a:r>
              <a:rPr lang="es-ES" sz="2000" dirty="0"/>
              <a:t>: recomendado para cargos misionales y permanentes (médicos de planta, enfermeras de turno, auxiliares de hospitalización).</a:t>
            </a:r>
          </a:p>
          <a:p>
            <a:pPr>
              <a:buFont typeface="Arial" panose="020B0604020202020204" pitchFamily="34" charset="0"/>
              <a:buChar char="•"/>
            </a:pPr>
            <a:r>
              <a:rPr lang="es-ES" sz="2000" b="1" dirty="0"/>
              <a:t>Impacto reforma</a:t>
            </a:r>
            <a:r>
              <a:rPr lang="es-ES" sz="2000" dirty="0"/>
              <a:t>: se convierte en la </a:t>
            </a:r>
            <a:r>
              <a:rPr lang="es-ES" sz="2000" b="1" dirty="0"/>
              <a:t>modalidad preferente</a:t>
            </a:r>
            <a:r>
              <a:rPr lang="es-ES" sz="2000" dirty="0"/>
              <a:t>; empleadores deben justificar por qué usan otra modalidad. </a:t>
            </a:r>
          </a:p>
          <a:p>
            <a:pPr>
              <a:buFont typeface="Arial" panose="020B0604020202020204" pitchFamily="34" charset="0"/>
              <a:buChar char="•"/>
            </a:pPr>
            <a:endParaRPr lang="es-ES" sz="2000" dirty="0"/>
          </a:p>
          <a:p>
            <a:r>
              <a:rPr lang="es-ES" sz="2400" b="1" dirty="0">
                <a:solidFill>
                  <a:srgbClr val="003399"/>
                </a:solidFill>
              </a:rPr>
              <a:t>B. Contrato a término fijo</a:t>
            </a:r>
          </a:p>
          <a:p>
            <a:pPr>
              <a:buFont typeface="Arial" panose="020B0604020202020204" pitchFamily="34" charset="0"/>
              <a:buChar char="•"/>
            </a:pPr>
            <a:r>
              <a:rPr lang="es-ES" sz="2000" b="1" dirty="0"/>
              <a:t>Características</a:t>
            </a:r>
            <a:r>
              <a:rPr lang="es-ES" sz="2000" dirty="0"/>
              <a:t>: duración determinada; puede renovarse bajo reglas estrictas; hasta la reforma estaba permitido, ahora con </a:t>
            </a:r>
            <a:r>
              <a:rPr lang="es-ES" sz="2000" b="1" dirty="0"/>
              <a:t>límites más rígidos</a:t>
            </a:r>
            <a:r>
              <a:rPr lang="es-ES" sz="2000" dirty="0"/>
              <a:t> (ej. topes de duración y conversión automática a indefinido si se incumplen requisitos).</a:t>
            </a:r>
          </a:p>
          <a:p>
            <a:pPr>
              <a:buFont typeface="Arial" panose="020B0604020202020204" pitchFamily="34" charset="0"/>
              <a:buChar char="•"/>
            </a:pPr>
            <a:r>
              <a:rPr lang="es-ES" sz="2000" b="1" dirty="0"/>
              <a:t>Uso en salud</a:t>
            </a:r>
            <a:r>
              <a:rPr lang="es-ES" sz="2000" dirty="0"/>
              <a:t>: contratos por proyectos, suplencias con fecha cierta; con la reforma se exige causa objetiva comprobable. </a:t>
            </a:r>
          </a:p>
        </p:txBody>
      </p:sp>
    </p:spTree>
    <p:extLst>
      <p:ext uri="{BB962C8B-B14F-4D97-AF65-F5344CB8AC3E}">
        <p14:creationId xmlns:p14="http://schemas.microsoft.com/office/powerpoint/2010/main" val="2627364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82000">
              <a:schemeClr val="bg1"/>
            </a:gs>
            <a:gs pos="94907">
              <a:srgbClr val="99CC00">
                <a:shade val="67500"/>
                <a:satMod val="115000"/>
              </a:srgbClr>
            </a:gs>
            <a:gs pos="88000">
              <a:srgbClr val="99CC00">
                <a:shade val="67500"/>
                <a:satMod val="115000"/>
              </a:srgbClr>
            </a:gs>
          </a:gsLst>
          <a:path path="circle">
            <a:fillToRect l="100000" b="100000"/>
          </a:path>
        </a:gradFill>
        <a:effectLst/>
      </p:bgPr>
    </p:bg>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C0D62A99-7E8B-3F49-7D8F-6398A48B5C8E}"/>
              </a:ext>
            </a:extLst>
          </p:cNvPr>
          <p:cNvPicPr>
            <a:picLocks noChangeAspect="1"/>
          </p:cNvPicPr>
          <p:nvPr/>
        </p:nvPicPr>
        <p:blipFill>
          <a:blip r:embed="rId3"/>
          <a:stretch>
            <a:fillRect/>
          </a:stretch>
        </p:blipFill>
        <p:spPr>
          <a:xfrm>
            <a:off x="8649149" y="150338"/>
            <a:ext cx="3298122" cy="981156"/>
          </a:xfrm>
          <a:prstGeom prst="rect">
            <a:avLst/>
          </a:prstGeom>
        </p:spPr>
      </p:pic>
      <p:sp>
        <p:nvSpPr>
          <p:cNvPr id="11" name="Elipse 10">
            <a:extLst>
              <a:ext uri="{FF2B5EF4-FFF2-40B4-BE49-F238E27FC236}">
                <a16:creationId xmlns:a16="http://schemas.microsoft.com/office/drawing/2014/main" id="{4331669E-0B0C-0AC4-2F79-68489935961B}"/>
              </a:ext>
            </a:extLst>
          </p:cNvPr>
          <p:cNvSpPr/>
          <p:nvPr/>
        </p:nvSpPr>
        <p:spPr>
          <a:xfrm>
            <a:off x="244729" y="150339"/>
            <a:ext cx="2767412" cy="1066892"/>
          </a:xfrm>
          <a:prstGeom prst="ellipse">
            <a:avLst/>
          </a:prstGeom>
          <a:gradFill>
            <a:gsLst>
              <a:gs pos="82000">
                <a:schemeClr val="bg1"/>
              </a:gs>
              <a:gs pos="94907">
                <a:srgbClr val="99CC00">
                  <a:shade val="67500"/>
                  <a:satMod val="115000"/>
                </a:srgbClr>
              </a:gs>
              <a:gs pos="36000">
                <a:srgbClr val="99CC00">
                  <a:shade val="67500"/>
                  <a:satMod val="115000"/>
                </a:srgbClr>
              </a:gs>
            </a:gsLst>
            <a:path path="circle">
              <a:fillToRect l="100000" b="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TEMARIO</a:t>
            </a:r>
          </a:p>
        </p:txBody>
      </p:sp>
      <p:sp>
        <p:nvSpPr>
          <p:cNvPr id="3" name="CuadroTexto 2">
            <a:extLst>
              <a:ext uri="{FF2B5EF4-FFF2-40B4-BE49-F238E27FC236}">
                <a16:creationId xmlns:a16="http://schemas.microsoft.com/office/drawing/2014/main" id="{2FE09824-7235-EA71-DAF6-3181BAB68EA6}"/>
              </a:ext>
            </a:extLst>
          </p:cNvPr>
          <p:cNvSpPr txBox="1"/>
          <p:nvPr/>
        </p:nvSpPr>
        <p:spPr>
          <a:xfrm>
            <a:off x="1966452" y="1297204"/>
            <a:ext cx="9202994" cy="4062651"/>
          </a:xfrm>
          <a:prstGeom prst="rect">
            <a:avLst/>
          </a:prstGeom>
          <a:noFill/>
        </p:spPr>
        <p:txBody>
          <a:bodyPr wrap="square">
            <a:spAutoFit/>
          </a:bodyPr>
          <a:lstStyle/>
          <a:p>
            <a:pPr algn="just"/>
            <a:r>
              <a:rPr lang="es-ES" sz="2400" b="1" dirty="0">
                <a:solidFill>
                  <a:srgbClr val="003399"/>
                </a:solidFill>
                <a:effectLst>
                  <a:outerShdw blurRad="38100" dist="38100" dir="2700000" algn="tl">
                    <a:srgbClr val="000000">
                      <a:alpha val="43137"/>
                    </a:srgbClr>
                  </a:outerShdw>
                </a:effectLst>
              </a:rPr>
              <a:t>MODULO 2: CÓMO SE CRUZAN LA LEY 2101/2021 Y LA LEY  2466/2025 </a:t>
            </a:r>
          </a:p>
          <a:p>
            <a:pPr algn="just"/>
            <a:endParaRPr lang="es-ES" dirty="0"/>
          </a:p>
          <a:p>
            <a:pPr algn="just"/>
            <a:r>
              <a:rPr lang="es-ES" dirty="0"/>
              <a:t>Jornada máxima semanal </a:t>
            </a:r>
          </a:p>
          <a:p>
            <a:pPr algn="just"/>
            <a:endParaRPr lang="es-ES" dirty="0"/>
          </a:p>
          <a:p>
            <a:pPr algn="just"/>
            <a:r>
              <a:rPr lang="es-ES" dirty="0"/>
              <a:t>La Ley 2101 de 2021 ya fijó un cronograma para reducir la jornada legal: por ejemplo, desde el 15 de julio de 2025, la jornada máxima es de 44 horas semanales. </a:t>
            </a:r>
          </a:p>
          <a:p>
            <a:pPr algn="just"/>
            <a:r>
              <a:rPr lang="es-ES" dirty="0"/>
              <a:t> </a:t>
            </a:r>
          </a:p>
          <a:p>
            <a:pPr algn="just"/>
            <a:r>
              <a:rPr lang="es-ES" dirty="0"/>
              <a:t>La Ley 2466 de 2025 retoma este marco: en su texto legal se menciona explícitamente que continúa el “artículo 3° de la Ley 2101 de 2021 sobre la aplicación gradual … jornada máxima de 42 horas”.</a:t>
            </a:r>
          </a:p>
          <a:p>
            <a:pPr algn="just"/>
            <a:r>
              <a:rPr lang="es-ES" dirty="0"/>
              <a:t>  </a:t>
            </a:r>
          </a:p>
          <a:p>
            <a:pPr algn="just"/>
            <a:r>
              <a:rPr lang="es-ES" dirty="0"/>
              <a:t>Según una circular del Ministerio de Trabajo, con la reforma (Ley 2466) se establece que esa jornada (44 horas desde julio de 2025, para pasar luego a 42 horas) debe dividirse en al menos dos secciones diarias con un descanso intermedio. </a:t>
            </a:r>
            <a:endParaRPr lang="es-CO" dirty="0"/>
          </a:p>
        </p:txBody>
      </p:sp>
    </p:spTree>
    <p:extLst>
      <p:ext uri="{BB962C8B-B14F-4D97-AF65-F5344CB8AC3E}">
        <p14:creationId xmlns:p14="http://schemas.microsoft.com/office/powerpoint/2010/main" val="38944036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8013290" y="5855097"/>
            <a:ext cx="3184489" cy="784879"/>
          </a:xfrm>
          <a:prstGeom prst="rect">
            <a:avLst/>
          </a:prstGeom>
        </p:spPr>
      </p:pic>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3"/>
          <a:stretch>
            <a:fillRect/>
          </a:stretch>
        </p:blipFill>
        <p:spPr>
          <a:xfrm rot="10800000">
            <a:off x="-2" y="-1"/>
            <a:ext cx="678425" cy="6858001"/>
          </a:xfrm>
          <a:prstGeom prst="rect">
            <a:avLst/>
          </a:prstGeom>
        </p:spPr>
      </p:pic>
      <p:sp>
        <p:nvSpPr>
          <p:cNvPr id="8" name="Rectangle 2">
            <a:extLst>
              <a:ext uri="{FF2B5EF4-FFF2-40B4-BE49-F238E27FC236}">
                <a16:creationId xmlns:a16="http://schemas.microsoft.com/office/drawing/2014/main" id="{79820FDA-FF4B-33B7-1370-5A525099AD3F}"/>
              </a:ext>
            </a:extLst>
          </p:cNvPr>
          <p:cNvSpPr>
            <a:spLocks noChangeArrowheads="1"/>
          </p:cNvSpPr>
          <p:nvPr/>
        </p:nvSpPr>
        <p:spPr bwMode="auto">
          <a:xfrm>
            <a:off x="805080" y="490250"/>
            <a:ext cx="10392699"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2800" b="1" i="0" u="none" strike="noStrike" cap="none" normalizeH="0" baseline="0" dirty="0">
                <a:ln>
                  <a:noFill/>
                </a:ln>
                <a:solidFill>
                  <a:srgbClr val="003399"/>
                </a:solidFill>
                <a:effectLst/>
              </a:rPr>
              <a:t>Clases de contratos laborales: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400" b="1" i="0" u="none" strike="noStrike" cap="none" normalizeH="0" baseline="0" dirty="0">
              <a:ln>
                <a:noFill/>
              </a:ln>
              <a:solidFill>
                <a:schemeClr val="accent6">
                  <a:lumMod val="75000"/>
                </a:schemeClr>
              </a:solidFill>
              <a:effectLst/>
            </a:endParaRPr>
          </a:p>
        </p:txBody>
      </p:sp>
      <p:sp>
        <p:nvSpPr>
          <p:cNvPr id="3" name="CuadroTexto 2">
            <a:extLst>
              <a:ext uri="{FF2B5EF4-FFF2-40B4-BE49-F238E27FC236}">
                <a16:creationId xmlns:a16="http://schemas.microsoft.com/office/drawing/2014/main" id="{A22AFE4B-9D84-EEC7-F1E9-EDC97F10F6F2}"/>
              </a:ext>
            </a:extLst>
          </p:cNvPr>
          <p:cNvSpPr txBox="1"/>
          <p:nvPr/>
        </p:nvSpPr>
        <p:spPr>
          <a:xfrm>
            <a:off x="845571" y="1206086"/>
            <a:ext cx="10311715" cy="5201424"/>
          </a:xfrm>
          <a:prstGeom prst="rect">
            <a:avLst/>
          </a:prstGeom>
          <a:noFill/>
        </p:spPr>
        <p:txBody>
          <a:bodyPr wrap="square">
            <a:spAutoFit/>
          </a:bodyPr>
          <a:lstStyle/>
          <a:p>
            <a:r>
              <a:rPr lang="es-ES" sz="2400" b="1" dirty="0">
                <a:solidFill>
                  <a:srgbClr val="003399"/>
                </a:solidFill>
              </a:rPr>
              <a:t>C. Contrato por obra o labor</a:t>
            </a:r>
          </a:p>
          <a:p>
            <a:pPr>
              <a:buFont typeface="Arial" panose="020B0604020202020204" pitchFamily="34" charset="0"/>
              <a:buChar char="•"/>
            </a:pPr>
            <a:r>
              <a:rPr lang="es-ES" sz="2000" b="1" dirty="0"/>
              <a:t>Características</a:t>
            </a:r>
            <a:r>
              <a:rPr lang="es-ES" sz="2000" dirty="0"/>
              <a:t>: vinculación por la realización de una obra o servicio específico y concluido.</a:t>
            </a:r>
          </a:p>
          <a:p>
            <a:pPr>
              <a:buFont typeface="Arial" panose="020B0604020202020204" pitchFamily="34" charset="0"/>
              <a:buChar char="•"/>
            </a:pPr>
            <a:r>
              <a:rPr lang="es-ES" sz="2000" b="1" dirty="0"/>
              <a:t>Uso en salud</a:t>
            </a:r>
            <a:r>
              <a:rPr lang="es-ES" sz="2000" dirty="0"/>
              <a:t>: montaje temporal de UCI, campañas de vacunación específicas o ejecución de proyectos con fin claro. No debe emplearse para sustituir funciones permanentes. </a:t>
            </a:r>
          </a:p>
          <a:p>
            <a:pPr>
              <a:buFont typeface="Arial" panose="020B0604020202020204" pitchFamily="34" charset="0"/>
              <a:buChar char="•"/>
            </a:pPr>
            <a:endParaRPr lang="es-ES" sz="2000" dirty="0"/>
          </a:p>
          <a:p>
            <a:r>
              <a:rPr lang="es-ES" sz="2400" b="1" dirty="0">
                <a:solidFill>
                  <a:srgbClr val="003399"/>
                </a:solidFill>
              </a:rPr>
              <a:t>D. Contrato de aprendizaje / prácticas</a:t>
            </a:r>
          </a:p>
          <a:p>
            <a:pPr>
              <a:buFont typeface="Arial" panose="020B0604020202020204" pitchFamily="34" charset="0"/>
              <a:buChar char="•"/>
            </a:pPr>
            <a:r>
              <a:rPr lang="es-ES" sz="2000" b="1" dirty="0"/>
              <a:t>Características</a:t>
            </a:r>
            <a:r>
              <a:rPr lang="es-ES" sz="2000" dirty="0"/>
              <a:t>: formativo, con supervisión y condiciones especiales; el aprendiz no reemplaza personal.</a:t>
            </a:r>
          </a:p>
          <a:p>
            <a:pPr>
              <a:buFont typeface="Arial" panose="020B0604020202020204" pitchFamily="34" charset="0"/>
              <a:buChar char="•"/>
            </a:pPr>
            <a:r>
              <a:rPr lang="es-ES" sz="2000" b="1" dirty="0"/>
              <a:t>Uso en salud</a:t>
            </a:r>
            <a:r>
              <a:rPr lang="es-ES" sz="2000" dirty="0"/>
              <a:t>: prácticas clínicas y rotaciones supervisadas (SENA, convenios universidad–servicio). La reforma protege derechos del aprendiz y regula más claramente la afiliación y seguridad social. </a:t>
            </a:r>
          </a:p>
          <a:p>
            <a:pPr>
              <a:buFont typeface="Arial" panose="020B0604020202020204" pitchFamily="34" charset="0"/>
              <a:buChar char="•"/>
            </a:pPr>
            <a:endParaRPr lang="es-ES" sz="2000" dirty="0"/>
          </a:p>
          <a:p>
            <a:r>
              <a:rPr lang="es-ES" sz="2400" b="1" dirty="0">
                <a:solidFill>
                  <a:srgbClr val="003399"/>
                </a:solidFill>
              </a:rPr>
              <a:t>E. Teletrabajo y trabajo remoto (modalidad regulada)</a:t>
            </a:r>
          </a:p>
          <a:p>
            <a:pPr>
              <a:buFont typeface="Arial" panose="020B0604020202020204" pitchFamily="34" charset="0"/>
              <a:buChar char="•"/>
            </a:pPr>
            <a:r>
              <a:rPr lang="es-ES" sz="2000" b="1" dirty="0"/>
              <a:t>Características</a:t>
            </a:r>
            <a:r>
              <a:rPr lang="es-ES" sz="2000" dirty="0"/>
              <a:t>: regulación sobre horarios, herramientas, costos y reversibilidad.</a:t>
            </a:r>
          </a:p>
          <a:p>
            <a:pPr>
              <a:buFont typeface="Arial" panose="020B0604020202020204" pitchFamily="34" charset="0"/>
              <a:buChar char="•"/>
            </a:pPr>
            <a:r>
              <a:rPr lang="es-ES" sz="2000" b="1" dirty="0"/>
              <a:t>Uso en salud</a:t>
            </a:r>
            <a:r>
              <a:rPr lang="es-ES" sz="2000" dirty="0"/>
              <a:t>: administrativos, tele-gestión, teleorientación en salud pública. Debe pactarse por escrito.</a:t>
            </a:r>
          </a:p>
        </p:txBody>
      </p:sp>
    </p:spTree>
    <p:extLst>
      <p:ext uri="{BB962C8B-B14F-4D97-AF65-F5344CB8AC3E}">
        <p14:creationId xmlns:p14="http://schemas.microsoft.com/office/powerpoint/2010/main" val="20360775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9448799" y="186214"/>
            <a:ext cx="2349910" cy="608228"/>
          </a:xfrm>
          <a:prstGeom prst="rect">
            <a:avLst/>
          </a:prstGeom>
        </p:spPr>
      </p:pic>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3"/>
          <a:stretch>
            <a:fillRect/>
          </a:stretch>
        </p:blipFill>
        <p:spPr>
          <a:xfrm rot="10800000">
            <a:off x="-2" y="-1"/>
            <a:ext cx="678425" cy="6858001"/>
          </a:xfrm>
          <a:prstGeom prst="rect">
            <a:avLst/>
          </a:prstGeom>
        </p:spPr>
      </p:pic>
      <p:sp>
        <p:nvSpPr>
          <p:cNvPr id="4" name="CuadroTexto 3">
            <a:extLst>
              <a:ext uri="{FF2B5EF4-FFF2-40B4-BE49-F238E27FC236}">
                <a16:creationId xmlns:a16="http://schemas.microsoft.com/office/drawing/2014/main" id="{938B67A2-5F47-7623-D323-1BDDEC65C45A}"/>
              </a:ext>
            </a:extLst>
          </p:cNvPr>
          <p:cNvSpPr txBox="1"/>
          <p:nvPr/>
        </p:nvSpPr>
        <p:spPr>
          <a:xfrm>
            <a:off x="884903" y="112096"/>
            <a:ext cx="9370142" cy="461665"/>
          </a:xfrm>
          <a:prstGeom prst="rect">
            <a:avLst/>
          </a:prstGeom>
          <a:noFill/>
        </p:spPr>
        <p:txBody>
          <a:bodyPr wrap="square">
            <a:spAutoFit/>
          </a:bodyPr>
          <a:lstStyle/>
          <a:p>
            <a:r>
              <a:rPr lang="es-ES" sz="2400" b="1" dirty="0">
                <a:solidFill>
                  <a:srgbClr val="003399"/>
                </a:solidFill>
              </a:rPr>
              <a:t>Clases de contratos civiles / comerciales (no laborales) y su esencia</a:t>
            </a:r>
            <a:endParaRPr lang="es-CO" sz="2400" b="1" dirty="0">
              <a:solidFill>
                <a:srgbClr val="003399"/>
              </a:solidFill>
            </a:endParaRPr>
          </a:p>
        </p:txBody>
      </p:sp>
      <p:sp>
        <p:nvSpPr>
          <p:cNvPr id="3" name="CuadroTexto 2">
            <a:extLst>
              <a:ext uri="{FF2B5EF4-FFF2-40B4-BE49-F238E27FC236}">
                <a16:creationId xmlns:a16="http://schemas.microsoft.com/office/drawing/2014/main" id="{065678D0-7129-08CC-97C0-2F54EBCF0194}"/>
              </a:ext>
            </a:extLst>
          </p:cNvPr>
          <p:cNvSpPr txBox="1"/>
          <p:nvPr/>
        </p:nvSpPr>
        <p:spPr>
          <a:xfrm>
            <a:off x="678424" y="652009"/>
            <a:ext cx="10726995" cy="6063198"/>
          </a:xfrm>
          <a:prstGeom prst="rect">
            <a:avLst/>
          </a:prstGeom>
          <a:noFill/>
        </p:spPr>
        <p:txBody>
          <a:bodyPr wrap="square">
            <a:spAutoFit/>
          </a:bodyPr>
          <a:lstStyle/>
          <a:p>
            <a:r>
              <a:rPr lang="es-ES" sz="2000" b="1" dirty="0">
                <a:solidFill>
                  <a:srgbClr val="003399"/>
                </a:solidFill>
              </a:rPr>
              <a:t>A. Contrato de Prestación de Servicios (OPS) — contrato civil</a:t>
            </a:r>
          </a:p>
          <a:p>
            <a:pPr>
              <a:buFont typeface="Arial" panose="020B0604020202020204" pitchFamily="34" charset="0"/>
              <a:buChar char="•"/>
            </a:pPr>
            <a:r>
              <a:rPr lang="es-ES" b="1" dirty="0"/>
              <a:t>Características</a:t>
            </a:r>
            <a:r>
              <a:rPr lang="es-ES" dirty="0"/>
              <a:t>: persona natural presta un servicio autónomo, sin subordinación ni horario; remuneración por honorarios; NO se generan prestaciones sociales (salud, pensión) directamente por el contratante (la persona debe afiliarse por cuenta propia).</a:t>
            </a:r>
          </a:p>
          <a:p>
            <a:pPr>
              <a:buFont typeface="Arial" panose="020B0604020202020204" pitchFamily="34" charset="0"/>
              <a:buChar char="•"/>
            </a:pPr>
            <a:r>
              <a:rPr lang="es-ES" b="1" dirty="0"/>
              <a:t>Uso en salud</a:t>
            </a:r>
            <a:r>
              <a:rPr lang="es-ES" dirty="0"/>
              <a:t>: consultorías puntuales, cirugías esporádicas, peritajes, asesorías técnicas externas.</a:t>
            </a:r>
          </a:p>
          <a:p>
            <a:pPr>
              <a:buFont typeface="Arial" panose="020B0604020202020204" pitchFamily="34" charset="0"/>
              <a:buChar char="•"/>
            </a:pPr>
            <a:r>
              <a:rPr lang="es-ES" b="1" dirty="0"/>
              <a:t>Riesgo</a:t>
            </a:r>
            <a:r>
              <a:rPr lang="es-ES" dirty="0"/>
              <a:t>: cuando se usa para labores subordinadas, continuas y con horarios → se configura el </a:t>
            </a:r>
            <a:r>
              <a:rPr lang="es-ES" b="1" dirty="0"/>
              <a:t>contrato realidad</a:t>
            </a:r>
            <a:r>
              <a:rPr lang="es-ES" dirty="0"/>
              <a:t> y puede transformarse en vínculo laboral con exigencia de prestaciones y recargos. La Ley 2466 endurece la presunción en favor del trabajador.</a:t>
            </a:r>
          </a:p>
          <a:p>
            <a:pPr>
              <a:buFont typeface="Arial" panose="020B0604020202020204" pitchFamily="34" charset="0"/>
              <a:buChar char="•"/>
            </a:pPr>
            <a:endParaRPr lang="es-ES" dirty="0"/>
          </a:p>
          <a:p>
            <a:r>
              <a:rPr lang="es-ES" sz="2000" b="1" dirty="0">
                <a:solidFill>
                  <a:srgbClr val="003399"/>
                </a:solidFill>
              </a:rPr>
              <a:t>B. Contratos entre IPS y cooperativas / CTA</a:t>
            </a:r>
          </a:p>
          <a:p>
            <a:pPr>
              <a:buFont typeface="Arial" panose="020B0604020202020204" pitchFamily="34" charset="0"/>
              <a:buChar char="•"/>
            </a:pPr>
            <a:r>
              <a:rPr lang="es-ES" b="1" dirty="0"/>
              <a:t>Características</a:t>
            </a:r>
            <a:r>
              <a:rPr lang="es-ES" dirty="0"/>
              <a:t>: formalmente asociación entre profesionales; la cooperativa factura un servicio. Sin embargo, la práctica de “suministrar personas” genera riesgo de intermediación ilegal.</a:t>
            </a:r>
          </a:p>
          <a:p>
            <a:pPr>
              <a:buFont typeface="Arial" panose="020B0604020202020204" pitchFamily="34" charset="0"/>
              <a:buChar char="•"/>
            </a:pPr>
            <a:r>
              <a:rPr lang="es-ES" b="1" dirty="0"/>
              <a:t>Uso en salud</a:t>
            </a:r>
            <a:r>
              <a:rPr lang="es-ES" dirty="0"/>
              <a:t>: históricamente se utilizaron para vincular a médicos, enfermeras y auxiliares; la reforma y la doctrina administrativa/jurisprudencia la restringen severamente.</a:t>
            </a:r>
          </a:p>
          <a:p>
            <a:r>
              <a:rPr lang="es-ES" dirty="0"/>
              <a:t> </a:t>
            </a:r>
          </a:p>
          <a:p>
            <a:r>
              <a:rPr lang="es-ES" sz="2000" b="1" dirty="0">
                <a:solidFill>
                  <a:srgbClr val="003399"/>
                </a:solidFill>
              </a:rPr>
              <a:t>C. Contratos comerciales de prestación de servicios integrales</a:t>
            </a:r>
          </a:p>
          <a:p>
            <a:pPr>
              <a:buFont typeface="Arial" panose="020B0604020202020204" pitchFamily="34" charset="0"/>
              <a:buChar char="•"/>
            </a:pPr>
            <a:r>
              <a:rPr lang="es-ES" b="1" dirty="0"/>
              <a:t>Características</a:t>
            </a:r>
            <a:r>
              <a:rPr lang="es-ES" dirty="0"/>
              <a:t>: contratación de un servicio (ej. lavandería, alimentación, esterilización) donde la empresa contratista presta un servicio completo y autónomo — este uso es aceptable si no existe subordinación del personal por parte del contratante.</a:t>
            </a:r>
          </a:p>
          <a:p>
            <a:pPr>
              <a:buFont typeface="Arial" panose="020B0604020202020204" pitchFamily="34" charset="0"/>
              <a:buChar char="•"/>
            </a:pPr>
            <a:r>
              <a:rPr lang="es-ES" b="1" dirty="0"/>
              <a:t>Uso en salud</a:t>
            </a:r>
            <a:r>
              <a:rPr lang="es-ES" dirty="0"/>
              <a:t>: servicios generales externalizables (aseo, alimentos), siempre que se garantice independencia técnica del contratista.</a:t>
            </a:r>
          </a:p>
        </p:txBody>
      </p:sp>
    </p:spTree>
    <p:extLst>
      <p:ext uri="{BB962C8B-B14F-4D97-AF65-F5344CB8AC3E}">
        <p14:creationId xmlns:p14="http://schemas.microsoft.com/office/powerpoint/2010/main" val="25670985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2"/>
          <a:stretch>
            <a:fillRect/>
          </a:stretch>
        </p:blipFill>
        <p:spPr>
          <a:xfrm rot="10800000">
            <a:off x="-2" y="-1"/>
            <a:ext cx="678425" cy="6858001"/>
          </a:xfrm>
          <a:prstGeom prst="rect">
            <a:avLst/>
          </a:prstGeom>
        </p:spPr>
      </p:pic>
      <p:sp>
        <p:nvSpPr>
          <p:cNvPr id="4" name="CuadroTexto 3">
            <a:extLst>
              <a:ext uri="{FF2B5EF4-FFF2-40B4-BE49-F238E27FC236}">
                <a16:creationId xmlns:a16="http://schemas.microsoft.com/office/drawing/2014/main" id="{D4268BAC-4434-C06B-75BB-C70E7A0C8F9A}"/>
              </a:ext>
            </a:extLst>
          </p:cNvPr>
          <p:cNvSpPr txBox="1"/>
          <p:nvPr/>
        </p:nvSpPr>
        <p:spPr>
          <a:xfrm>
            <a:off x="1482514" y="352225"/>
            <a:ext cx="8121445" cy="400110"/>
          </a:xfrm>
          <a:prstGeom prst="rect">
            <a:avLst/>
          </a:prstGeom>
          <a:noFill/>
        </p:spPr>
        <p:txBody>
          <a:bodyPr wrap="square">
            <a:spAutoFit/>
          </a:bodyPr>
          <a:lstStyle/>
          <a:p>
            <a:r>
              <a:rPr lang="es-CO" sz="2000" b="1" kern="0" dirty="0">
                <a:solidFill>
                  <a:srgbClr val="003399"/>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FORMAS DE CONTRATACIÓN, ESTRUCTURADO POR RÉGIMEN JURÍDICO</a:t>
            </a:r>
            <a:endParaRPr lang="es-CO" sz="2000" b="1" dirty="0">
              <a:solidFill>
                <a:srgbClr val="003399"/>
              </a:solidFill>
              <a:effectLst>
                <a:outerShdw blurRad="38100" dist="38100" dir="2700000" algn="tl">
                  <a:srgbClr val="000000">
                    <a:alpha val="43137"/>
                  </a:srgbClr>
                </a:outerShdw>
              </a:effectLst>
            </a:endParaRPr>
          </a:p>
        </p:txBody>
      </p:sp>
      <p:sp>
        <p:nvSpPr>
          <p:cNvPr id="13" name="CuadroTexto 12">
            <a:extLst>
              <a:ext uri="{FF2B5EF4-FFF2-40B4-BE49-F238E27FC236}">
                <a16:creationId xmlns:a16="http://schemas.microsoft.com/office/drawing/2014/main" id="{D8F30CC9-18B2-E648-75DB-A1A16F75D9EB}"/>
              </a:ext>
            </a:extLst>
          </p:cNvPr>
          <p:cNvSpPr txBox="1"/>
          <p:nvPr/>
        </p:nvSpPr>
        <p:spPr>
          <a:xfrm>
            <a:off x="998553" y="1015517"/>
            <a:ext cx="10086734" cy="2413481"/>
          </a:xfrm>
          <a:prstGeom prst="rect">
            <a:avLst/>
          </a:prstGeom>
          <a:noFill/>
        </p:spPr>
        <p:txBody>
          <a:bodyPr wrap="square">
            <a:spAutoFit/>
          </a:bodyPr>
          <a:lstStyle/>
          <a:p>
            <a:pPr algn="just">
              <a:lnSpc>
                <a:spcPts val="2250"/>
              </a:lnSpc>
              <a:spcBef>
                <a:spcPts val="2400"/>
              </a:spcBef>
              <a:spcAft>
                <a:spcPts val="1200"/>
              </a:spcAft>
            </a:pPr>
            <a:r>
              <a:rPr lang="es-CO" sz="2000" b="1" kern="0"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I. RÉGIMEN ESTATUTARIO (Empleo Público)</a:t>
            </a:r>
            <a:endParaRPr lang="es-CO" sz="1600" kern="1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800"/>
              </a:lnSpc>
            </a:pP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Estos trabajadores tienen una relación de servicio público, </a:t>
            </a: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no un contrato laboral privado</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a:t>
            </a:r>
          </a:p>
          <a:p>
            <a:pPr algn="just">
              <a:lnSpc>
                <a:spcPts val="1800"/>
              </a:lnSpc>
            </a:pP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Su vínculo se establece mediante un </a:t>
            </a: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acto administrativo de nombramiento</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2100"/>
              </a:lnSpc>
              <a:spcBef>
                <a:spcPts val="1200"/>
              </a:spcBef>
              <a:spcAft>
                <a:spcPts val="600"/>
              </a:spcAft>
            </a:pPr>
            <a:r>
              <a:rPr lang="es-CO" sz="2400" b="1" kern="0"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A. Empleados Públicos de Carrera Administrativa (Ley 909 de 2004)</a:t>
            </a:r>
            <a:endParaRPr lang="es-CO" kern="1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2100"/>
              </a:lnSpc>
              <a:spcAft>
                <a:spcPts val="800"/>
              </a:spcAft>
              <a:buSzPts val="1000"/>
              <a:buFont typeface="Symbol" panose="05050102010706020507" pitchFamily="18" charset="2"/>
              <a:buChar char=""/>
              <a:tabLst>
                <a:tab pos="457200" algn="l"/>
              </a:tabLst>
            </a:pP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Descripción:</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Son funcionarios que ingresan mediante concurso público de méritos, gozan de estabilidad y pertenecen a la "carrera administrativa" especial del sector salud.</a:t>
            </a:r>
            <a:endParaRPr lang="es-CO" sz="1600"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2100"/>
              </a:lnSpc>
              <a:spcAft>
                <a:spcPts val="800"/>
              </a:spcAft>
              <a:buSzPts val="1000"/>
              <a:buFont typeface="Symbol" panose="05050102010706020507" pitchFamily="18" charset="2"/>
              <a:buChar char=""/>
              <a:tabLst>
                <a:tab pos="457200" algn="l"/>
              </a:tabLst>
            </a:pP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Vinculación:</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Nombramiento en propiedad.</a:t>
            </a:r>
            <a:endParaRPr lang="es-CO" sz="1600"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CuadroTexto 14">
            <a:extLst>
              <a:ext uri="{FF2B5EF4-FFF2-40B4-BE49-F238E27FC236}">
                <a16:creationId xmlns:a16="http://schemas.microsoft.com/office/drawing/2014/main" id="{9B055471-5146-66A5-407E-9A3813329673}"/>
              </a:ext>
            </a:extLst>
          </p:cNvPr>
          <p:cNvSpPr txBox="1"/>
          <p:nvPr/>
        </p:nvSpPr>
        <p:spPr>
          <a:xfrm>
            <a:off x="998553" y="3680594"/>
            <a:ext cx="10311715" cy="2631874"/>
          </a:xfrm>
          <a:prstGeom prst="rect">
            <a:avLst/>
          </a:prstGeom>
          <a:noFill/>
        </p:spPr>
        <p:txBody>
          <a:bodyPr wrap="square">
            <a:spAutoFit/>
          </a:bodyPr>
          <a:lstStyle/>
          <a:p>
            <a:pPr marL="342900" lvl="0" indent="-342900" algn="just">
              <a:lnSpc>
                <a:spcPts val="2100"/>
              </a:lnSpc>
              <a:spcAft>
                <a:spcPts val="600"/>
              </a:spcAft>
              <a:buSzPts val="1000"/>
              <a:buFont typeface="Symbol" panose="05050102010706020507" pitchFamily="18" charset="2"/>
              <a:buChar char=""/>
              <a:tabLst>
                <a:tab pos="457200" algn="l"/>
              </a:tabLst>
            </a:pPr>
            <a:r>
              <a:rPr lang="es-CO" sz="2000" b="1" kern="0"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Características:</a:t>
            </a:r>
            <a:endParaRPr lang="es-CO" sz="1600" kern="1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ts val="2100"/>
              </a:lnSpc>
              <a:spcAft>
                <a:spcPts val="800"/>
              </a:spcAft>
              <a:buSzPts val="1000"/>
              <a:buFont typeface="Courier New" panose="02070309020205020404" pitchFamily="49" charset="0"/>
              <a:buChar char="o"/>
              <a:tabLst>
                <a:tab pos="914400" algn="l"/>
              </a:tabLst>
            </a:pP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Estabilidad:</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Solo pueden ser desvinculados por causas taxativas previstas en la ley (falta disciplinaria grave, insuficiencia presupuestal probada).</a:t>
            </a:r>
            <a:endParaRPr lang="es-CO" sz="1600"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ts val="2100"/>
              </a:lnSpc>
              <a:spcAft>
                <a:spcPts val="800"/>
              </a:spcAft>
              <a:buSzPts val="1000"/>
              <a:buFont typeface="Courier New" panose="02070309020205020404" pitchFamily="49" charset="0"/>
              <a:buChar char="o"/>
              <a:tabLst>
                <a:tab pos="914400" algn="l"/>
              </a:tabLst>
            </a:pP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Escalafón:</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Tienen derecho a ascensos dentro de un escalafón.</a:t>
            </a:r>
            <a:endParaRPr lang="es-CO" sz="1600"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ts val="2100"/>
              </a:lnSpc>
              <a:spcAft>
                <a:spcPts val="800"/>
              </a:spcAft>
              <a:buSzPts val="1000"/>
              <a:buFont typeface="Courier New" panose="02070309020205020404" pitchFamily="49" charset="0"/>
              <a:buChar char="o"/>
              <a:tabLst>
                <a:tab pos="914400" algn="l"/>
              </a:tabLst>
            </a:pP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Salario:</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Determinado por el Sistema General de Participaciones (SGP) y la Resolución anual de Salarios del Ministerio de Salud. No negocian salario.</a:t>
            </a:r>
            <a:endParaRPr lang="es-CO" sz="1600"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ts val="2100"/>
              </a:lnSpc>
              <a:spcAft>
                <a:spcPts val="800"/>
              </a:spcAft>
              <a:buSzPts val="1000"/>
              <a:buFont typeface="Courier New" panose="02070309020205020404" pitchFamily="49" charset="0"/>
              <a:buChar char="o"/>
              <a:tabLst>
                <a:tab pos="914400" algn="l"/>
              </a:tabLst>
            </a:pP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Aplicación Típica:</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Directivos, jefes de servicio, profesionales de planta en grandes hospitales.</a:t>
            </a:r>
            <a:endParaRPr lang="es-CO" sz="1600"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Imagen 15">
            <a:extLst>
              <a:ext uri="{FF2B5EF4-FFF2-40B4-BE49-F238E27FC236}">
                <a16:creationId xmlns:a16="http://schemas.microsoft.com/office/drawing/2014/main" id="{6EA237E2-7428-D256-BB38-AECB16DFD29D}"/>
              </a:ext>
            </a:extLst>
          </p:cNvPr>
          <p:cNvPicPr>
            <a:picLocks noChangeAspect="1"/>
          </p:cNvPicPr>
          <p:nvPr/>
        </p:nvPicPr>
        <p:blipFill>
          <a:blip r:embed="rId3"/>
          <a:stretch>
            <a:fillRect/>
          </a:stretch>
        </p:blipFill>
        <p:spPr>
          <a:xfrm>
            <a:off x="9603959" y="108906"/>
            <a:ext cx="2194750" cy="780356"/>
          </a:xfrm>
          <a:prstGeom prst="rect">
            <a:avLst/>
          </a:prstGeom>
        </p:spPr>
      </p:pic>
    </p:spTree>
    <p:extLst>
      <p:ext uri="{BB962C8B-B14F-4D97-AF65-F5344CB8AC3E}">
        <p14:creationId xmlns:p14="http://schemas.microsoft.com/office/powerpoint/2010/main" val="15601886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2"/>
          <a:stretch>
            <a:fillRect/>
          </a:stretch>
        </p:blipFill>
        <p:spPr>
          <a:xfrm rot="10800000">
            <a:off x="-2" y="-1"/>
            <a:ext cx="678425" cy="6858001"/>
          </a:xfrm>
          <a:prstGeom prst="rect">
            <a:avLst/>
          </a:prstGeom>
        </p:spPr>
      </p:pic>
      <p:sp>
        <p:nvSpPr>
          <p:cNvPr id="4" name="CuadroTexto 3">
            <a:extLst>
              <a:ext uri="{FF2B5EF4-FFF2-40B4-BE49-F238E27FC236}">
                <a16:creationId xmlns:a16="http://schemas.microsoft.com/office/drawing/2014/main" id="{D4268BAC-4434-C06B-75BB-C70E7A0C8F9A}"/>
              </a:ext>
            </a:extLst>
          </p:cNvPr>
          <p:cNvSpPr txBox="1"/>
          <p:nvPr/>
        </p:nvSpPr>
        <p:spPr>
          <a:xfrm>
            <a:off x="1179289" y="394590"/>
            <a:ext cx="8121445" cy="400110"/>
          </a:xfrm>
          <a:prstGeom prst="rect">
            <a:avLst/>
          </a:prstGeom>
          <a:noFill/>
        </p:spPr>
        <p:txBody>
          <a:bodyPr wrap="square">
            <a:spAutoFit/>
          </a:bodyPr>
          <a:lstStyle/>
          <a:p>
            <a:r>
              <a:rPr lang="es-CO" sz="2000" b="1" kern="0" dirty="0">
                <a:solidFill>
                  <a:srgbClr val="003399"/>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FORMAS DE CONTRATACIÓN, ESTRUCTURADO POR RÉGIMEN JURÍDICO</a:t>
            </a:r>
            <a:endParaRPr lang="es-CO" sz="2000" b="1" dirty="0">
              <a:solidFill>
                <a:srgbClr val="003399"/>
              </a:solidFill>
              <a:effectLst>
                <a:outerShdw blurRad="38100" dist="38100" dir="2700000" algn="tl">
                  <a:srgbClr val="000000">
                    <a:alpha val="43137"/>
                  </a:srgbClr>
                </a:outerShdw>
              </a:effectLst>
            </a:endParaRPr>
          </a:p>
        </p:txBody>
      </p:sp>
      <p:pic>
        <p:nvPicPr>
          <p:cNvPr id="16" name="Imagen 15">
            <a:extLst>
              <a:ext uri="{FF2B5EF4-FFF2-40B4-BE49-F238E27FC236}">
                <a16:creationId xmlns:a16="http://schemas.microsoft.com/office/drawing/2014/main" id="{6EA237E2-7428-D256-BB38-AECB16DFD29D}"/>
              </a:ext>
            </a:extLst>
          </p:cNvPr>
          <p:cNvPicPr>
            <a:picLocks noChangeAspect="1"/>
          </p:cNvPicPr>
          <p:nvPr/>
        </p:nvPicPr>
        <p:blipFill>
          <a:blip r:embed="rId3"/>
          <a:stretch>
            <a:fillRect/>
          </a:stretch>
        </p:blipFill>
        <p:spPr>
          <a:xfrm>
            <a:off x="9603959" y="108906"/>
            <a:ext cx="2194750" cy="780356"/>
          </a:xfrm>
          <a:prstGeom prst="rect">
            <a:avLst/>
          </a:prstGeom>
        </p:spPr>
      </p:pic>
      <p:sp>
        <p:nvSpPr>
          <p:cNvPr id="3" name="CuadroTexto 2">
            <a:extLst>
              <a:ext uri="{FF2B5EF4-FFF2-40B4-BE49-F238E27FC236}">
                <a16:creationId xmlns:a16="http://schemas.microsoft.com/office/drawing/2014/main" id="{A428A8AA-DEA7-CC88-9C73-235FC07C4631}"/>
              </a:ext>
            </a:extLst>
          </p:cNvPr>
          <p:cNvSpPr txBox="1"/>
          <p:nvPr/>
        </p:nvSpPr>
        <p:spPr>
          <a:xfrm>
            <a:off x="938689" y="1356636"/>
            <a:ext cx="10314621" cy="4414029"/>
          </a:xfrm>
          <a:prstGeom prst="rect">
            <a:avLst/>
          </a:prstGeom>
          <a:noFill/>
        </p:spPr>
        <p:txBody>
          <a:bodyPr wrap="square">
            <a:spAutoFit/>
          </a:bodyPr>
          <a:lstStyle/>
          <a:p>
            <a:pPr algn="just">
              <a:lnSpc>
                <a:spcPts val="2100"/>
              </a:lnSpc>
              <a:spcBef>
                <a:spcPts val="1200"/>
              </a:spcBef>
              <a:spcAft>
                <a:spcPts val="600"/>
              </a:spcAft>
            </a:pPr>
            <a:r>
              <a:rPr lang="es-CO" sz="2400" b="1" kern="0"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B. Empleados Públicos de Libre Nombramiento y Remoción</a:t>
            </a:r>
            <a:endParaRPr lang="es-CO" kern="1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2100"/>
              </a:lnSpc>
              <a:spcAft>
                <a:spcPts val="800"/>
              </a:spcAft>
              <a:buSzPts val="1000"/>
              <a:buFont typeface="Symbol" panose="05050102010706020507" pitchFamily="18" charset="2"/>
              <a:buChar char=""/>
              <a:tabLst>
                <a:tab pos="457200" algn="l"/>
              </a:tabLst>
            </a:pP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Descripción:</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Cargos de confianza, dirección, manejo o de asesoría. No pertenecen a la carrera.</a:t>
            </a:r>
            <a:endParaRPr lang="es-CO" sz="1600"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2100"/>
              </a:lnSpc>
              <a:spcAft>
                <a:spcPts val="800"/>
              </a:spcAft>
              <a:buSzPts val="1000"/>
              <a:buFont typeface="Symbol" panose="05050102010706020507" pitchFamily="18" charset="2"/>
              <a:buChar char=""/>
              <a:tabLst>
                <a:tab pos="457200" algn="l"/>
              </a:tabLst>
            </a:pP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Vinculación:</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Nombramiento temporal, vinculado al período del nominador (</a:t>
            </a:r>
            <a:r>
              <a:rPr lang="es-CO" sz="2000" kern="0" dirty="0" err="1">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ej</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gerente de ESE, secretario de salud).</a:t>
            </a:r>
            <a:endParaRPr lang="es-CO" sz="1600"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2100"/>
              </a:lnSpc>
              <a:spcAft>
                <a:spcPts val="800"/>
              </a:spcAft>
              <a:buSzPts val="1000"/>
              <a:buFont typeface="Symbol" panose="05050102010706020507" pitchFamily="18" charset="2"/>
              <a:buChar char=""/>
              <a:tabLst>
                <a:tab pos="457200" algn="l"/>
              </a:tabLst>
            </a:pP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Características:</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Sin estabilidad. Termina con la culminación del período o por decisión discrecional del nominador.</a:t>
            </a:r>
            <a:endParaRPr lang="es-CO" sz="1600"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2100"/>
              </a:lnSpc>
              <a:spcBef>
                <a:spcPts val="1200"/>
              </a:spcBef>
              <a:spcAft>
                <a:spcPts val="600"/>
              </a:spcAft>
            </a:pPr>
            <a:r>
              <a:rPr lang="es-CO" sz="2400" b="1" kern="0"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C. Personal con Régimen Especial (Legislación Anterior a la Ley 909)</a:t>
            </a:r>
            <a:endParaRPr lang="es-CO" kern="1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2100"/>
              </a:lnSpc>
              <a:spcAft>
                <a:spcPts val="800"/>
              </a:spcAft>
              <a:buSzPts val="1000"/>
              <a:buFont typeface="Symbol" panose="05050102010706020507" pitchFamily="18" charset="2"/>
              <a:buChar char=""/>
              <a:tabLst>
                <a:tab pos="457200" algn="l"/>
              </a:tabLst>
            </a:pP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Descripción:</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funcionarios que mantienen derechos adquiridos bajo normas anteriores (Decreto 3135 de 1968, Ley 10 de 1990, Ley 60 de 1993). Es un régimen en extinción, pero aún vigente para muchos.</a:t>
            </a:r>
            <a:endParaRPr lang="es-CO" sz="1600"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2100"/>
              </a:lnSpc>
              <a:spcAft>
                <a:spcPts val="800"/>
              </a:spcAft>
              <a:buSzPts val="1000"/>
              <a:buFont typeface="Symbol" panose="05050102010706020507" pitchFamily="18" charset="2"/>
              <a:buChar char=""/>
              <a:tabLst>
                <a:tab pos="457200" algn="l"/>
              </a:tabLst>
            </a:pP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Vinculación:</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Nombramiento en propiedad.</a:t>
            </a:r>
            <a:endParaRPr lang="es-CO" sz="1600"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2100"/>
              </a:lnSpc>
              <a:spcAft>
                <a:spcPts val="800"/>
              </a:spcAft>
              <a:buSzPts val="1000"/>
              <a:buFont typeface="Symbol" panose="05050102010706020507" pitchFamily="18" charset="2"/>
              <a:buChar char=""/>
              <a:tabLst>
                <a:tab pos="457200" algn="l"/>
              </a:tabLst>
            </a:pP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Características:</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Régimen más benéfico en algunos aspectos (pensiones, asignaciones) que la Ley 909. La Corte Constitucional ha protegido estos derechos adquiridos.</a:t>
            </a:r>
            <a:endParaRPr lang="es-CO" sz="1600"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0282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2"/>
          <a:stretch>
            <a:fillRect/>
          </a:stretch>
        </p:blipFill>
        <p:spPr>
          <a:xfrm rot="10800000">
            <a:off x="-2" y="-1"/>
            <a:ext cx="678425" cy="6858001"/>
          </a:xfrm>
          <a:prstGeom prst="rect">
            <a:avLst/>
          </a:prstGeom>
        </p:spPr>
      </p:pic>
      <p:sp>
        <p:nvSpPr>
          <p:cNvPr id="4" name="CuadroTexto 3">
            <a:extLst>
              <a:ext uri="{FF2B5EF4-FFF2-40B4-BE49-F238E27FC236}">
                <a16:creationId xmlns:a16="http://schemas.microsoft.com/office/drawing/2014/main" id="{D4268BAC-4434-C06B-75BB-C70E7A0C8F9A}"/>
              </a:ext>
            </a:extLst>
          </p:cNvPr>
          <p:cNvSpPr txBox="1"/>
          <p:nvPr/>
        </p:nvSpPr>
        <p:spPr>
          <a:xfrm>
            <a:off x="1379274" y="314418"/>
            <a:ext cx="8121445" cy="400110"/>
          </a:xfrm>
          <a:prstGeom prst="rect">
            <a:avLst/>
          </a:prstGeom>
          <a:noFill/>
        </p:spPr>
        <p:txBody>
          <a:bodyPr wrap="square">
            <a:spAutoFit/>
          </a:bodyPr>
          <a:lstStyle/>
          <a:p>
            <a:r>
              <a:rPr lang="es-CO" sz="2000" b="1" kern="0" dirty="0">
                <a:solidFill>
                  <a:srgbClr val="003399"/>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FORMAS DE CONTRATACIÓN, ESTRUCTURADO POR RÉGIMEN JURÍDICO</a:t>
            </a:r>
            <a:endParaRPr lang="es-CO" sz="2000" b="1" dirty="0">
              <a:solidFill>
                <a:srgbClr val="003399"/>
              </a:solidFill>
              <a:effectLst>
                <a:outerShdw blurRad="38100" dist="38100" dir="2700000" algn="tl">
                  <a:srgbClr val="000000">
                    <a:alpha val="43137"/>
                  </a:srgbClr>
                </a:outerShdw>
              </a:effectLst>
            </a:endParaRPr>
          </a:p>
        </p:txBody>
      </p:sp>
      <p:pic>
        <p:nvPicPr>
          <p:cNvPr id="16" name="Imagen 15">
            <a:extLst>
              <a:ext uri="{FF2B5EF4-FFF2-40B4-BE49-F238E27FC236}">
                <a16:creationId xmlns:a16="http://schemas.microsoft.com/office/drawing/2014/main" id="{6EA237E2-7428-D256-BB38-AECB16DFD29D}"/>
              </a:ext>
            </a:extLst>
          </p:cNvPr>
          <p:cNvPicPr>
            <a:picLocks noChangeAspect="1"/>
          </p:cNvPicPr>
          <p:nvPr/>
        </p:nvPicPr>
        <p:blipFill>
          <a:blip r:embed="rId3"/>
          <a:stretch>
            <a:fillRect/>
          </a:stretch>
        </p:blipFill>
        <p:spPr>
          <a:xfrm>
            <a:off x="9603959" y="108906"/>
            <a:ext cx="2194750" cy="780356"/>
          </a:xfrm>
          <a:prstGeom prst="rect">
            <a:avLst/>
          </a:prstGeom>
        </p:spPr>
      </p:pic>
      <p:sp>
        <p:nvSpPr>
          <p:cNvPr id="3" name="CuadroTexto 2">
            <a:extLst>
              <a:ext uri="{FF2B5EF4-FFF2-40B4-BE49-F238E27FC236}">
                <a16:creationId xmlns:a16="http://schemas.microsoft.com/office/drawing/2014/main" id="{A6A40F15-8FF8-26BA-1BC5-6F95DB7B6BF4}"/>
              </a:ext>
            </a:extLst>
          </p:cNvPr>
          <p:cNvSpPr txBox="1"/>
          <p:nvPr/>
        </p:nvSpPr>
        <p:spPr>
          <a:xfrm>
            <a:off x="953728" y="1049604"/>
            <a:ext cx="10245213" cy="3067506"/>
          </a:xfrm>
          <a:prstGeom prst="rect">
            <a:avLst/>
          </a:prstGeom>
          <a:noFill/>
        </p:spPr>
        <p:txBody>
          <a:bodyPr wrap="square">
            <a:spAutoFit/>
          </a:bodyPr>
          <a:lstStyle/>
          <a:p>
            <a:pPr algn="just">
              <a:lnSpc>
                <a:spcPts val="2250"/>
              </a:lnSpc>
              <a:spcBef>
                <a:spcPts val="2400"/>
              </a:spcBef>
              <a:spcAft>
                <a:spcPts val="1200"/>
              </a:spcAft>
            </a:pPr>
            <a:r>
              <a:rPr lang="es-CO" sz="2400" b="1" kern="0"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II. RÉGIMEN LABORAL (Código Sustantivo del Trabajo - CST)</a:t>
            </a:r>
            <a:endParaRPr lang="es-CO" b="1" kern="1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2100"/>
              </a:lnSpc>
              <a:spcBef>
                <a:spcPts val="1200"/>
              </a:spcBef>
              <a:spcAft>
                <a:spcPts val="1200"/>
              </a:spcAft>
            </a:pPr>
            <a:r>
              <a:rPr lang="es-CO" sz="18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Estos trabajadores tienen un </a:t>
            </a:r>
            <a:r>
              <a:rPr lang="es-CO" sz="18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contrato de trabajo</a:t>
            </a:r>
            <a:r>
              <a:rPr lang="es-CO" sz="18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regido por el derecho laboral común, pero prestan sus servicios a una entidad pública. Se subdividen en dos categorías clave:</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2100"/>
              </a:lnSpc>
              <a:spcBef>
                <a:spcPts val="1200"/>
              </a:spcBef>
              <a:spcAft>
                <a:spcPts val="600"/>
              </a:spcAft>
            </a:pPr>
            <a:r>
              <a:rPr lang="es-CO" sz="2400" b="1" kern="0"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A. Trabajadores Oficiales (Art. 2, Ley 411 de 1997)</a:t>
            </a:r>
            <a:endParaRPr lang="es-CO" b="1" kern="1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2100"/>
              </a:lnSpc>
              <a:spcAft>
                <a:spcPts val="800"/>
              </a:spcAft>
              <a:buSzPts val="1000"/>
              <a:buFont typeface="Symbol" panose="05050102010706020507" pitchFamily="18" charset="2"/>
              <a:buChar char=""/>
              <a:tabLst>
                <a:tab pos="457200" algn="l"/>
              </a:tabLst>
            </a:pPr>
            <a:r>
              <a:rPr lang="es-CO" sz="18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Descripción:</a:t>
            </a:r>
            <a:r>
              <a:rPr lang="es-CO" sz="18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Son contratistas bajo régimen laboral que realizan actividades </a:t>
            </a:r>
            <a:r>
              <a:rPr lang="es-CO" sz="18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permanentes</a:t>
            </a:r>
            <a:r>
              <a:rPr lang="es-CO" sz="18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de la entidad. La jurisprudencia los define como quienes realizan "actividades misionales, habituales y necesarias" de la ESE.</a:t>
            </a:r>
            <a:endParaRPr lang="es-CO" sz="1400"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2100"/>
              </a:lnSpc>
              <a:spcAft>
                <a:spcPts val="800"/>
              </a:spcAft>
              <a:buSzPts val="1000"/>
              <a:buFont typeface="Symbol" panose="05050102010706020507" pitchFamily="18" charset="2"/>
              <a:buChar char=""/>
              <a:tabLst>
                <a:tab pos="457200" algn="l"/>
              </a:tabLst>
            </a:pPr>
            <a:r>
              <a:rPr lang="es-CO" sz="18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Vinculación:</a:t>
            </a:r>
            <a:r>
              <a:rPr lang="es-CO" sz="18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Contrato a término fijo o indefinido, </a:t>
            </a:r>
            <a:r>
              <a:rPr lang="es-CO" sz="18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celebrado directamente con la ESE</a:t>
            </a:r>
            <a:r>
              <a:rPr lang="es-CO" sz="18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a:t>
            </a:r>
            <a:endParaRPr lang="es-CO" sz="1400"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CuadroTexto 11">
            <a:extLst>
              <a:ext uri="{FF2B5EF4-FFF2-40B4-BE49-F238E27FC236}">
                <a16:creationId xmlns:a16="http://schemas.microsoft.com/office/drawing/2014/main" id="{C8C493BD-9B04-DF5A-3251-AE64A1F1D382}"/>
              </a:ext>
            </a:extLst>
          </p:cNvPr>
          <p:cNvSpPr txBox="1"/>
          <p:nvPr/>
        </p:nvSpPr>
        <p:spPr>
          <a:xfrm>
            <a:off x="953727" y="4277452"/>
            <a:ext cx="10245213" cy="2362570"/>
          </a:xfrm>
          <a:prstGeom prst="rect">
            <a:avLst/>
          </a:prstGeom>
          <a:noFill/>
        </p:spPr>
        <p:txBody>
          <a:bodyPr wrap="square">
            <a:spAutoFit/>
          </a:bodyPr>
          <a:lstStyle/>
          <a:p>
            <a:pPr marL="342900" lvl="0" indent="-342900" algn="just">
              <a:lnSpc>
                <a:spcPts val="2100"/>
              </a:lnSpc>
              <a:spcAft>
                <a:spcPts val="600"/>
              </a:spcAft>
              <a:buSzPts val="1000"/>
              <a:buFont typeface="Symbol" panose="05050102010706020507" pitchFamily="18" charset="2"/>
              <a:buChar char=""/>
              <a:tabLst>
                <a:tab pos="457200" algn="l"/>
              </a:tabLst>
            </a:pPr>
            <a:r>
              <a:rPr lang="es-CO" sz="2000" b="1" kern="0"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Características:</a:t>
            </a:r>
            <a:endParaRPr lang="es-CO" sz="1400" kern="1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ts val="2100"/>
              </a:lnSpc>
              <a:spcAft>
                <a:spcPts val="800"/>
              </a:spcAft>
              <a:buSzPts val="1000"/>
              <a:buFont typeface="Courier New" panose="02070309020205020404" pitchFamily="49" charset="0"/>
              <a:buChar char="o"/>
              <a:tabLst>
                <a:tab pos="914400" algn="l"/>
              </a:tabLst>
            </a:pP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Tienen derecho a todos los beneficios del CST (primas, cesantías, vacaciones, recargos).</a:t>
            </a:r>
            <a:endParaRPr lang="es-CO" sz="1400"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ts val="2100"/>
              </a:lnSpc>
              <a:spcAft>
                <a:spcPts val="800"/>
              </a:spcAft>
              <a:buSzPts val="1000"/>
              <a:buFont typeface="Courier New" panose="02070309020205020404" pitchFamily="49" charset="0"/>
              <a:buChar char="o"/>
              <a:tabLst>
                <a:tab pos="914400" algn="l"/>
              </a:tabLst>
            </a:pP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Su salario se paga con recursos de la entidad.</a:t>
            </a:r>
            <a:endParaRPr lang="es-CO" sz="1400"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ts val="2100"/>
              </a:lnSpc>
              <a:spcAft>
                <a:spcPts val="800"/>
              </a:spcAft>
              <a:buSzPts val="1000"/>
              <a:buFont typeface="Courier New" panose="02070309020205020404" pitchFamily="49" charset="0"/>
              <a:buChar char="o"/>
              <a:tabLst>
                <a:tab pos="914400" algn="l"/>
              </a:tabLst>
            </a:pP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Gozan de </a:t>
            </a: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fuero de protección</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contra el despido injusto (estabilidad laboral reforzada).</a:t>
            </a:r>
            <a:endParaRPr lang="es-CO" sz="1400"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ts val="2100"/>
              </a:lnSpc>
              <a:spcAft>
                <a:spcPts val="800"/>
              </a:spcAft>
              <a:buSzPts val="1000"/>
              <a:buFont typeface="Courier New" panose="02070309020205020404" pitchFamily="49" charset="0"/>
              <a:buChar char="o"/>
              <a:tabLst>
                <a:tab pos="914400" algn="l"/>
              </a:tabLst>
            </a:pP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Problema Central:</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Muchas ESE los contratan a término fijo de manera sucesiva para evadir la estabilidad del término indefinido, práctica que ha sido cuestionada por la Corte Constitucional.</a:t>
            </a:r>
            <a:endParaRPr lang="es-CO" sz="1400" kern="100" dirty="0">
              <a:solidFill>
                <a:srgbClr val="0F1115"/>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85355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2"/>
          <a:stretch>
            <a:fillRect/>
          </a:stretch>
        </p:blipFill>
        <p:spPr>
          <a:xfrm rot="10800000">
            <a:off x="-2" y="-1"/>
            <a:ext cx="678425" cy="6858001"/>
          </a:xfrm>
          <a:prstGeom prst="rect">
            <a:avLst/>
          </a:prstGeom>
        </p:spPr>
      </p:pic>
      <p:sp>
        <p:nvSpPr>
          <p:cNvPr id="4" name="CuadroTexto 3">
            <a:extLst>
              <a:ext uri="{FF2B5EF4-FFF2-40B4-BE49-F238E27FC236}">
                <a16:creationId xmlns:a16="http://schemas.microsoft.com/office/drawing/2014/main" id="{D4268BAC-4434-C06B-75BB-C70E7A0C8F9A}"/>
              </a:ext>
            </a:extLst>
          </p:cNvPr>
          <p:cNvSpPr txBox="1"/>
          <p:nvPr/>
        </p:nvSpPr>
        <p:spPr>
          <a:xfrm>
            <a:off x="1366102" y="384757"/>
            <a:ext cx="8121445" cy="400110"/>
          </a:xfrm>
          <a:prstGeom prst="rect">
            <a:avLst/>
          </a:prstGeom>
          <a:noFill/>
        </p:spPr>
        <p:txBody>
          <a:bodyPr wrap="square">
            <a:spAutoFit/>
          </a:bodyPr>
          <a:lstStyle/>
          <a:p>
            <a:r>
              <a:rPr lang="es-CO" sz="2000" b="1" kern="0" dirty="0">
                <a:solidFill>
                  <a:srgbClr val="003399"/>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FORMAS DE CONTRATACIÓN, ESTRUCTURADO POR RÉGIMEN JURÍDICO</a:t>
            </a:r>
            <a:endParaRPr lang="es-CO" sz="2000" b="1" dirty="0">
              <a:solidFill>
                <a:srgbClr val="003399"/>
              </a:solidFill>
              <a:effectLst>
                <a:outerShdw blurRad="38100" dist="38100" dir="2700000" algn="tl">
                  <a:srgbClr val="000000">
                    <a:alpha val="43137"/>
                  </a:srgbClr>
                </a:outerShdw>
              </a:effectLst>
            </a:endParaRPr>
          </a:p>
        </p:txBody>
      </p:sp>
      <p:pic>
        <p:nvPicPr>
          <p:cNvPr id="16" name="Imagen 15">
            <a:extLst>
              <a:ext uri="{FF2B5EF4-FFF2-40B4-BE49-F238E27FC236}">
                <a16:creationId xmlns:a16="http://schemas.microsoft.com/office/drawing/2014/main" id="{6EA237E2-7428-D256-BB38-AECB16DFD29D}"/>
              </a:ext>
            </a:extLst>
          </p:cNvPr>
          <p:cNvPicPr>
            <a:picLocks noChangeAspect="1"/>
          </p:cNvPicPr>
          <p:nvPr/>
        </p:nvPicPr>
        <p:blipFill>
          <a:blip r:embed="rId3"/>
          <a:stretch>
            <a:fillRect/>
          </a:stretch>
        </p:blipFill>
        <p:spPr>
          <a:xfrm>
            <a:off x="9603959" y="108906"/>
            <a:ext cx="2194750" cy="780356"/>
          </a:xfrm>
          <a:prstGeom prst="rect">
            <a:avLst/>
          </a:prstGeom>
        </p:spPr>
      </p:pic>
      <p:sp>
        <p:nvSpPr>
          <p:cNvPr id="7" name="CuadroTexto 6">
            <a:extLst>
              <a:ext uri="{FF2B5EF4-FFF2-40B4-BE49-F238E27FC236}">
                <a16:creationId xmlns:a16="http://schemas.microsoft.com/office/drawing/2014/main" id="{6406EB14-D757-3C29-AB9D-56A20B58EC0B}"/>
              </a:ext>
            </a:extLst>
          </p:cNvPr>
          <p:cNvSpPr txBox="1"/>
          <p:nvPr/>
        </p:nvSpPr>
        <p:spPr>
          <a:xfrm>
            <a:off x="924231" y="1334739"/>
            <a:ext cx="10235381" cy="5081263"/>
          </a:xfrm>
          <a:prstGeom prst="rect">
            <a:avLst/>
          </a:prstGeom>
          <a:noFill/>
        </p:spPr>
        <p:txBody>
          <a:bodyPr wrap="square">
            <a:spAutoFit/>
          </a:bodyPr>
          <a:lstStyle/>
          <a:p>
            <a:pPr algn="just">
              <a:lnSpc>
                <a:spcPts val="2100"/>
              </a:lnSpc>
              <a:spcBef>
                <a:spcPts val="1200"/>
              </a:spcBef>
              <a:spcAft>
                <a:spcPts val="1200"/>
              </a:spcAft>
            </a:pPr>
            <a:r>
              <a:rPr lang="es-CO" sz="2400" b="1" kern="0"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B. Trabajadores a Través de Tercerización (La Zona Gris de la Precariedad)</a:t>
            </a:r>
            <a:endParaRPr lang="es-CO" sz="2400" kern="1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2100"/>
              </a:lnSpc>
              <a:spcBef>
                <a:spcPts val="1200"/>
              </a:spcBef>
              <a:spcAft>
                <a:spcPts val="1200"/>
              </a:spcAft>
            </a:pP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Aquí es donde se concentra la mayor conflictividad y la Ley 2466 de 2025 busca intervenir.</a:t>
            </a:r>
            <a:endParaRPr lang="es-CO"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2100"/>
              </a:lnSpc>
              <a:spcAft>
                <a:spcPts val="600"/>
              </a:spcAft>
              <a:tabLst>
                <a:tab pos="457200" algn="l"/>
              </a:tabLst>
            </a:pPr>
            <a:r>
              <a:rPr lang="es-CO" sz="2000" b="1" kern="0"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Contratación por Cooperativas de Trabajo Asociado (OPS - "Órdenes de Prestación de Servicios"):</a:t>
            </a:r>
            <a:endParaRPr lang="es-CO" sz="2000" b="1" kern="1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ts val="2100"/>
              </a:lnSpc>
              <a:spcAft>
                <a:spcPts val="800"/>
              </a:spcAft>
              <a:buSzPts val="1000"/>
              <a:buFont typeface="Courier New" panose="02070309020205020404" pitchFamily="49" charset="0"/>
              <a:buChar char="o"/>
              <a:tabLst>
                <a:tab pos="914400" algn="l"/>
              </a:tabLst>
            </a:pP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Descripción:</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El trabajador se asocia formalmente a una cooperativa, que a su vez "presta sus servicios" a la ESE. Es la forma más criticada por simular una relación cooperativa para evadir responsabilidades laborales.</a:t>
            </a:r>
            <a:endParaRPr lang="es-CO"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ts val="2100"/>
              </a:lnSpc>
              <a:spcAft>
                <a:spcPts val="800"/>
              </a:spcAft>
              <a:buSzPts val="1000"/>
              <a:buFont typeface="Courier New" panose="02070309020205020404" pitchFamily="49" charset="0"/>
              <a:buChar char="o"/>
              <a:tabLst>
                <a:tab pos="914400" algn="l"/>
              </a:tabLst>
            </a:pP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Jurisprudencia (Corte Constitucional Sentencia C-550 de 2023 y otras):</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Ha establecido que cuando existe </a:t>
            </a: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subordinación, integralidad en la prestación y permanencia</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se configura una </a:t>
            </a: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relación laboral de facto entre el trabajador y la ESE</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La cooperativa es un intermediario ilegítimo.</a:t>
            </a:r>
          </a:p>
          <a:p>
            <a:pPr marL="742950" lvl="1" indent="-285750" algn="just">
              <a:lnSpc>
                <a:spcPts val="2100"/>
              </a:lnSpc>
              <a:spcAft>
                <a:spcPts val="800"/>
              </a:spcAft>
              <a:buSzPts val="1000"/>
              <a:buFont typeface="Courier New" panose="02070309020205020404" pitchFamily="49" charset="0"/>
              <a:buChar char="o"/>
              <a:tabLst>
                <a:tab pos="914400" algn="l"/>
              </a:tabLst>
            </a:pPr>
            <a:endParaRPr lang="es-CO" sz="2000" kern="0" dirty="0">
              <a:solidFill>
                <a:srgbClr val="0F1115"/>
              </a:solidFill>
              <a:latin typeface="Calibri" panose="020F0502020204030204" pitchFamily="34" charset="0"/>
              <a:ea typeface="Times New Roman" panose="02020603050405020304" pitchFamily="18" charset="0"/>
              <a:cs typeface="Calibri" panose="020F0502020204030204" pitchFamily="34" charset="0"/>
            </a:endParaRPr>
          </a:p>
          <a:p>
            <a:pPr lvl="1" algn="just">
              <a:lnSpc>
                <a:spcPts val="2100"/>
              </a:lnSpc>
              <a:spcAft>
                <a:spcPts val="800"/>
              </a:spcAft>
              <a:buSzPts val="1000"/>
              <a:tabLst>
                <a:tab pos="914400" algn="l"/>
              </a:tabLst>
            </a:pPr>
            <a:r>
              <a:rPr lang="es-CO" sz="2000" b="1" kern="0"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Derechos En El Limbo:</a:t>
            </a:r>
            <a:r>
              <a:rPr lang="es-CO" sz="2000" kern="0"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 Los "cooperados" no tienen prima, cesantías, recargos nocturnos, ni seguridad social completa. Su "ingreso" es una "asignación cooperativa".</a:t>
            </a:r>
            <a:endParaRPr lang="es-CO" sz="2000" kern="1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ts val="2100"/>
              </a:lnSpc>
              <a:spcAft>
                <a:spcPts val="800"/>
              </a:spcAft>
              <a:buSzPts val="1000"/>
              <a:buFont typeface="Courier New" panose="02070309020205020404" pitchFamily="49" charset="0"/>
              <a:buChar char="o"/>
              <a:tabLst>
                <a:tab pos="914400" algn="l"/>
              </a:tabLst>
            </a:pPr>
            <a:endParaRPr lang="es-CO"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92703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2"/>
          <a:stretch>
            <a:fillRect/>
          </a:stretch>
        </p:blipFill>
        <p:spPr>
          <a:xfrm rot="10800000">
            <a:off x="-2" y="-1"/>
            <a:ext cx="678425" cy="6858001"/>
          </a:xfrm>
          <a:prstGeom prst="rect">
            <a:avLst/>
          </a:prstGeom>
        </p:spPr>
      </p:pic>
      <p:sp>
        <p:nvSpPr>
          <p:cNvPr id="4" name="CuadroTexto 3">
            <a:extLst>
              <a:ext uri="{FF2B5EF4-FFF2-40B4-BE49-F238E27FC236}">
                <a16:creationId xmlns:a16="http://schemas.microsoft.com/office/drawing/2014/main" id="{D4268BAC-4434-C06B-75BB-C70E7A0C8F9A}"/>
              </a:ext>
            </a:extLst>
          </p:cNvPr>
          <p:cNvSpPr txBox="1"/>
          <p:nvPr/>
        </p:nvSpPr>
        <p:spPr>
          <a:xfrm>
            <a:off x="924231" y="349113"/>
            <a:ext cx="8121445" cy="400110"/>
          </a:xfrm>
          <a:prstGeom prst="rect">
            <a:avLst/>
          </a:prstGeom>
          <a:noFill/>
        </p:spPr>
        <p:txBody>
          <a:bodyPr wrap="square">
            <a:spAutoFit/>
          </a:bodyPr>
          <a:lstStyle/>
          <a:p>
            <a:r>
              <a:rPr lang="es-CO" sz="2000" b="1" kern="0" dirty="0">
                <a:solidFill>
                  <a:srgbClr val="003399"/>
                </a:solidFill>
                <a:effectLst/>
                <a:latin typeface="Calibri" panose="020F0502020204030204" pitchFamily="34" charset="0"/>
                <a:ea typeface="Times New Roman" panose="02020603050405020304" pitchFamily="18" charset="0"/>
              </a:rPr>
              <a:t>FORMAS DE CONTRATACIÓN, ESTRUCTURADO POR RÉGIMEN JURÍDICO</a:t>
            </a:r>
            <a:endParaRPr lang="es-CO" sz="2000" b="1" dirty="0">
              <a:solidFill>
                <a:srgbClr val="003399"/>
              </a:solidFill>
            </a:endParaRPr>
          </a:p>
        </p:txBody>
      </p:sp>
      <p:pic>
        <p:nvPicPr>
          <p:cNvPr id="16" name="Imagen 15">
            <a:extLst>
              <a:ext uri="{FF2B5EF4-FFF2-40B4-BE49-F238E27FC236}">
                <a16:creationId xmlns:a16="http://schemas.microsoft.com/office/drawing/2014/main" id="{6EA237E2-7428-D256-BB38-AECB16DFD29D}"/>
              </a:ext>
            </a:extLst>
          </p:cNvPr>
          <p:cNvPicPr>
            <a:picLocks noChangeAspect="1"/>
          </p:cNvPicPr>
          <p:nvPr/>
        </p:nvPicPr>
        <p:blipFill>
          <a:blip r:embed="rId3"/>
          <a:stretch>
            <a:fillRect/>
          </a:stretch>
        </p:blipFill>
        <p:spPr>
          <a:xfrm>
            <a:off x="9603959" y="108906"/>
            <a:ext cx="2194750" cy="780356"/>
          </a:xfrm>
          <a:prstGeom prst="rect">
            <a:avLst/>
          </a:prstGeom>
        </p:spPr>
      </p:pic>
      <p:sp>
        <p:nvSpPr>
          <p:cNvPr id="3" name="CuadroTexto 2">
            <a:extLst>
              <a:ext uri="{FF2B5EF4-FFF2-40B4-BE49-F238E27FC236}">
                <a16:creationId xmlns:a16="http://schemas.microsoft.com/office/drawing/2014/main" id="{D352217C-498B-65A5-60AA-9CAA2F9B9455}"/>
              </a:ext>
            </a:extLst>
          </p:cNvPr>
          <p:cNvSpPr txBox="1"/>
          <p:nvPr/>
        </p:nvSpPr>
        <p:spPr>
          <a:xfrm>
            <a:off x="924231" y="1049604"/>
            <a:ext cx="10304207" cy="2528897"/>
          </a:xfrm>
          <a:prstGeom prst="rect">
            <a:avLst/>
          </a:prstGeom>
          <a:noFill/>
        </p:spPr>
        <p:txBody>
          <a:bodyPr wrap="square">
            <a:spAutoFit/>
          </a:bodyPr>
          <a:lstStyle/>
          <a:p>
            <a:pPr marL="342900" lvl="0" indent="-342900" algn="just">
              <a:lnSpc>
                <a:spcPts val="2100"/>
              </a:lnSpc>
              <a:spcAft>
                <a:spcPts val="600"/>
              </a:spcAft>
              <a:buClr>
                <a:srgbClr val="003399"/>
              </a:buClr>
              <a:buSzPct val="120000"/>
              <a:buFont typeface="Wingdings" panose="05000000000000000000" pitchFamily="2" charset="2"/>
              <a:buChar char="q"/>
              <a:tabLst>
                <a:tab pos="457200" algn="l"/>
              </a:tabLst>
            </a:pPr>
            <a:r>
              <a:rPr lang="es-CO" sz="2400" b="1" kern="0"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Contratación por Empresas de Servicios Temporales (EST):</a:t>
            </a:r>
            <a:endParaRPr lang="es-CO" kern="1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ts val="2100"/>
              </a:lnSpc>
              <a:spcAft>
                <a:spcPts val="800"/>
              </a:spcAft>
              <a:buSzPts val="1000"/>
              <a:buFont typeface="Courier New" panose="02070309020205020404" pitchFamily="49" charset="0"/>
              <a:buChar char="o"/>
              <a:tabLst>
                <a:tab pos="914400" algn="l"/>
              </a:tabLst>
            </a:pP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Descripción:</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La ESE contrata a una empresa privada para que le suministre personal temporal para </a:t>
            </a: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necesidades transitorias</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(suplencias, picos de demanda, proyectos específicos).</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ts val="2100"/>
              </a:lnSpc>
              <a:spcAft>
                <a:spcPts val="800"/>
              </a:spcAft>
              <a:buSzPts val="1000"/>
              <a:buFont typeface="Courier New" panose="02070309020205020404" pitchFamily="49" charset="0"/>
              <a:buChar char="o"/>
              <a:tabLst>
                <a:tab pos="914400" algn="l"/>
              </a:tabLst>
            </a:pP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Abuso Frecuente:</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Se usa para cubrir necesidades </a:t>
            </a: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permanentes</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violando el principio de temporalidad. El trabajador tiene contrato con la EST, pero labora en la ESE.</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ts val="2100"/>
              </a:lnSpc>
              <a:spcAft>
                <a:spcPts val="800"/>
              </a:spcAft>
              <a:buSzPts val="1000"/>
              <a:buFont typeface="Courier New" panose="02070309020205020404" pitchFamily="49" charset="0"/>
              <a:buChar char="o"/>
              <a:tabLst>
                <a:tab pos="914400" algn="l"/>
              </a:tabLst>
            </a:pP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Responsabilidad:</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La ESE es </a:t>
            </a: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solidariamente responsable</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de las obligaciones laborales con el trabajador si la EST incumple (Art. 63, CST).</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438D3800-D1BD-A9DD-95B2-DFE5DBE70C2D}"/>
              </a:ext>
            </a:extLst>
          </p:cNvPr>
          <p:cNvSpPr txBox="1"/>
          <p:nvPr/>
        </p:nvSpPr>
        <p:spPr>
          <a:xfrm>
            <a:off x="1042220" y="3964985"/>
            <a:ext cx="10186218" cy="2143792"/>
          </a:xfrm>
          <a:prstGeom prst="rect">
            <a:avLst/>
          </a:prstGeom>
          <a:noFill/>
        </p:spPr>
        <p:txBody>
          <a:bodyPr wrap="square">
            <a:spAutoFit/>
          </a:bodyPr>
          <a:lstStyle/>
          <a:p>
            <a:pPr marL="342900" lvl="0" indent="-342900" algn="just">
              <a:lnSpc>
                <a:spcPts val="2100"/>
              </a:lnSpc>
              <a:spcAft>
                <a:spcPts val="600"/>
              </a:spcAft>
              <a:buClr>
                <a:srgbClr val="003399"/>
              </a:buClr>
              <a:buSzPct val="121000"/>
              <a:buFont typeface="Wingdings" panose="05000000000000000000" pitchFamily="2" charset="2"/>
              <a:buChar char="q"/>
              <a:tabLst>
                <a:tab pos="457200" algn="l"/>
              </a:tabLst>
            </a:pPr>
            <a:r>
              <a:rPr lang="es-CO" sz="2400" b="1" kern="0" dirty="0">
                <a:solidFill>
                  <a:srgbClr val="003399"/>
                </a:solidFill>
                <a:effectLst/>
                <a:latin typeface="Calibri" panose="020F0502020204030204" pitchFamily="34" charset="0"/>
                <a:ea typeface="Times New Roman" panose="02020603050405020304" pitchFamily="18" charset="0"/>
                <a:cs typeface="Calibri" panose="020F0502020204030204" pitchFamily="34" charset="0"/>
              </a:rPr>
              <a:t>Contratistas por Prestación de Servicios (Contrato Civil o Comercial):</a:t>
            </a:r>
            <a:endParaRPr lang="es-CO" kern="1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ts val="2100"/>
              </a:lnSpc>
              <a:spcAft>
                <a:spcPts val="800"/>
              </a:spcAft>
              <a:buSzPts val="1000"/>
              <a:buFont typeface="Courier New" panose="02070309020205020404" pitchFamily="49" charset="0"/>
              <a:buChar char="o"/>
              <a:tabLst>
                <a:tab pos="914400" algn="l"/>
              </a:tabLst>
            </a:pP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Descripción:</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Profesionales independientes contratados para una labor específica, sin subordinación. Debe ser para labores </a:t>
            </a: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no misionales</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ni permanentes (</a:t>
            </a:r>
            <a:r>
              <a:rPr lang="es-CO" sz="2000" kern="0" dirty="0" err="1">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ej</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consultoría para un proyecto, auditoría externa).</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ts val="2100"/>
              </a:lnSpc>
              <a:spcAft>
                <a:spcPts val="800"/>
              </a:spcAft>
              <a:buSzPts val="1000"/>
              <a:buFont typeface="Courier New" panose="02070309020205020404" pitchFamily="49" charset="0"/>
              <a:buChar char="o"/>
              <a:tabLst>
                <a:tab pos="914400" algn="l"/>
              </a:tabLst>
            </a:pP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Abuso Frecuente:</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Se usa para vincular médicos, enfermeras y otros profesionales de manera </a:t>
            </a: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independiente,</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aunque cumplen horario, usan dotación de la ESE y reciben órdenes directas. La Corte ha declarado la </a:t>
            </a:r>
            <a:r>
              <a:rPr lang="es-CO" sz="2000" b="1"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laboralidad</a:t>
            </a:r>
            <a:r>
              <a:rPr lang="es-CO" sz="2000" kern="0" dirty="0">
                <a:solidFill>
                  <a:srgbClr val="0F1115"/>
                </a:solidFill>
                <a:effectLst/>
                <a:latin typeface="Calibri" panose="020F0502020204030204" pitchFamily="34" charset="0"/>
                <a:ea typeface="Times New Roman" panose="02020603050405020304" pitchFamily="18" charset="0"/>
                <a:cs typeface="Calibri" panose="020F0502020204030204" pitchFamily="34" charset="0"/>
              </a:rPr>
              <a:t> en estos casos reiteradamente.</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83960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8013290" y="5855097"/>
            <a:ext cx="3184489" cy="784879"/>
          </a:xfrm>
          <a:prstGeom prst="rect">
            <a:avLst/>
          </a:prstGeom>
        </p:spPr>
      </p:pic>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4839" y="38775"/>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3"/>
          <a:stretch>
            <a:fillRect/>
          </a:stretch>
        </p:blipFill>
        <p:spPr>
          <a:xfrm rot="10800000">
            <a:off x="-2" y="-1"/>
            <a:ext cx="678425" cy="6858001"/>
          </a:xfrm>
          <a:prstGeom prst="rect">
            <a:avLst/>
          </a:prstGeom>
        </p:spPr>
      </p:pic>
      <p:sp>
        <p:nvSpPr>
          <p:cNvPr id="3" name="CuadroTexto 2">
            <a:extLst>
              <a:ext uri="{FF2B5EF4-FFF2-40B4-BE49-F238E27FC236}">
                <a16:creationId xmlns:a16="http://schemas.microsoft.com/office/drawing/2014/main" id="{B89A6A43-BED5-7BC2-52F0-26587EF2AD2E}"/>
              </a:ext>
            </a:extLst>
          </p:cNvPr>
          <p:cNvSpPr txBox="1"/>
          <p:nvPr/>
        </p:nvSpPr>
        <p:spPr>
          <a:xfrm>
            <a:off x="732792" y="89623"/>
            <a:ext cx="10617678" cy="6678751"/>
          </a:xfrm>
          <a:prstGeom prst="rect">
            <a:avLst/>
          </a:prstGeom>
          <a:noFill/>
        </p:spPr>
        <p:txBody>
          <a:bodyPr wrap="square">
            <a:spAutoFit/>
          </a:bodyPr>
          <a:lstStyle/>
          <a:p>
            <a:r>
              <a:rPr lang="es-ES" sz="2800" b="1" dirty="0">
                <a:solidFill>
                  <a:srgbClr val="003399"/>
                </a:solidFill>
              </a:rPr>
              <a:t>Modalidades de vinculación en el sector salud público (Colombia)</a:t>
            </a:r>
          </a:p>
          <a:p>
            <a:endParaRPr lang="es-ES" sz="2800" b="1" dirty="0">
              <a:solidFill>
                <a:srgbClr val="003399"/>
              </a:solidFill>
            </a:endParaRPr>
          </a:p>
          <a:p>
            <a:r>
              <a:rPr lang="es-ES" sz="2400" b="1" dirty="0">
                <a:solidFill>
                  <a:srgbClr val="003399"/>
                </a:solidFill>
              </a:rPr>
              <a:t>1 -Empleados públicos</a:t>
            </a:r>
          </a:p>
          <a:p>
            <a:r>
              <a:rPr lang="es-ES" dirty="0"/>
              <a:t>Son servidores públicos </a:t>
            </a:r>
            <a:r>
              <a:rPr lang="es-ES" b="1" dirty="0"/>
              <a:t>vinculados por acto administrativo</a:t>
            </a:r>
            <a:r>
              <a:rPr lang="es-ES" dirty="0"/>
              <a:t> (nombramiento y posesión).</a:t>
            </a:r>
          </a:p>
          <a:p>
            <a:r>
              <a:rPr lang="es-ES" b="1" dirty="0"/>
              <a:t>Marco normativo:</a:t>
            </a:r>
            <a:endParaRPr lang="es-ES" dirty="0"/>
          </a:p>
          <a:p>
            <a:pPr>
              <a:buFont typeface="Arial" panose="020B0604020202020204" pitchFamily="34" charset="0"/>
              <a:buChar char="•"/>
            </a:pPr>
            <a:r>
              <a:rPr lang="es-ES" dirty="0"/>
              <a:t>Constitución Política (art. 123)</a:t>
            </a:r>
          </a:p>
          <a:p>
            <a:pPr>
              <a:buFont typeface="Arial" panose="020B0604020202020204" pitchFamily="34" charset="0"/>
              <a:buChar char="•"/>
            </a:pPr>
            <a:r>
              <a:rPr lang="es-ES" dirty="0"/>
              <a:t>Ley 909 de 2004</a:t>
            </a:r>
          </a:p>
          <a:p>
            <a:pPr>
              <a:buFont typeface="Arial" panose="020B0604020202020204" pitchFamily="34" charset="0"/>
              <a:buChar char="•"/>
            </a:pPr>
            <a:r>
              <a:rPr lang="es-ES" dirty="0"/>
              <a:t>Decreto 1083 de 2015</a:t>
            </a:r>
          </a:p>
          <a:p>
            <a:r>
              <a:rPr lang="es-ES" b="1" dirty="0"/>
              <a:t>Características:</a:t>
            </a:r>
            <a:endParaRPr lang="es-ES" dirty="0"/>
          </a:p>
          <a:p>
            <a:pPr>
              <a:buFont typeface="Arial" panose="020B0604020202020204" pitchFamily="34" charset="0"/>
              <a:buChar char="•"/>
            </a:pPr>
            <a:r>
              <a:rPr lang="es-ES" dirty="0"/>
              <a:t>No tienen contrato laboral.</a:t>
            </a:r>
          </a:p>
          <a:p>
            <a:pPr>
              <a:buFont typeface="Arial" panose="020B0604020202020204" pitchFamily="34" charset="0"/>
              <a:buChar char="•"/>
            </a:pPr>
            <a:r>
              <a:rPr lang="es-ES" dirty="0"/>
              <a:t>Están sujetos a régimen legal y reglamentario.</a:t>
            </a:r>
          </a:p>
          <a:p>
            <a:pPr>
              <a:buFont typeface="Arial" panose="020B0604020202020204" pitchFamily="34" charset="0"/>
              <a:buChar char="•"/>
            </a:pPr>
            <a:r>
              <a:rPr lang="es-ES" dirty="0"/>
              <a:t>Acceden por </a:t>
            </a:r>
            <a:r>
              <a:rPr lang="es-ES" b="1" dirty="0"/>
              <a:t>carrera administrativa</a:t>
            </a:r>
            <a:r>
              <a:rPr lang="es-ES" dirty="0"/>
              <a:t>, provisionalidad o libre nombramiento.</a:t>
            </a:r>
          </a:p>
          <a:p>
            <a:endParaRPr lang="es-ES" b="1" dirty="0"/>
          </a:p>
          <a:p>
            <a:r>
              <a:rPr lang="es-ES" sz="2400" b="1" dirty="0">
                <a:solidFill>
                  <a:srgbClr val="003399"/>
                </a:solidFill>
              </a:rPr>
              <a:t>En salud, suelen ser:</a:t>
            </a:r>
          </a:p>
          <a:p>
            <a:pPr>
              <a:buFont typeface="Arial" panose="020B0604020202020204" pitchFamily="34" charset="0"/>
              <a:buChar char="•"/>
            </a:pPr>
            <a:r>
              <a:rPr lang="es-ES" dirty="0"/>
              <a:t>Gerentes de ESE</a:t>
            </a:r>
          </a:p>
          <a:p>
            <a:pPr>
              <a:buFont typeface="Arial" panose="020B0604020202020204" pitchFamily="34" charset="0"/>
              <a:buChar char="•"/>
            </a:pPr>
            <a:r>
              <a:rPr lang="es-ES" dirty="0"/>
              <a:t>Subgerentes</a:t>
            </a:r>
          </a:p>
          <a:p>
            <a:pPr>
              <a:buFont typeface="Arial" panose="020B0604020202020204" pitchFamily="34" charset="0"/>
              <a:buChar char="•"/>
            </a:pPr>
            <a:r>
              <a:rPr lang="es-ES" dirty="0"/>
              <a:t>Jefes de oficina (jurídica, planeación, control interno)</a:t>
            </a:r>
          </a:p>
          <a:p>
            <a:pPr>
              <a:buFont typeface="Arial" panose="020B0604020202020204" pitchFamily="34" charset="0"/>
              <a:buChar char="•"/>
            </a:pPr>
            <a:r>
              <a:rPr lang="es-ES" dirty="0"/>
              <a:t>Algunos profesionales administrativos</a:t>
            </a:r>
          </a:p>
          <a:p>
            <a:pPr>
              <a:buFont typeface="Arial" panose="020B0604020202020204" pitchFamily="34" charset="0"/>
              <a:buChar char="•"/>
            </a:pPr>
            <a:endParaRPr lang="es-ES" dirty="0"/>
          </a:p>
          <a:p>
            <a:r>
              <a:rPr lang="es-ES" sz="2000" b="1" dirty="0">
                <a:solidFill>
                  <a:srgbClr val="003399"/>
                </a:solidFill>
              </a:rPr>
              <a:t>Riesgos frecuentes:</a:t>
            </a:r>
          </a:p>
          <a:p>
            <a:pPr>
              <a:buFont typeface="Arial" panose="020B0604020202020204" pitchFamily="34" charset="0"/>
              <a:buChar char="•"/>
            </a:pPr>
            <a:r>
              <a:rPr lang="es-ES" dirty="0"/>
              <a:t>Uso indebido de provisionalidad.</a:t>
            </a:r>
          </a:p>
          <a:p>
            <a:pPr>
              <a:buFont typeface="Arial" panose="020B0604020202020204" pitchFamily="34" charset="0"/>
              <a:buChar char="•"/>
            </a:pPr>
            <a:r>
              <a:rPr lang="es-ES" dirty="0"/>
              <a:t>Desnaturalización de funciones administrativas con OPS.</a:t>
            </a:r>
          </a:p>
        </p:txBody>
      </p:sp>
    </p:spTree>
    <p:extLst>
      <p:ext uri="{BB962C8B-B14F-4D97-AF65-F5344CB8AC3E}">
        <p14:creationId xmlns:p14="http://schemas.microsoft.com/office/powerpoint/2010/main" val="15930590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8013290" y="5855097"/>
            <a:ext cx="3184489" cy="784879"/>
          </a:xfrm>
          <a:prstGeom prst="rect">
            <a:avLst/>
          </a:prstGeom>
        </p:spPr>
      </p:pic>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3"/>
          <a:stretch>
            <a:fillRect/>
          </a:stretch>
        </p:blipFill>
        <p:spPr>
          <a:xfrm rot="10800000">
            <a:off x="-2" y="-1"/>
            <a:ext cx="678425" cy="6858001"/>
          </a:xfrm>
          <a:prstGeom prst="rect">
            <a:avLst/>
          </a:prstGeom>
        </p:spPr>
      </p:pic>
      <p:sp>
        <p:nvSpPr>
          <p:cNvPr id="3" name="CuadroTexto 2">
            <a:extLst>
              <a:ext uri="{FF2B5EF4-FFF2-40B4-BE49-F238E27FC236}">
                <a16:creationId xmlns:a16="http://schemas.microsoft.com/office/drawing/2014/main" id="{DB36EBFD-1D28-8E02-5EE0-C84DC3CFFF05}"/>
              </a:ext>
            </a:extLst>
          </p:cNvPr>
          <p:cNvSpPr txBox="1"/>
          <p:nvPr/>
        </p:nvSpPr>
        <p:spPr>
          <a:xfrm>
            <a:off x="866398" y="218024"/>
            <a:ext cx="10331381" cy="6186309"/>
          </a:xfrm>
          <a:prstGeom prst="rect">
            <a:avLst/>
          </a:prstGeom>
          <a:noFill/>
        </p:spPr>
        <p:txBody>
          <a:bodyPr wrap="square">
            <a:spAutoFit/>
          </a:bodyPr>
          <a:lstStyle/>
          <a:p>
            <a:r>
              <a:rPr lang="es-ES" sz="2400" b="1" dirty="0">
                <a:solidFill>
                  <a:srgbClr val="003399"/>
                </a:solidFill>
              </a:rPr>
              <a:t>2 - Trabajadores oficiales</a:t>
            </a:r>
          </a:p>
          <a:p>
            <a:r>
              <a:rPr lang="es-ES" sz="2000" dirty="0"/>
              <a:t>Son servidores públicos </a:t>
            </a:r>
            <a:r>
              <a:rPr lang="es-ES" sz="2000" b="1" dirty="0"/>
              <a:t>vinculados mediante contrato de trabajo</a:t>
            </a:r>
            <a:r>
              <a:rPr lang="es-ES" sz="2000" dirty="0"/>
              <a:t>, con derechos laborales plenos.</a:t>
            </a:r>
          </a:p>
          <a:p>
            <a:endParaRPr lang="es-ES" sz="2000" dirty="0"/>
          </a:p>
          <a:p>
            <a:r>
              <a:rPr lang="es-ES" sz="2400" b="1" dirty="0">
                <a:solidFill>
                  <a:srgbClr val="003399"/>
                </a:solidFill>
              </a:rPr>
              <a:t>Marco normativo:</a:t>
            </a:r>
            <a:endParaRPr lang="es-ES" sz="2400" dirty="0">
              <a:solidFill>
                <a:srgbClr val="003399"/>
              </a:solidFill>
            </a:endParaRPr>
          </a:p>
          <a:p>
            <a:pPr>
              <a:buFont typeface="Arial" panose="020B0604020202020204" pitchFamily="34" charset="0"/>
              <a:buChar char="•"/>
            </a:pPr>
            <a:r>
              <a:rPr lang="es-ES" sz="2000" dirty="0"/>
              <a:t>Código Sustantivo del Trabajo</a:t>
            </a:r>
          </a:p>
          <a:p>
            <a:pPr>
              <a:buFont typeface="Arial" panose="020B0604020202020204" pitchFamily="34" charset="0"/>
              <a:buChar char="•"/>
            </a:pPr>
            <a:r>
              <a:rPr lang="es-ES" sz="2000" dirty="0"/>
              <a:t>Ley 10 de 1990</a:t>
            </a:r>
          </a:p>
          <a:p>
            <a:pPr>
              <a:buFont typeface="Arial" panose="020B0604020202020204" pitchFamily="34" charset="0"/>
              <a:buChar char="•"/>
            </a:pPr>
            <a:r>
              <a:rPr lang="es-ES" sz="2000" dirty="0"/>
              <a:t>Jurisprudencia del Consejo de Estado</a:t>
            </a:r>
          </a:p>
          <a:p>
            <a:endParaRPr lang="es-ES" sz="2000" b="1" dirty="0">
              <a:solidFill>
                <a:srgbClr val="003399"/>
              </a:solidFill>
            </a:endParaRPr>
          </a:p>
          <a:p>
            <a:r>
              <a:rPr lang="es-ES" sz="2400" b="1" dirty="0">
                <a:solidFill>
                  <a:srgbClr val="003399"/>
                </a:solidFill>
              </a:rPr>
              <a:t>Características:</a:t>
            </a:r>
          </a:p>
          <a:p>
            <a:pPr>
              <a:buFont typeface="Arial" panose="020B0604020202020204" pitchFamily="34" charset="0"/>
              <a:buChar char="•"/>
            </a:pPr>
            <a:r>
              <a:rPr lang="es-ES" sz="2000" dirty="0"/>
              <a:t>Relación laboral con contrato escrito o verbal.</a:t>
            </a:r>
          </a:p>
          <a:p>
            <a:pPr>
              <a:buFont typeface="Arial" panose="020B0604020202020204" pitchFamily="34" charset="0"/>
              <a:buChar char="•"/>
            </a:pPr>
            <a:r>
              <a:rPr lang="es-ES" sz="2000" dirty="0"/>
              <a:t>Pueden sindicalizarse y negociar colectivamente.</a:t>
            </a:r>
          </a:p>
          <a:p>
            <a:pPr>
              <a:buFont typeface="Arial" panose="020B0604020202020204" pitchFamily="34" charset="0"/>
              <a:buChar char="•"/>
            </a:pPr>
            <a:r>
              <a:rPr lang="es-ES" sz="2000" dirty="0"/>
              <a:t>Reciben prestaciones sociales completas.</a:t>
            </a:r>
          </a:p>
          <a:p>
            <a:endParaRPr lang="es-ES" sz="2000" b="1" dirty="0"/>
          </a:p>
          <a:p>
            <a:r>
              <a:rPr lang="es-ES" sz="2400" b="1" dirty="0">
                <a:solidFill>
                  <a:srgbClr val="003399"/>
                </a:solidFill>
              </a:rPr>
              <a:t>En hospitales públicos (ESE), suelen ser:</a:t>
            </a:r>
          </a:p>
          <a:p>
            <a:pPr>
              <a:buFont typeface="Arial" panose="020B0604020202020204" pitchFamily="34" charset="0"/>
              <a:buChar char="•"/>
            </a:pPr>
            <a:r>
              <a:rPr lang="es-ES" sz="2000" dirty="0"/>
              <a:t>Personal de mantenimiento</a:t>
            </a:r>
          </a:p>
          <a:p>
            <a:pPr>
              <a:buFont typeface="Arial" panose="020B0604020202020204" pitchFamily="34" charset="0"/>
              <a:buChar char="•"/>
            </a:pPr>
            <a:r>
              <a:rPr lang="es-ES" sz="2000" dirty="0"/>
              <a:t>Servicios generales</a:t>
            </a:r>
          </a:p>
          <a:p>
            <a:pPr>
              <a:buFont typeface="Arial" panose="020B0604020202020204" pitchFamily="34" charset="0"/>
              <a:buChar char="•"/>
            </a:pPr>
            <a:r>
              <a:rPr lang="es-ES" sz="2000" dirty="0"/>
              <a:t>Conductores</a:t>
            </a:r>
          </a:p>
          <a:p>
            <a:pPr>
              <a:buFont typeface="Arial" panose="020B0604020202020204" pitchFamily="34" charset="0"/>
              <a:buChar char="•"/>
            </a:pPr>
            <a:r>
              <a:rPr lang="es-ES" sz="2000" dirty="0"/>
              <a:t>Camilleros</a:t>
            </a:r>
          </a:p>
          <a:p>
            <a:pPr>
              <a:buFont typeface="Arial" panose="020B0604020202020204" pitchFamily="34" charset="0"/>
              <a:buChar char="•"/>
            </a:pPr>
            <a:r>
              <a:rPr lang="es-ES" sz="2000" dirty="0"/>
              <a:t>En algunos casos, personal asistencial (según estatutos internos)</a:t>
            </a:r>
          </a:p>
        </p:txBody>
      </p:sp>
    </p:spTree>
    <p:extLst>
      <p:ext uri="{BB962C8B-B14F-4D97-AF65-F5344CB8AC3E}">
        <p14:creationId xmlns:p14="http://schemas.microsoft.com/office/powerpoint/2010/main" val="30613731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9000">
              <a:srgbClr val="99CC00"/>
            </a:gs>
            <a:gs pos="63000">
              <a:schemeClr val="bg1"/>
            </a:gs>
          </a:gsLst>
          <a:path path="circle">
            <a:fillToRect l="100000" b="100000"/>
          </a:path>
        </a:gra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46CC2E4-EB5B-1C0A-FD86-CB8FC5E524A6}"/>
              </a:ext>
            </a:extLst>
          </p:cNvPr>
          <p:cNvPicPr>
            <a:picLocks noChangeAspect="1"/>
          </p:cNvPicPr>
          <p:nvPr/>
        </p:nvPicPr>
        <p:blipFill>
          <a:blip r:embed="rId2"/>
          <a:stretch>
            <a:fillRect/>
          </a:stretch>
        </p:blipFill>
        <p:spPr>
          <a:xfrm>
            <a:off x="8013290" y="5855097"/>
            <a:ext cx="3184489" cy="784879"/>
          </a:xfrm>
          <a:prstGeom prst="rect">
            <a:avLst/>
          </a:prstGeom>
        </p:spPr>
      </p:pic>
      <p:sp>
        <p:nvSpPr>
          <p:cNvPr id="5" name="Diagrama de flujo: retraso 4">
            <a:extLst>
              <a:ext uri="{FF2B5EF4-FFF2-40B4-BE49-F238E27FC236}">
                <a16:creationId xmlns:a16="http://schemas.microsoft.com/office/drawing/2014/main" id="{D0329180-741B-0196-D711-F95DC06CBB28}"/>
              </a:ext>
            </a:extLst>
          </p:cNvPr>
          <p:cNvSpPr/>
          <p:nvPr/>
        </p:nvSpPr>
        <p:spPr>
          <a:xfrm rot="10800000" flipV="1">
            <a:off x="11405419" y="-1"/>
            <a:ext cx="786581" cy="6858000"/>
          </a:xfrm>
          <a:prstGeom prst="flowChartDelay">
            <a:avLst/>
          </a:prstGeom>
          <a:gradFill flip="none" rotWithShape="1">
            <a:gsLst>
              <a:gs pos="60000">
                <a:srgbClr val="99CC00"/>
              </a:gs>
              <a:gs pos="42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CO" sz="1200" kern="100" dirty="0">
              <a:solidFill>
                <a:schemeClr val="tx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189BD586-4E7F-C308-95AD-7B1AEAB14D67}"/>
              </a:ext>
            </a:extLst>
          </p:cNvPr>
          <p:cNvPicPr>
            <a:picLocks noChangeAspect="1"/>
          </p:cNvPicPr>
          <p:nvPr/>
        </p:nvPicPr>
        <p:blipFill>
          <a:blip r:embed="rId3"/>
          <a:stretch>
            <a:fillRect/>
          </a:stretch>
        </p:blipFill>
        <p:spPr>
          <a:xfrm rot="10800000">
            <a:off x="-2" y="-1"/>
            <a:ext cx="678425" cy="6858001"/>
          </a:xfrm>
          <a:prstGeom prst="rect">
            <a:avLst/>
          </a:prstGeom>
        </p:spPr>
      </p:pic>
      <p:sp>
        <p:nvSpPr>
          <p:cNvPr id="3" name="CuadroTexto 2">
            <a:extLst>
              <a:ext uri="{FF2B5EF4-FFF2-40B4-BE49-F238E27FC236}">
                <a16:creationId xmlns:a16="http://schemas.microsoft.com/office/drawing/2014/main" id="{E65E0019-5B0D-DFC1-A691-167D9C4F51CC}"/>
              </a:ext>
            </a:extLst>
          </p:cNvPr>
          <p:cNvSpPr txBox="1"/>
          <p:nvPr/>
        </p:nvSpPr>
        <p:spPr>
          <a:xfrm>
            <a:off x="806244" y="403232"/>
            <a:ext cx="10126064" cy="5909310"/>
          </a:xfrm>
          <a:prstGeom prst="rect">
            <a:avLst/>
          </a:prstGeom>
          <a:noFill/>
        </p:spPr>
        <p:txBody>
          <a:bodyPr wrap="square">
            <a:spAutoFit/>
          </a:bodyPr>
          <a:lstStyle/>
          <a:p>
            <a:r>
              <a:rPr lang="es-ES" sz="2400" b="1" dirty="0">
                <a:solidFill>
                  <a:srgbClr val="003399"/>
                </a:solidFill>
              </a:rPr>
              <a:t>3- Personal asistencial de planta (empleados públicos o trabajadores oficiales)</a:t>
            </a:r>
          </a:p>
          <a:p>
            <a:endParaRPr lang="es-ES" sz="2400" b="1" dirty="0"/>
          </a:p>
          <a:p>
            <a:r>
              <a:rPr lang="es-ES" sz="2400" dirty="0"/>
              <a:t>Corresponde al talento humano en salud </a:t>
            </a:r>
            <a:r>
              <a:rPr lang="es-ES" sz="2400" b="1" dirty="0"/>
              <a:t>vinculado directamente</a:t>
            </a:r>
            <a:r>
              <a:rPr lang="es-ES" sz="2400" dirty="0"/>
              <a:t> a la ESE.</a:t>
            </a:r>
          </a:p>
          <a:p>
            <a:endParaRPr lang="es-ES" sz="2400" b="1" dirty="0"/>
          </a:p>
          <a:p>
            <a:r>
              <a:rPr lang="es-ES" sz="2400" b="1" dirty="0">
                <a:solidFill>
                  <a:srgbClr val="003399"/>
                </a:solidFill>
              </a:rPr>
              <a:t>Incluye:</a:t>
            </a:r>
            <a:endParaRPr lang="es-ES" sz="2400" dirty="0">
              <a:solidFill>
                <a:srgbClr val="003399"/>
              </a:solidFill>
            </a:endParaRPr>
          </a:p>
          <a:p>
            <a:pPr>
              <a:buFont typeface="Arial" panose="020B0604020202020204" pitchFamily="34" charset="0"/>
              <a:buChar char="•"/>
            </a:pPr>
            <a:r>
              <a:rPr lang="es-ES" sz="2400" dirty="0"/>
              <a:t>Médicos</a:t>
            </a:r>
          </a:p>
          <a:p>
            <a:pPr>
              <a:buFont typeface="Arial" panose="020B0604020202020204" pitchFamily="34" charset="0"/>
              <a:buChar char="•"/>
            </a:pPr>
            <a:r>
              <a:rPr lang="es-ES" sz="2400" dirty="0"/>
              <a:t>Enfermeras</a:t>
            </a:r>
          </a:p>
          <a:p>
            <a:pPr>
              <a:buFont typeface="Arial" panose="020B0604020202020204" pitchFamily="34" charset="0"/>
              <a:buChar char="•"/>
            </a:pPr>
            <a:r>
              <a:rPr lang="es-ES" sz="2400" dirty="0"/>
              <a:t>Auxiliares de enfermería</a:t>
            </a:r>
          </a:p>
          <a:p>
            <a:pPr>
              <a:buFont typeface="Arial" panose="020B0604020202020204" pitchFamily="34" charset="0"/>
              <a:buChar char="•"/>
            </a:pPr>
            <a:r>
              <a:rPr lang="es-ES" sz="2400" dirty="0"/>
              <a:t>Bacteriólogos</a:t>
            </a:r>
          </a:p>
          <a:p>
            <a:pPr>
              <a:buFont typeface="Arial" panose="020B0604020202020204" pitchFamily="34" charset="0"/>
              <a:buChar char="•"/>
            </a:pPr>
            <a:r>
              <a:rPr lang="es-ES" sz="2400" dirty="0"/>
              <a:t>Terapeutas</a:t>
            </a:r>
          </a:p>
          <a:p>
            <a:pPr>
              <a:buFont typeface="Arial" panose="020B0604020202020204" pitchFamily="34" charset="0"/>
              <a:buChar char="•"/>
            </a:pPr>
            <a:r>
              <a:rPr lang="es-ES" sz="2400" dirty="0"/>
              <a:t>Odontólogos</a:t>
            </a:r>
          </a:p>
          <a:p>
            <a:endParaRPr lang="es-ES" b="1" dirty="0"/>
          </a:p>
          <a:p>
            <a:r>
              <a:rPr lang="es-ES" sz="2400" b="1" dirty="0">
                <a:solidFill>
                  <a:srgbClr val="003399"/>
                </a:solidFill>
              </a:rPr>
              <a:t>Situación crítica histórica:</a:t>
            </a:r>
            <a:br>
              <a:rPr lang="es-ES" sz="2400" dirty="0">
                <a:solidFill>
                  <a:srgbClr val="003399"/>
                </a:solidFill>
              </a:rPr>
            </a:br>
            <a:r>
              <a:rPr lang="es-ES" sz="2400" dirty="0"/>
              <a:t>Muchos de estos cargos se han cubierto durante años con </a:t>
            </a:r>
            <a:r>
              <a:rPr lang="es-ES" sz="2400" b="1" dirty="0"/>
              <a:t>OPS o cooperativas</a:t>
            </a:r>
            <a:r>
              <a:rPr lang="es-ES" sz="2400" dirty="0"/>
              <a:t>, pese a ser funciones </a:t>
            </a:r>
            <a:r>
              <a:rPr lang="es-ES" sz="2400" b="1" dirty="0"/>
              <a:t>permanentes</a:t>
            </a:r>
            <a:r>
              <a:rPr lang="es-ES" sz="2400" dirty="0"/>
              <a:t>, lo cual hoy es objeto de </a:t>
            </a:r>
            <a:r>
              <a:rPr lang="es-ES" sz="2400" b="1" dirty="0"/>
              <a:t>formalización obligatoria</a:t>
            </a:r>
            <a:r>
              <a:rPr lang="es-ES" sz="2400" dirty="0"/>
              <a:t> con la Ley 2466 de 2025.</a:t>
            </a:r>
          </a:p>
        </p:txBody>
      </p:sp>
    </p:spTree>
    <p:extLst>
      <p:ext uri="{BB962C8B-B14F-4D97-AF65-F5344CB8AC3E}">
        <p14:creationId xmlns:p14="http://schemas.microsoft.com/office/powerpoint/2010/main" val="356250737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2092</TotalTime>
  <Words>14870</Words>
  <Application>Microsoft Office PowerPoint</Application>
  <PresentationFormat>Panorámica</PresentationFormat>
  <Paragraphs>1715</Paragraphs>
  <Slides>137</Slides>
  <Notes>30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137</vt:i4>
      </vt:variant>
    </vt:vector>
  </HeadingPairs>
  <TitlesOfParts>
    <vt:vector size="150" baseType="lpstr">
      <vt:lpstr>Arial</vt:lpstr>
      <vt:lpstr>Calibri</vt:lpstr>
      <vt:lpstr>Calibri Light</vt:lpstr>
      <vt:lpstr>Cambria</vt:lpstr>
      <vt:lpstr>Comic Sans MS</vt:lpstr>
      <vt:lpstr>Courier New</vt:lpstr>
      <vt:lpstr>quote-cjk-patch</vt:lpstr>
      <vt:lpstr>Symbol</vt:lpstr>
      <vt:lpstr>Tahoma</vt:lpstr>
      <vt:lpstr>Times New Roman</vt:lpstr>
      <vt:lpstr>Verdana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Comunicaciones Politecnico Cohan</cp:lastModifiedBy>
  <cp:revision>8</cp:revision>
  <dcterms:created xsi:type="dcterms:W3CDTF">2025-03-06T18:35:47Z</dcterms:created>
  <dcterms:modified xsi:type="dcterms:W3CDTF">2025-12-18T16:08:45Z</dcterms:modified>
</cp:coreProperties>
</file>