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56" r:id="rId2"/>
    <p:sldId id="423" r:id="rId3"/>
    <p:sldId id="437" r:id="rId4"/>
    <p:sldId id="466" r:id="rId5"/>
    <p:sldId id="468" r:id="rId6"/>
    <p:sldId id="465" r:id="rId7"/>
    <p:sldId id="417" r:id="rId8"/>
    <p:sldId id="424" r:id="rId9"/>
    <p:sldId id="425" r:id="rId10"/>
    <p:sldId id="438" r:id="rId11"/>
    <p:sldId id="429" r:id="rId12"/>
    <p:sldId id="408" r:id="rId13"/>
    <p:sldId id="456" r:id="rId14"/>
    <p:sldId id="458" r:id="rId15"/>
    <p:sldId id="430" r:id="rId16"/>
    <p:sldId id="428" r:id="rId17"/>
    <p:sldId id="426" r:id="rId18"/>
    <p:sldId id="431" r:id="rId19"/>
    <p:sldId id="427" r:id="rId20"/>
    <p:sldId id="432" r:id="rId21"/>
    <p:sldId id="434" r:id="rId22"/>
    <p:sldId id="433" r:id="rId23"/>
    <p:sldId id="435" r:id="rId24"/>
    <p:sldId id="436" r:id="rId25"/>
    <p:sldId id="441" r:id="rId26"/>
    <p:sldId id="444" r:id="rId27"/>
    <p:sldId id="442" r:id="rId28"/>
    <p:sldId id="447" r:id="rId29"/>
    <p:sldId id="443" r:id="rId30"/>
    <p:sldId id="448" r:id="rId31"/>
    <p:sldId id="449" r:id="rId32"/>
    <p:sldId id="451" r:id="rId33"/>
    <p:sldId id="452" r:id="rId34"/>
    <p:sldId id="454" r:id="rId35"/>
    <p:sldId id="455" r:id="rId36"/>
    <p:sldId id="453" r:id="rId37"/>
    <p:sldId id="396" r:id="rId38"/>
    <p:sldId id="397" r:id="rId39"/>
    <p:sldId id="398" r:id="rId40"/>
    <p:sldId id="399" r:id="rId41"/>
    <p:sldId id="400" r:id="rId42"/>
    <p:sldId id="401" r:id="rId43"/>
    <p:sldId id="402" r:id="rId44"/>
    <p:sldId id="385" r:id="rId45"/>
    <p:sldId id="459" r:id="rId46"/>
    <p:sldId id="460" r:id="rId47"/>
    <p:sldId id="461" r:id="rId48"/>
    <p:sldId id="463" r:id="rId49"/>
    <p:sldId id="462" r:id="rId50"/>
    <p:sldId id="464" r:id="rId51"/>
    <p:sldId id="469" r:id="rId52"/>
    <p:sldId id="367" r:id="rId53"/>
    <p:sldId id="312" r:id="rId54"/>
    <p:sldId id="368" r:id="rId55"/>
    <p:sldId id="311" r:id="rId56"/>
    <p:sldId id="382" r:id="rId57"/>
    <p:sldId id="383" r:id="rId58"/>
    <p:sldId id="384" r:id="rId59"/>
    <p:sldId id="366" r:id="rId6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00FF00"/>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clrMru>
    <a:srgbClr val="FF6600"/>
    <a:srgbClr val="008000"/>
    <a:srgbClr val="0E0886"/>
    <a:srgbClr val="33CC33"/>
    <a:srgbClr val="BAD0FC"/>
    <a:srgbClr val="E1CCF0"/>
    <a:srgbClr val="663300"/>
    <a:srgbClr val="6F0B5C"/>
    <a:srgbClr val="66FF33"/>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54" autoAdjust="0"/>
  </p:normalViewPr>
  <p:slideViewPr>
    <p:cSldViewPr snapToGrid="0" snapToObjects="1">
      <p:cViewPr varScale="1">
        <p:scale>
          <a:sx n="74" d="100"/>
          <a:sy n="74" d="100"/>
        </p:scale>
        <p:origin x="1013" y="62"/>
      </p:cViewPr>
      <p:guideLst>
        <p:guide orient="horz" pos="2160"/>
        <p:guide pos="3840"/>
      </p:guideLst>
    </p:cSldViewPr>
  </p:slideViewPr>
  <p:notesTextViewPr>
    <p:cViewPr>
      <p:scale>
        <a:sx n="1" d="1"/>
        <a:sy n="1" d="1"/>
      </p:scale>
      <p:origin x="0" y="0"/>
    </p:cViewPr>
  </p:notesTextViewPr>
  <p:sorterViewPr>
    <p:cViewPr>
      <p:scale>
        <a:sx n="100" d="100"/>
        <a:sy n="100" d="100"/>
      </p:scale>
      <p:origin x="0" y="-139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Elena Correa Salazar" userId="6dce6ca99a44bb6c" providerId="LiveId" clId="{5976C7A8-6FA9-46F7-9152-FDAD7F87EB0F}"/>
    <pc:docChg chg="undo custSel addSld delSld modSld sldOrd">
      <pc:chgData name="Maria Elena Correa Salazar" userId="6dce6ca99a44bb6c" providerId="LiveId" clId="{5976C7A8-6FA9-46F7-9152-FDAD7F87EB0F}" dt="2025-07-23T01:10:13.570" v="350" actId="2696"/>
      <pc:docMkLst>
        <pc:docMk/>
      </pc:docMkLst>
      <pc:sldChg chg="addSp delSp modSp mod">
        <pc:chgData name="Maria Elena Correa Salazar" userId="6dce6ca99a44bb6c" providerId="LiveId" clId="{5976C7A8-6FA9-46F7-9152-FDAD7F87EB0F}" dt="2025-07-23T00:53:06.976" v="288"/>
        <pc:sldMkLst>
          <pc:docMk/>
          <pc:sldMk cId="1217036418" sldId="256"/>
        </pc:sldMkLst>
        <pc:spChg chg="mod">
          <ac:chgData name="Maria Elena Correa Salazar" userId="6dce6ca99a44bb6c" providerId="LiveId" clId="{5976C7A8-6FA9-46F7-9152-FDAD7F87EB0F}" dt="2025-07-23T00:52:08.461" v="283" actId="1076"/>
          <ac:spMkLst>
            <pc:docMk/>
            <pc:sldMk cId="1217036418" sldId="256"/>
            <ac:spMk id="11" creationId="{1A725793-D1DF-96FC-2CB0-FD0694E69E0A}"/>
          </ac:spMkLst>
        </pc:spChg>
        <pc:picChg chg="mod">
          <ac:chgData name="Maria Elena Correa Salazar" userId="6dce6ca99a44bb6c" providerId="LiveId" clId="{5976C7A8-6FA9-46F7-9152-FDAD7F87EB0F}" dt="2025-07-23T00:53:06.976" v="288"/>
          <ac:picMkLst>
            <pc:docMk/>
            <pc:sldMk cId="1217036418" sldId="256"/>
            <ac:picMk id="6" creationId="{9D76BCC9-071F-EBD7-06F0-2D8D3AF7CF56}"/>
          </ac:picMkLst>
        </pc:picChg>
        <pc:picChg chg="del">
          <ac:chgData name="Maria Elena Correa Salazar" userId="6dce6ca99a44bb6c" providerId="LiveId" clId="{5976C7A8-6FA9-46F7-9152-FDAD7F87EB0F}" dt="2025-07-23T00:36:38.246" v="157" actId="478"/>
          <ac:picMkLst>
            <pc:docMk/>
            <pc:sldMk cId="1217036418" sldId="256"/>
            <ac:picMk id="12" creationId="{9F40D6F6-551E-F489-3C73-072D5DC9846E}"/>
          </ac:picMkLst>
        </pc:picChg>
        <pc:picChg chg="add mod">
          <ac:chgData name="Maria Elena Correa Salazar" userId="6dce6ca99a44bb6c" providerId="LiveId" clId="{5976C7A8-6FA9-46F7-9152-FDAD7F87EB0F}" dt="2025-07-23T00:36:41.686" v="158"/>
          <ac:picMkLst>
            <pc:docMk/>
            <pc:sldMk cId="1217036418" sldId="256"/>
            <ac:picMk id="13" creationId="{3951760A-2505-8149-0607-AAC3D77A770D}"/>
          </ac:picMkLst>
        </pc:picChg>
      </pc:sldChg>
      <pc:sldChg chg="del">
        <pc:chgData name="Maria Elena Correa Salazar" userId="6dce6ca99a44bb6c" providerId="LiveId" clId="{5976C7A8-6FA9-46F7-9152-FDAD7F87EB0F}" dt="2025-07-23T01:09:46.031" v="349" actId="47"/>
        <pc:sldMkLst>
          <pc:docMk/>
          <pc:sldMk cId="1223557617" sldId="307"/>
        </pc:sldMkLst>
      </pc:sldChg>
      <pc:sldChg chg="addSp delSp modSp mod">
        <pc:chgData name="Maria Elena Correa Salazar" userId="6dce6ca99a44bb6c" providerId="LiveId" clId="{5976C7A8-6FA9-46F7-9152-FDAD7F87EB0F}" dt="2025-07-23T00:46:58.437" v="259" actId="1076"/>
        <pc:sldMkLst>
          <pc:docMk/>
          <pc:sldMk cId="1000893894" sldId="311"/>
        </pc:sldMkLst>
        <pc:picChg chg="del">
          <ac:chgData name="Maria Elena Correa Salazar" userId="6dce6ca99a44bb6c" providerId="LiveId" clId="{5976C7A8-6FA9-46F7-9152-FDAD7F87EB0F}" dt="2025-07-23T00:46:50.535" v="257" actId="478"/>
          <ac:picMkLst>
            <pc:docMk/>
            <pc:sldMk cId="1000893894" sldId="311"/>
            <ac:picMk id="2" creationId="{A9212365-6925-A7CB-FD26-B5CC898B5E02}"/>
          </ac:picMkLst>
        </pc:picChg>
        <pc:picChg chg="add mod">
          <ac:chgData name="Maria Elena Correa Salazar" userId="6dce6ca99a44bb6c" providerId="LiveId" clId="{5976C7A8-6FA9-46F7-9152-FDAD7F87EB0F}" dt="2025-07-23T00:46:58.437" v="259" actId="1076"/>
          <ac:picMkLst>
            <pc:docMk/>
            <pc:sldMk cId="1000893894" sldId="311"/>
            <ac:picMk id="11" creationId="{D613F4EB-C458-E10E-7CE3-97CD5AD44856}"/>
          </ac:picMkLst>
        </pc:picChg>
      </pc:sldChg>
      <pc:sldChg chg="addSp delSp modSp mod">
        <pc:chgData name="Maria Elena Correa Salazar" userId="6dce6ca99a44bb6c" providerId="LiveId" clId="{5976C7A8-6FA9-46F7-9152-FDAD7F87EB0F}" dt="2025-07-23T00:46:36.834" v="254"/>
        <pc:sldMkLst>
          <pc:docMk/>
          <pc:sldMk cId="1574058880" sldId="312"/>
        </pc:sldMkLst>
        <pc:picChg chg="del">
          <ac:chgData name="Maria Elena Correa Salazar" userId="6dce6ca99a44bb6c" providerId="LiveId" clId="{5976C7A8-6FA9-46F7-9152-FDAD7F87EB0F}" dt="2025-07-23T00:46:32.625" v="253" actId="478"/>
          <ac:picMkLst>
            <pc:docMk/>
            <pc:sldMk cId="1574058880" sldId="312"/>
            <ac:picMk id="9" creationId="{FF15AA9A-71E7-D633-C923-12C0C2E1B8DC}"/>
          </ac:picMkLst>
        </pc:picChg>
        <pc:picChg chg="add mod">
          <ac:chgData name="Maria Elena Correa Salazar" userId="6dce6ca99a44bb6c" providerId="LiveId" clId="{5976C7A8-6FA9-46F7-9152-FDAD7F87EB0F}" dt="2025-07-23T00:46:36.834" v="254"/>
          <ac:picMkLst>
            <pc:docMk/>
            <pc:sldMk cId="1574058880" sldId="312"/>
            <ac:picMk id="14" creationId="{CF6B2D06-3491-1E68-5EAF-4B4B406FC235}"/>
          </ac:picMkLst>
        </pc:picChg>
      </pc:sldChg>
      <pc:sldChg chg="addSp delSp modSp mod">
        <pc:chgData name="Maria Elena Correa Salazar" userId="6dce6ca99a44bb6c" providerId="LiveId" clId="{5976C7A8-6FA9-46F7-9152-FDAD7F87EB0F}" dt="2025-07-23T00:49:19.557" v="271" actId="14861"/>
        <pc:sldMkLst>
          <pc:docMk/>
          <pc:sldMk cId="2040601947" sldId="366"/>
        </pc:sldMkLst>
        <pc:picChg chg="mod">
          <ac:chgData name="Maria Elena Correa Salazar" userId="6dce6ca99a44bb6c" providerId="LiveId" clId="{5976C7A8-6FA9-46F7-9152-FDAD7F87EB0F}" dt="2025-07-23T00:49:19.557" v="271" actId="14861"/>
          <ac:picMkLst>
            <pc:docMk/>
            <pc:sldMk cId="2040601947" sldId="366"/>
            <ac:picMk id="6" creationId="{208F46D8-4228-6397-6A3B-FC79EA455422}"/>
          </ac:picMkLst>
        </pc:picChg>
        <pc:picChg chg="add mod">
          <ac:chgData name="Maria Elena Correa Salazar" userId="6dce6ca99a44bb6c" providerId="LiveId" clId="{5976C7A8-6FA9-46F7-9152-FDAD7F87EB0F}" dt="2025-07-23T00:47:42.128" v="267"/>
          <ac:picMkLst>
            <pc:docMk/>
            <pc:sldMk cId="2040601947" sldId="366"/>
            <ac:picMk id="7" creationId="{62D76CAB-90CA-27F3-FB4A-7C78E148E579}"/>
          </ac:picMkLst>
        </pc:picChg>
        <pc:picChg chg="del">
          <ac:chgData name="Maria Elena Correa Salazar" userId="6dce6ca99a44bb6c" providerId="LiveId" clId="{5976C7A8-6FA9-46F7-9152-FDAD7F87EB0F}" dt="2025-07-23T00:47:37.079" v="266" actId="478"/>
          <ac:picMkLst>
            <pc:docMk/>
            <pc:sldMk cId="2040601947" sldId="366"/>
            <ac:picMk id="10" creationId="{D04ACF60-F140-BBCD-A7CA-22A5B8816FEF}"/>
          </ac:picMkLst>
        </pc:picChg>
      </pc:sldChg>
      <pc:sldChg chg="addSp delSp modSp mod">
        <pc:chgData name="Maria Elena Correa Salazar" userId="6dce6ca99a44bb6c" providerId="LiveId" clId="{5976C7A8-6FA9-46F7-9152-FDAD7F87EB0F}" dt="2025-07-23T00:49:33.288" v="272" actId="1076"/>
        <pc:sldMkLst>
          <pc:docMk/>
          <pc:sldMk cId="1735804750" sldId="367"/>
        </pc:sldMkLst>
        <pc:picChg chg="add mod">
          <ac:chgData name="Maria Elena Correa Salazar" userId="6dce6ca99a44bb6c" providerId="LiveId" clId="{5976C7A8-6FA9-46F7-9152-FDAD7F87EB0F}" dt="2025-07-23T00:49:33.288" v="272" actId="1076"/>
          <ac:picMkLst>
            <pc:docMk/>
            <pc:sldMk cId="1735804750" sldId="367"/>
            <ac:picMk id="4" creationId="{2E09D262-56D4-15D5-2D0A-7D6729DA13B6}"/>
          </ac:picMkLst>
        </pc:picChg>
        <pc:picChg chg="del">
          <ac:chgData name="Maria Elena Correa Salazar" userId="6dce6ca99a44bb6c" providerId="LiveId" clId="{5976C7A8-6FA9-46F7-9152-FDAD7F87EB0F}" dt="2025-07-23T00:46:25.948" v="251" actId="478"/>
          <ac:picMkLst>
            <pc:docMk/>
            <pc:sldMk cId="1735804750" sldId="367"/>
            <ac:picMk id="9" creationId="{FF15AA9A-71E7-D633-C923-12C0C2E1B8DC}"/>
          </ac:picMkLst>
        </pc:picChg>
      </pc:sldChg>
      <pc:sldChg chg="addSp delSp modSp mod">
        <pc:chgData name="Maria Elena Correa Salazar" userId="6dce6ca99a44bb6c" providerId="LiveId" clId="{5976C7A8-6FA9-46F7-9152-FDAD7F87EB0F}" dt="2025-07-23T00:46:45.166" v="256"/>
        <pc:sldMkLst>
          <pc:docMk/>
          <pc:sldMk cId="902978401" sldId="368"/>
        </pc:sldMkLst>
        <pc:picChg chg="del">
          <ac:chgData name="Maria Elena Correa Salazar" userId="6dce6ca99a44bb6c" providerId="LiveId" clId="{5976C7A8-6FA9-46F7-9152-FDAD7F87EB0F}" dt="2025-07-23T00:46:42.857" v="255" actId="478"/>
          <ac:picMkLst>
            <pc:docMk/>
            <pc:sldMk cId="902978401" sldId="368"/>
            <ac:picMk id="9" creationId="{FF15AA9A-71E7-D633-C923-12C0C2E1B8DC}"/>
          </ac:picMkLst>
        </pc:picChg>
        <pc:picChg chg="add mod">
          <ac:chgData name="Maria Elena Correa Salazar" userId="6dce6ca99a44bb6c" providerId="LiveId" clId="{5976C7A8-6FA9-46F7-9152-FDAD7F87EB0F}" dt="2025-07-23T00:46:45.166" v="256"/>
          <ac:picMkLst>
            <pc:docMk/>
            <pc:sldMk cId="902978401" sldId="368"/>
            <ac:picMk id="10" creationId="{BA9187F3-32C7-1798-8470-51F1A40E6BB1}"/>
          </ac:picMkLst>
        </pc:picChg>
      </pc:sldChg>
      <pc:sldChg chg="addSp modSp mod">
        <pc:chgData name="Maria Elena Correa Salazar" userId="6dce6ca99a44bb6c" providerId="LiveId" clId="{5976C7A8-6FA9-46F7-9152-FDAD7F87EB0F}" dt="2025-07-23T00:47:11.868" v="261" actId="1076"/>
        <pc:sldMkLst>
          <pc:docMk/>
          <pc:sldMk cId="3858453342" sldId="382"/>
        </pc:sldMkLst>
        <pc:picChg chg="add mod">
          <ac:chgData name="Maria Elena Correa Salazar" userId="6dce6ca99a44bb6c" providerId="LiveId" clId="{5976C7A8-6FA9-46F7-9152-FDAD7F87EB0F}" dt="2025-07-23T00:47:11.868" v="261" actId="1076"/>
          <ac:picMkLst>
            <pc:docMk/>
            <pc:sldMk cId="3858453342" sldId="382"/>
            <ac:picMk id="10" creationId="{F6AAD4EA-6E5A-0309-0CF8-75595AC283A7}"/>
          </ac:picMkLst>
        </pc:picChg>
      </pc:sldChg>
      <pc:sldChg chg="addSp modSp mod">
        <pc:chgData name="Maria Elena Correa Salazar" userId="6dce6ca99a44bb6c" providerId="LiveId" clId="{5976C7A8-6FA9-46F7-9152-FDAD7F87EB0F}" dt="2025-07-23T00:47:21.079" v="263" actId="1076"/>
        <pc:sldMkLst>
          <pc:docMk/>
          <pc:sldMk cId="3558622245" sldId="383"/>
        </pc:sldMkLst>
        <pc:picChg chg="add mod">
          <ac:chgData name="Maria Elena Correa Salazar" userId="6dce6ca99a44bb6c" providerId="LiveId" clId="{5976C7A8-6FA9-46F7-9152-FDAD7F87EB0F}" dt="2025-07-23T00:47:21.079" v="263" actId="1076"/>
          <ac:picMkLst>
            <pc:docMk/>
            <pc:sldMk cId="3558622245" sldId="383"/>
            <ac:picMk id="8" creationId="{31A3D44B-DF2D-C91C-E55E-9705C1C60FC7}"/>
          </ac:picMkLst>
        </pc:picChg>
      </pc:sldChg>
      <pc:sldChg chg="addSp modSp mod">
        <pc:chgData name="Maria Elena Correa Salazar" userId="6dce6ca99a44bb6c" providerId="LiveId" clId="{5976C7A8-6FA9-46F7-9152-FDAD7F87EB0F}" dt="2025-07-23T00:47:32.759" v="265" actId="1076"/>
        <pc:sldMkLst>
          <pc:docMk/>
          <pc:sldMk cId="3887045323" sldId="384"/>
        </pc:sldMkLst>
        <pc:picChg chg="add mod">
          <ac:chgData name="Maria Elena Correa Salazar" userId="6dce6ca99a44bb6c" providerId="LiveId" clId="{5976C7A8-6FA9-46F7-9152-FDAD7F87EB0F}" dt="2025-07-23T00:47:32.759" v="265" actId="1076"/>
          <ac:picMkLst>
            <pc:docMk/>
            <pc:sldMk cId="3887045323" sldId="384"/>
            <ac:picMk id="9" creationId="{7B19BBE4-8D00-CA19-C835-3AFB39DDB275}"/>
          </ac:picMkLst>
        </pc:picChg>
      </pc:sldChg>
      <pc:sldChg chg="addSp delSp modSp mod">
        <pc:chgData name="Maria Elena Correa Salazar" userId="6dce6ca99a44bb6c" providerId="LiveId" clId="{5976C7A8-6FA9-46F7-9152-FDAD7F87EB0F}" dt="2025-07-23T00:45:24.791" v="243"/>
        <pc:sldMkLst>
          <pc:docMk/>
          <pc:sldMk cId="2033161996" sldId="385"/>
        </pc:sldMkLst>
        <pc:picChg chg="add mod">
          <ac:chgData name="Maria Elena Correa Salazar" userId="6dce6ca99a44bb6c" providerId="LiveId" clId="{5976C7A8-6FA9-46F7-9152-FDAD7F87EB0F}" dt="2025-07-23T00:45:24.791" v="243"/>
          <ac:picMkLst>
            <pc:docMk/>
            <pc:sldMk cId="2033161996" sldId="385"/>
            <ac:picMk id="6" creationId="{EC05D173-1DEA-7642-DA2D-05886984DE50}"/>
          </ac:picMkLst>
        </pc:picChg>
        <pc:picChg chg="del">
          <ac:chgData name="Maria Elena Correa Salazar" userId="6dce6ca99a44bb6c" providerId="LiveId" clId="{5976C7A8-6FA9-46F7-9152-FDAD7F87EB0F}" dt="2025-07-23T00:45:22.186" v="242" actId="478"/>
          <ac:picMkLst>
            <pc:docMk/>
            <pc:sldMk cId="2033161996" sldId="385"/>
            <ac:picMk id="9" creationId="{FF15AA9A-71E7-D633-C923-12C0C2E1B8DC}"/>
          </ac:picMkLst>
        </pc:picChg>
      </pc:sldChg>
      <pc:sldChg chg="addSp delSp modSp mod">
        <pc:chgData name="Maria Elena Correa Salazar" userId="6dce6ca99a44bb6c" providerId="LiveId" clId="{5976C7A8-6FA9-46F7-9152-FDAD7F87EB0F}" dt="2025-07-23T00:56:11.600" v="297" actId="14100"/>
        <pc:sldMkLst>
          <pc:docMk/>
          <pc:sldMk cId="2409667614" sldId="396"/>
        </pc:sldMkLst>
        <pc:spChg chg="mod">
          <ac:chgData name="Maria Elena Correa Salazar" userId="6dce6ca99a44bb6c" providerId="LiveId" clId="{5976C7A8-6FA9-46F7-9152-FDAD7F87EB0F}" dt="2025-07-23T00:56:11.600" v="297" actId="14100"/>
          <ac:spMkLst>
            <pc:docMk/>
            <pc:sldMk cId="2409667614" sldId="396"/>
            <ac:spMk id="6" creationId="{08212196-5005-1343-E351-F0EE825C6B7C}"/>
          </ac:spMkLst>
        </pc:spChg>
        <pc:picChg chg="del">
          <ac:chgData name="Maria Elena Correa Salazar" userId="6dce6ca99a44bb6c" providerId="LiveId" clId="{5976C7A8-6FA9-46F7-9152-FDAD7F87EB0F}" dt="2025-07-23T00:44:23.536" v="228" actId="478"/>
          <ac:picMkLst>
            <pc:docMk/>
            <pc:sldMk cId="2409667614" sldId="396"/>
            <ac:picMk id="2" creationId="{FDF52966-FDA3-59BF-8C39-F1364F390C15}"/>
          </ac:picMkLst>
        </pc:picChg>
        <pc:picChg chg="add mod">
          <ac:chgData name="Maria Elena Correa Salazar" userId="6dce6ca99a44bb6c" providerId="LiveId" clId="{5976C7A8-6FA9-46F7-9152-FDAD7F87EB0F}" dt="2025-07-23T00:44:26.267" v="229"/>
          <ac:picMkLst>
            <pc:docMk/>
            <pc:sldMk cId="2409667614" sldId="396"/>
            <ac:picMk id="8" creationId="{A5004BB7-A32E-18A2-FFE3-5B03CA4DBAE4}"/>
          </ac:picMkLst>
        </pc:picChg>
      </pc:sldChg>
      <pc:sldChg chg="addSp delSp modSp mod">
        <pc:chgData name="Maria Elena Correa Salazar" userId="6dce6ca99a44bb6c" providerId="LiveId" clId="{5976C7A8-6FA9-46F7-9152-FDAD7F87EB0F}" dt="2025-07-23T01:00:59.629" v="324" actId="208"/>
        <pc:sldMkLst>
          <pc:docMk/>
          <pc:sldMk cId="4006947223" sldId="397"/>
        </pc:sldMkLst>
        <pc:spChg chg="mod">
          <ac:chgData name="Maria Elena Correa Salazar" userId="6dce6ca99a44bb6c" providerId="LiveId" clId="{5976C7A8-6FA9-46F7-9152-FDAD7F87EB0F}" dt="2025-07-23T01:00:59.629" v="324" actId="208"/>
          <ac:spMkLst>
            <pc:docMk/>
            <pc:sldMk cId="4006947223" sldId="397"/>
            <ac:spMk id="6" creationId="{3038D5F9-B16B-956F-CE80-A4D9761F606F}"/>
          </ac:spMkLst>
        </pc:spChg>
        <pc:picChg chg="del">
          <ac:chgData name="Maria Elena Correa Salazar" userId="6dce6ca99a44bb6c" providerId="LiveId" clId="{5976C7A8-6FA9-46F7-9152-FDAD7F87EB0F}" dt="2025-07-23T00:44:32.735" v="230" actId="478"/>
          <ac:picMkLst>
            <pc:docMk/>
            <pc:sldMk cId="4006947223" sldId="397"/>
            <ac:picMk id="2" creationId="{FDF52966-FDA3-59BF-8C39-F1364F390C15}"/>
          </ac:picMkLst>
        </pc:picChg>
        <pc:picChg chg="add mod">
          <ac:chgData name="Maria Elena Correa Salazar" userId="6dce6ca99a44bb6c" providerId="LiveId" clId="{5976C7A8-6FA9-46F7-9152-FDAD7F87EB0F}" dt="2025-07-23T00:44:35.231" v="231"/>
          <ac:picMkLst>
            <pc:docMk/>
            <pc:sldMk cId="4006947223" sldId="397"/>
            <ac:picMk id="8" creationId="{5E15CFAC-2BB9-0858-68A2-0A09AEFE882C}"/>
          </ac:picMkLst>
        </pc:picChg>
      </pc:sldChg>
      <pc:sldChg chg="addSp delSp modSp mod">
        <pc:chgData name="Maria Elena Correa Salazar" userId="6dce6ca99a44bb6c" providerId="LiveId" clId="{5976C7A8-6FA9-46F7-9152-FDAD7F87EB0F}" dt="2025-07-23T01:00:07.158" v="322" actId="208"/>
        <pc:sldMkLst>
          <pc:docMk/>
          <pc:sldMk cId="487453298" sldId="398"/>
        </pc:sldMkLst>
        <pc:spChg chg="mod">
          <ac:chgData name="Maria Elena Correa Salazar" userId="6dce6ca99a44bb6c" providerId="LiveId" clId="{5976C7A8-6FA9-46F7-9152-FDAD7F87EB0F}" dt="2025-07-23T01:00:07.158" v="322" actId="208"/>
          <ac:spMkLst>
            <pc:docMk/>
            <pc:sldMk cId="487453298" sldId="398"/>
            <ac:spMk id="6" creationId="{77310686-C9BA-F4AE-0E12-A8F690B6F8E9}"/>
          </ac:spMkLst>
        </pc:spChg>
        <pc:picChg chg="del">
          <ac:chgData name="Maria Elena Correa Salazar" userId="6dce6ca99a44bb6c" providerId="LiveId" clId="{5976C7A8-6FA9-46F7-9152-FDAD7F87EB0F}" dt="2025-07-23T00:44:40.160" v="232" actId="478"/>
          <ac:picMkLst>
            <pc:docMk/>
            <pc:sldMk cId="487453298" sldId="398"/>
            <ac:picMk id="2" creationId="{FDF52966-FDA3-59BF-8C39-F1364F390C15}"/>
          </ac:picMkLst>
        </pc:picChg>
        <pc:picChg chg="add mod">
          <ac:chgData name="Maria Elena Correa Salazar" userId="6dce6ca99a44bb6c" providerId="LiveId" clId="{5976C7A8-6FA9-46F7-9152-FDAD7F87EB0F}" dt="2025-07-23T00:44:42.186" v="233"/>
          <ac:picMkLst>
            <pc:docMk/>
            <pc:sldMk cId="487453298" sldId="398"/>
            <ac:picMk id="8" creationId="{FF358C8C-392F-49EA-13F7-EF969FFFEFB8}"/>
          </ac:picMkLst>
        </pc:picChg>
      </pc:sldChg>
      <pc:sldChg chg="addSp delSp modSp mod">
        <pc:chgData name="Maria Elena Correa Salazar" userId="6dce6ca99a44bb6c" providerId="LiveId" clId="{5976C7A8-6FA9-46F7-9152-FDAD7F87EB0F}" dt="2025-07-23T00:59:46.050" v="320" actId="208"/>
        <pc:sldMkLst>
          <pc:docMk/>
          <pc:sldMk cId="1205367715" sldId="399"/>
        </pc:sldMkLst>
        <pc:spChg chg="mod">
          <ac:chgData name="Maria Elena Correa Salazar" userId="6dce6ca99a44bb6c" providerId="LiveId" clId="{5976C7A8-6FA9-46F7-9152-FDAD7F87EB0F}" dt="2025-07-23T00:59:46.050" v="320" actId="208"/>
          <ac:spMkLst>
            <pc:docMk/>
            <pc:sldMk cId="1205367715" sldId="399"/>
            <ac:spMk id="6" creationId="{1E89B792-FD39-1FA1-5D89-A5997B490FA9}"/>
          </ac:spMkLst>
        </pc:spChg>
        <pc:picChg chg="del">
          <ac:chgData name="Maria Elena Correa Salazar" userId="6dce6ca99a44bb6c" providerId="LiveId" clId="{5976C7A8-6FA9-46F7-9152-FDAD7F87EB0F}" dt="2025-07-23T00:44:46.600" v="234" actId="478"/>
          <ac:picMkLst>
            <pc:docMk/>
            <pc:sldMk cId="1205367715" sldId="399"/>
            <ac:picMk id="2" creationId="{FDF52966-FDA3-59BF-8C39-F1364F390C15}"/>
          </ac:picMkLst>
        </pc:picChg>
        <pc:picChg chg="add mod">
          <ac:chgData name="Maria Elena Correa Salazar" userId="6dce6ca99a44bb6c" providerId="LiveId" clId="{5976C7A8-6FA9-46F7-9152-FDAD7F87EB0F}" dt="2025-07-23T00:44:49.253" v="235"/>
          <ac:picMkLst>
            <pc:docMk/>
            <pc:sldMk cId="1205367715" sldId="399"/>
            <ac:picMk id="8" creationId="{8B052EA5-E5CC-913D-7F6C-02CBBBC4D404}"/>
          </ac:picMkLst>
        </pc:picChg>
      </pc:sldChg>
      <pc:sldChg chg="addSp delSp modSp mod">
        <pc:chgData name="Maria Elena Correa Salazar" userId="6dce6ca99a44bb6c" providerId="LiveId" clId="{5976C7A8-6FA9-46F7-9152-FDAD7F87EB0F}" dt="2025-07-23T00:59:25.382" v="318"/>
        <pc:sldMkLst>
          <pc:docMk/>
          <pc:sldMk cId="5010417" sldId="400"/>
        </pc:sldMkLst>
        <pc:spChg chg="mod">
          <ac:chgData name="Maria Elena Correa Salazar" userId="6dce6ca99a44bb6c" providerId="LiveId" clId="{5976C7A8-6FA9-46F7-9152-FDAD7F87EB0F}" dt="2025-07-23T00:59:25.382" v="318"/>
          <ac:spMkLst>
            <pc:docMk/>
            <pc:sldMk cId="5010417" sldId="400"/>
            <ac:spMk id="6" creationId="{8A151D89-3C09-472A-13A6-30EC4CAD25FA}"/>
          </ac:spMkLst>
        </pc:spChg>
        <pc:picChg chg="del">
          <ac:chgData name="Maria Elena Correa Salazar" userId="6dce6ca99a44bb6c" providerId="LiveId" clId="{5976C7A8-6FA9-46F7-9152-FDAD7F87EB0F}" dt="2025-07-23T00:44:54.949" v="236" actId="478"/>
          <ac:picMkLst>
            <pc:docMk/>
            <pc:sldMk cId="5010417" sldId="400"/>
            <ac:picMk id="2" creationId="{FDF52966-FDA3-59BF-8C39-F1364F390C15}"/>
          </ac:picMkLst>
        </pc:picChg>
        <pc:picChg chg="add mod">
          <ac:chgData name="Maria Elena Correa Salazar" userId="6dce6ca99a44bb6c" providerId="LiveId" clId="{5976C7A8-6FA9-46F7-9152-FDAD7F87EB0F}" dt="2025-07-23T00:44:57.275" v="237"/>
          <ac:picMkLst>
            <pc:docMk/>
            <pc:sldMk cId="5010417" sldId="400"/>
            <ac:picMk id="8" creationId="{5A5839A0-A226-F4DA-7C3C-CE58CD1A0EF9}"/>
          </ac:picMkLst>
        </pc:picChg>
      </pc:sldChg>
      <pc:sldChg chg="addSp delSp modSp mod">
        <pc:chgData name="Maria Elena Correa Salazar" userId="6dce6ca99a44bb6c" providerId="LiveId" clId="{5976C7A8-6FA9-46F7-9152-FDAD7F87EB0F}" dt="2025-07-23T00:59:12.856" v="317"/>
        <pc:sldMkLst>
          <pc:docMk/>
          <pc:sldMk cId="3563189292" sldId="401"/>
        </pc:sldMkLst>
        <pc:spChg chg="mod">
          <ac:chgData name="Maria Elena Correa Salazar" userId="6dce6ca99a44bb6c" providerId="LiveId" clId="{5976C7A8-6FA9-46F7-9152-FDAD7F87EB0F}" dt="2025-07-23T00:59:12.856" v="317"/>
          <ac:spMkLst>
            <pc:docMk/>
            <pc:sldMk cId="3563189292" sldId="401"/>
            <ac:spMk id="6" creationId="{F899F41E-689A-CD13-5AD8-079E74AD0D8D}"/>
          </ac:spMkLst>
        </pc:spChg>
        <pc:picChg chg="del">
          <ac:chgData name="Maria Elena Correa Salazar" userId="6dce6ca99a44bb6c" providerId="LiveId" clId="{5976C7A8-6FA9-46F7-9152-FDAD7F87EB0F}" dt="2025-07-23T00:45:01.159" v="238" actId="478"/>
          <ac:picMkLst>
            <pc:docMk/>
            <pc:sldMk cId="3563189292" sldId="401"/>
            <ac:picMk id="2" creationId="{FDF52966-FDA3-59BF-8C39-F1364F390C15}"/>
          </ac:picMkLst>
        </pc:picChg>
        <pc:picChg chg="add mod">
          <ac:chgData name="Maria Elena Correa Salazar" userId="6dce6ca99a44bb6c" providerId="LiveId" clId="{5976C7A8-6FA9-46F7-9152-FDAD7F87EB0F}" dt="2025-07-23T00:45:03.864" v="239"/>
          <ac:picMkLst>
            <pc:docMk/>
            <pc:sldMk cId="3563189292" sldId="401"/>
            <ac:picMk id="8" creationId="{1F16C769-2331-A06E-9407-E97A0A08DB9C}"/>
          </ac:picMkLst>
        </pc:picChg>
      </pc:sldChg>
      <pc:sldChg chg="addSp delSp modSp mod">
        <pc:chgData name="Maria Elena Correa Salazar" userId="6dce6ca99a44bb6c" providerId="LiveId" clId="{5976C7A8-6FA9-46F7-9152-FDAD7F87EB0F}" dt="2025-07-23T00:58:58.874" v="315"/>
        <pc:sldMkLst>
          <pc:docMk/>
          <pc:sldMk cId="722836957" sldId="402"/>
        </pc:sldMkLst>
        <pc:spChg chg="mod">
          <ac:chgData name="Maria Elena Correa Salazar" userId="6dce6ca99a44bb6c" providerId="LiveId" clId="{5976C7A8-6FA9-46F7-9152-FDAD7F87EB0F}" dt="2025-07-23T00:58:58.874" v="315"/>
          <ac:spMkLst>
            <pc:docMk/>
            <pc:sldMk cId="722836957" sldId="402"/>
            <ac:spMk id="5" creationId="{784549CA-820C-1085-EF89-2583BE33541C}"/>
          </ac:spMkLst>
        </pc:spChg>
        <pc:picChg chg="del">
          <ac:chgData name="Maria Elena Correa Salazar" userId="6dce6ca99a44bb6c" providerId="LiveId" clId="{5976C7A8-6FA9-46F7-9152-FDAD7F87EB0F}" dt="2025-07-23T00:45:08.744" v="240" actId="478"/>
          <ac:picMkLst>
            <pc:docMk/>
            <pc:sldMk cId="722836957" sldId="402"/>
            <ac:picMk id="2" creationId="{FDF52966-FDA3-59BF-8C39-F1364F390C15}"/>
          </ac:picMkLst>
        </pc:picChg>
        <pc:picChg chg="add mod">
          <ac:chgData name="Maria Elena Correa Salazar" userId="6dce6ca99a44bb6c" providerId="LiveId" clId="{5976C7A8-6FA9-46F7-9152-FDAD7F87EB0F}" dt="2025-07-23T00:45:10.924" v="241"/>
          <ac:picMkLst>
            <pc:docMk/>
            <pc:sldMk cId="722836957" sldId="402"/>
            <ac:picMk id="6" creationId="{923649C2-1507-5D74-5EA3-8CA1BA7A0189}"/>
          </ac:picMkLst>
        </pc:picChg>
      </pc:sldChg>
      <pc:sldChg chg="addSp delSp modSp mod">
        <pc:chgData name="Maria Elena Correa Salazar" userId="6dce6ca99a44bb6c" providerId="LiveId" clId="{5976C7A8-6FA9-46F7-9152-FDAD7F87EB0F}" dt="2025-07-23T00:38:13.759" v="176"/>
        <pc:sldMkLst>
          <pc:docMk/>
          <pc:sldMk cId="3744953436" sldId="408"/>
        </pc:sldMkLst>
        <pc:picChg chg="del">
          <ac:chgData name="Maria Elena Correa Salazar" userId="6dce6ca99a44bb6c" providerId="LiveId" clId="{5976C7A8-6FA9-46F7-9152-FDAD7F87EB0F}" dt="2025-07-23T00:38:10.553" v="175" actId="478"/>
          <ac:picMkLst>
            <pc:docMk/>
            <pc:sldMk cId="3744953436" sldId="408"/>
            <ac:picMk id="2" creationId="{FDF52966-FDA3-59BF-8C39-F1364F390C15}"/>
          </ac:picMkLst>
        </pc:picChg>
        <pc:picChg chg="add mod">
          <ac:chgData name="Maria Elena Correa Salazar" userId="6dce6ca99a44bb6c" providerId="LiveId" clId="{5976C7A8-6FA9-46F7-9152-FDAD7F87EB0F}" dt="2025-07-23T00:38:13.759" v="176"/>
          <ac:picMkLst>
            <pc:docMk/>
            <pc:sldMk cId="3744953436" sldId="408"/>
            <ac:picMk id="3" creationId="{1A297D6F-722D-0CA8-51E2-D3D5CA27E2AE}"/>
          </ac:picMkLst>
        </pc:picChg>
      </pc:sldChg>
      <pc:sldChg chg="addSp delSp modSp mod">
        <pc:chgData name="Maria Elena Correa Salazar" userId="6dce6ca99a44bb6c" providerId="LiveId" clId="{5976C7A8-6FA9-46F7-9152-FDAD7F87EB0F}" dt="2025-07-23T00:37:20.612" v="163"/>
        <pc:sldMkLst>
          <pc:docMk/>
          <pc:sldMk cId="1139940740" sldId="417"/>
        </pc:sldMkLst>
        <pc:picChg chg="del">
          <ac:chgData name="Maria Elena Correa Salazar" userId="6dce6ca99a44bb6c" providerId="LiveId" clId="{5976C7A8-6FA9-46F7-9152-FDAD7F87EB0F}" dt="2025-07-23T00:37:18.180" v="162" actId="478"/>
          <ac:picMkLst>
            <pc:docMk/>
            <pc:sldMk cId="1139940740" sldId="417"/>
            <ac:picMk id="10" creationId="{2843C2D3-E959-6D2A-B372-1FFFE2ED47F8}"/>
          </ac:picMkLst>
        </pc:picChg>
        <pc:picChg chg="add mod">
          <ac:chgData name="Maria Elena Correa Salazar" userId="6dce6ca99a44bb6c" providerId="LiveId" clId="{5976C7A8-6FA9-46F7-9152-FDAD7F87EB0F}" dt="2025-07-23T00:37:20.612" v="163"/>
          <ac:picMkLst>
            <pc:docMk/>
            <pc:sldMk cId="1139940740" sldId="417"/>
            <ac:picMk id="12" creationId="{E1F86C68-3209-804E-9EAD-271595C677C7}"/>
          </ac:picMkLst>
        </pc:picChg>
      </pc:sldChg>
      <pc:sldChg chg="addSp delSp modSp mod">
        <pc:chgData name="Maria Elena Correa Salazar" userId="6dce6ca99a44bb6c" providerId="LiveId" clId="{5976C7A8-6FA9-46F7-9152-FDAD7F87EB0F}" dt="2025-07-23T00:36:34.915" v="156"/>
        <pc:sldMkLst>
          <pc:docMk/>
          <pc:sldMk cId="712312937" sldId="423"/>
        </pc:sldMkLst>
        <pc:picChg chg="del mod">
          <ac:chgData name="Maria Elena Correa Salazar" userId="6dce6ca99a44bb6c" providerId="LiveId" clId="{5976C7A8-6FA9-46F7-9152-FDAD7F87EB0F}" dt="2025-07-23T00:36:30.909" v="155" actId="478"/>
          <ac:picMkLst>
            <pc:docMk/>
            <pc:sldMk cId="712312937" sldId="423"/>
            <ac:picMk id="13" creationId="{5DFA6C7E-B131-442A-8C56-B457602FFD07}"/>
          </ac:picMkLst>
        </pc:picChg>
        <pc:picChg chg="add mod">
          <ac:chgData name="Maria Elena Correa Salazar" userId="6dce6ca99a44bb6c" providerId="LiveId" clId="{5976C7A8-6FA9-46F7-9152-FDAD7F87EB0F}" dt="2025-07-23T00:36:34.915" v="156"/>
          <ac:picMkLst>
            <pc:docMk/>
            <pc:sldMk cId="712312937" sldId="423"/>
            <ac:picMk id="14" creationId="{716B1F1B-9004-DE73-7124-78112AECF6B6}"/>
          </ac:picMkLst>
        </pc:picChg>
      </pc:sldChg>
      <pc:sldChg chg="addSp delSp modSp mod">
        <pc:chgData name="Maria Elena Correa Salazar" userId="6dce6ca99a44bb6c" providerId="LiveId" clId="{5976C7A8-6FA9-46F7-9152-FDAD7F87EB0F}" dt="2025-07-23T00:37:33.960" v="166" actId="1076"/>
        <pc:sldMkLst>
          <pc:docMk/>
          <pc:sldMk cId="3410773930" sldId="424"/>
        </pc:sldMkLst>
        <pc:picChg chg="del">
          <ac:chgData name="Maria Elena Correa Salazar" userId="6dce6ca99a44bb6c" providerId="LiveId" clId="{5976C7A8-6FA9-46F7-9152-FDAD7F87EB0F}" dt="2025-07-23T00:37:26.866" v="164" actId="478"/>
          <ac:picMkLst>
            <pc:docMk/>
            <pc:sldMk cId="3410773930" sldId="424"/>
            <ac:picMk id="6" creationId="{EFB7255B-70E4-6DE3-2D11-056D2EC8ED5C}"/>
          </ac:picMkLst>
        </pc:picChg>
        <pc:picChg chg="add mod">
          <ac:chgData name="Maria Elena Correa Salazar" userId="6dce6ca99a44bb6c" providerId="LiveId" clId="{5976C7A8-6FA9-46F7-9152-FDAD7F87EB0F}" dt="2025-07-23T00:37:33.960" v="166" actId="1076"/>
          <ac:picMkLst>
            <pc:docMk/>
            <pc:sldMk cId="3410773930" sldId="424"/>
            <ac:picMk id="8" creationId="{87564F67-86B7-E104-2F73-34A03D0A71F6}"/>
          </ac:picMkLst>
        </pc:picChg>
      </pc:sldChg>
      <pc:sldChg chg="addSp delSp modSp mod">
        <pc:chgData name="Maria Elena Correa Salazar" userId="6dce6ca99a44bb6c" providerId="LiveId" clId="{5976C7A8-6FA9-46F7-9152-FDAD7F87EB0F}" dt="2025-07-23T00:37:41.493" v="168"/>
        <pc:sldMkLst>
          <pc:docMk/>
          <pc:sldMk cId="1780447451" sldId="425"/>
        </pc:sldMkLst>
        <pc:picChg chg="del">
          <ac:chgData name="Maria Elena Correa Salazar" userId="6dce6ca99a44bb6c" providerId="LiveId" clId="{5976C7A8-6FA9-46F7-9152-FDAD7F87EB0F}" dt="2025-07-23T00:37:37.381" v="167" actId="478"/>
          <ac:picMkLst>
            <pc:docMk/>
            <pc:sldMk cId="1780447451" sldId="425"/>
            <ac:picMk id="2" creationId="{FDF52966-FDA3-59BF-8C39-F1364F390C15}"/>
          </ac:picMkLst>
        </pc:picChg>
        <pc:picChg chg="add mod">
          <ac:chgData name="Maria Elena Correa Salazar" userId="6dce6ca99a44bb6c" providerId="LiveId" clId="{5976C7A8-6FA9-46F7-9152-FDAD7F87EB0F}" dt="2025-07-23T00:37:41.493" v="168"/>
          <ac:picMkLst>
            <pc:docMk/>
            <pc:sldMk cId="1780447451" sldId="425"/>
            <ac:picMk id="6" creationId="{8CC7FBF1-6F67-79F8-A728-D45BF13F214A}"/>
          </ac:picMkLst>
        </pc:picChg>
      </pc:sldChg>
      <pc:sldChg chg="addSp delSp modSp mod">
        <pc:chgData name="Maria Elena Correa Salazar" userId="6dce6ca99a44bb6c" providerId="LiveId" clId="{5976C7A8-6FA9-46F7-9152-FDAD7F87EB0F}" dt="2025-07-23T00:38:44.381" v="184"/>
        <pc:sldMkLst>
          <pc:docMk/>
          <pc:sldMk cId="2443749473" sldId="426"/>
        </pc:sldMkLst>
        <pc:picChg chg="del">
          <ac:chgData name="Maria Elena Correa Salazar" userId="6dce6ca99a44bb6c" providerId="LiveId" clId="{5976C7A8-6FA9-46F7-9152-FDAD7F87EB0F}" dt="2025-07-23T00:38:41.477" v="183" actId="478"/>
          <ac:picMkLst>
            <pc:docMk/>
            <pc:sldMk cId="2443749473" sldId="426"/>
            <ac:picMk id="2" creationId="{FDF52966-FDA3-59BF-8C39-F1364F390C15}"/>
          </ac:picMkLst>
        </pc:picChg>
        <pc:picChg chg="add mod">
          <ac:chgData name="Maria Elena Correa Salazar" userId="6dce6ca99a44bb6c" providerId="LiveId" clId="{5976C7A8-6FA9-46F7-9152-FDAD7F87EB0F}" dt="2025-07-23T00:38:44.381" v="184"/>
          <ac:picMkLst>
            <pc:docMk/>
            <pc:sldMk cId="2443749473" sldId="426"/>
            <ac:picMk id="12" creationId="{D785DF67-C0FB-FB01-8EF8-7EB8F822EBA2}"/>
          </ac:picMkLst>
        </pc:picChg>
      </pc:sldChg>
      <pc:sldChg chg="addSp delSp modSp mod">
        <pc:chgData name="Maria Elena Correa Salazar" userId="6dce6ca99a44bb6c" providerId="LiveId" clId="{5976C7A8-6FA9-46F7-9152-FDAD7F87EB0F}" dt="2025-07-23T00:39:04.197" v="188"/>
        <pc:sldMkLst>
          <pc:docMk/>
          <pc:sldMk cId="1113591523" sldId="427"/>
        </pc:sldMkLst>
        <pc:picChg chg="del">
          <ac:chgData name="Maria Elena Correa Salazar" userId="6dce6ca99a44bb6c" providerId="LiveId" clId="{5976C7A8-6FA9-46F7-9152-FDAD7F87EB0F}" dt="2025-07-23T00:38:57.888" v="187" actId="478"/>
          <ac:picMkLst>
            <pc:docMk/>
            <pc:sldMk cId="1113591523" sldId="427"/>
            <ac:picMk id="2" creationId="{FDF52966-FDA3-59BF-8C39-F1364F390C15}"/>
          </ac:picMkLst>
        </pc:picChg>
        <pc:picChg chg="add mod">
          <ac:chgData name="Maria Elena Correa Salazar" userId="6dce6ca99a44bb6c" providerId="LiveId" clId="{5976C7A8-6FA9-46F7-9152-FDAD7F87EB0F}" dt="2025-07-23T00:39:04.197" v="188"/>
          <ac:picMkLst>
            <pc:docMk/>
            <pc:sldMk cId="1113591523" sldId="427"/>
            <ac:picMk id="9" creationId="{8AF90193-24AA-EF71-D178-BC261724DFC3}"/>
          </ac:picMkLst>
        </pc:picChg>
      </pc:sldChg>
      <pc:sldChg chg="addSp delSp modSp mod">
        <pc:chgData name="Maria Elena Correa Salazar" userId="6dce6ca99a44bb6c" providerId="LiveId" clId="{5976C7A8-6FA9-46F7-9152-FDAD7F87EB0F}" dt="2025-07-23T00:38:36.403" v="182"/>
        <pc:sldMkLst>
          <pc:docMk/>
          <pc:sldMk cId="3538582672" sldId="428"/>
        </pc:sldMkLst>
        <pc:picChg chg="del">
          <ac:chgData name="Maria Elena Correa Salazar" userId="6dce6ca99a44bb6c" providerId="LiveId" clId="{5976C7A8-6FA9-46F7-9152-FDAD7F87EB0F}" dt="2025-07-23T00:38:33.975" v="181" actId="478"/>
          <ac:picMkLst>
            <pc:docMk/>
            <pc:sldMk cId="3538582672" sldId="428"/>
            <ac:picMk id="2" creationId="{FDF52966-FDA3-59BF-8C39-F1364F390C15}"/>
          </ac:picMkLst>
        </pc:picChg>
        <pc:picChg chg="add mod">
          <ac:chgData name="Maria Elena Correa Salazar" userId="6dce6ca99a44bb6c" providerId="LiveId" clId="{5976C7A8-6FA9-46F7-9152-FDAD7F87EB0F}" dt="2025-07-23T00:38:36.403" v="182"/>
          <ac:picMkLst>
            <pc:docMk/>
            <pc:sldMk cId="3538582672" sldId="428"/>
            <ac:picMk id="9" creationId="{D61B0012-8A08-D077-F0E3-9B7B89BBBCE4}"/>
          </ac:picMkLst>
        </pc:picChg>
      </pc:sldChg>
      <pc:sldChg chg="addSp delSp modSp mod">
        <pc:chgData name="Maria Elena Correa Salazar" userId="6dce6ca99a44bb6c" providerId="LiveId" clId="{5976C7A8-6FA9-46F7-9152-FDAD7F87EB0F}" dt="2025-07-23T00:38:06.841" v="174"/>
        <pc:sldMkLst>
          <pc:docMk/>
          <pc:sldMk cId="2283698148" sldId="429"/>
        </pc:sldMkLst>
        <pc:spChg chg="mod">
          <ac:chgData name="Maria Elena Correa Salazar" userId="6dce6ca99a44bb6c" providerId="LiveId" clId="{5976C7A8-6FA9-46F7-9152-FDAD7F87EB0F}" dt="2025-07-23T00:38:03.338" v="173" actId="1076"/>
          <ac:spMkLst>
            <pc:docMk/>
            <pc:sldMk cId="2283698148" sldId="429"/>
            <ac:spMk id="12" creationId="{8AAC2CF2-EC08-ECF6-A990-ABDDB563284A}"/>
          </ac:spMkLst>
        </pc:spChg>
        <pc:picChg chg="del">
          <ac:chgData name="Maria Elena Correa Salazar" userId="6dce6ca99a44bb6c" providerId="LiveId" clId="{5976C7A8-6FA9-46F7-9152-FDAD7F87EB0F}" dt="2025-07-23T00:37:58.837" v="172" actId="478"/>
          <ac:picMkLst>
            <pc:docMk/>
            <pc:sldMk cId="2283698148" sldId="429"/>
            <ac:picMk id="2" creationId="{FDF52966-FDA3-59BF-8C39-F1364F390C15}"/>
          </ac:picMkLst>
        </pc:picChg>
        <pc:picChg chg="add mod">
          <ac:chgData name="Maria Elena Correa Salazar" userId="6dce6ca99a44bb6c" providerId="LiveId" clId="{5976C7A8-6FA9-46F7-9152-FDAD7F87EB0F}" dt="2025-07-23T00:38:06.841" v="174"/>
          <ac:picMkLst>
            <pc:docMk/>
            <pc:sldMk cId="2283698148" sldId="429"/>
            <ac:picMk id="13" creationId="{1C24EEA9-F611-825E-BEAF-7BD953E6380E}"/>
          </ac:picMkLst>
        </pc:picChg>
      </pc:sldChg>
      <pc:sldChg chg="addSp delSp modSp mod">
        <pc:chgData name="Maria Elena Correa Salazar" userId="6dce6ca99a44bb6c" providerId="LiveId" clId="{5976C7A8-6FA9-46F7-9152-FDAD7F87EB0F}" dt="2025-07-23T00:38:30.131" v="180"/>
        <pc:sldMkLst>
          <pc:docMk/>
          <pc:sldMk cId="1495732140" sldId="430"/>
        </pc:sldMkLst>
        <pc:picChg chg="del">
          <ac:chgData name="Maria Elena Correa Salazar" userId="6dce6ca99a44bb6c" providerId="LiveId" clId="{5976C7A8-6FA9-46F7-9152-FDAD7F87EB0F}" dt="2025-07-23T00:38:27.487" v="179" actId="478"/>
          <ac:picMkLst>
            <pc:docMk/>
            <pc:sldMk cId="1495732140" sldId="430"/>
            <ac:picMk id="2" creationId="{FDF52966-FDA3-59BF-8C39-F1364F390C15}"/>
          </ac:picMkLst>
        </pc:picChg>
        <pc:picChg chg="add mod">
          <ac:chgData name="Maria Elena Correa Salazar" userId="6dce6ca99a44bb6c" providerId="LiveId" clId="{5976C7A8-6FA9-46F7-9152-FDAD7F87EB0F}" dt="2025-07-23T00:38:30.131" v="180"/>
          <ac:picMkLst>
            <pc:docMk/>
            <pc:sldMk cId="1495732140" sldId="430"/>
            <ac:picMk id="5" creationId="{B3F384B7-21AC-A97A-073F-C7EFB27B0D0E}"/>
          </ac:picMkLst>
        </pc:picChg>
      </pc:sldChg>
      <pc:sldChg chg="addSp delSp modSp mod">
        <pc:chgData name="Maria Elena Correa Salazar" userId="6dce6ca99a44bb6c" providerId="LiveId" clId="{5976C7A8-6FA9-46F7-9152-FDAD7F87EB0F}" dt="2025-07-23T00:38:49.944" v="186"/>
        <pc:sldMkLst>
          <pc:docMk/>
          <pc:sldMk cId="1178030080" sldId="431"/>
        </pc:sldMkLst>
        <pc:picChg chg="del">
          <ac:chgData name="Maria Elena Correa Salazar" userId="6dce6ca99a44bb6c" providerId="LiveId" clId="{5976C7A8-6FA9-46F7-9152-FDAD7F87EB0F}" dt="2025-07-23T00:38:47.694" v="185" actId="478"/>
          <ac:picMkLst>
            <pc:docMk/>
            <pc:sldMk cId="1178030080" sldId="431"/>
            <ac:picMk id="2" creationId="{FDF52966-FDA3-59BF-8C39-F1364F390C15}"/>
          </ac:picMkLst>
        </pc:picChg>
        <pc:picChg chg="add mod">
          <ac:chgData name="Maria Elena Correa Salazar" userId="6dce6ca99a44bb6c" providerId="LiveId" clId="{5976C7A8-6FA9-46F7-9152-FDAD7F87EB0F}" dt="2025-07-23T00:38:49.944" v="186"/>
          <ac:picMkLst>
            <pc:docMk/>
            <pc:sldMk cId="1178030080" sldId="431"/>
            <ac:picMk id="10" creationId="{CF1F3625-323A-B433-3DB8-12A81F499D8D}"/>
          </ac:picMkLst>
        </pc:picChg>
      </pc:sldChg>
      <pc:sldChg chg="addSp delSp modSp mod">
        <pc:chgData name="Maria Elena Correa Salazar" userId="6dce6ca99a44bb6c" providerId="LiveId" clId="{5976C7A8-6FA9-46F7-9152-FDAD7F87EB0F}" dt="2025-07-23T00:39:12.755" v="190"/>
        <pc:sldMkLst>
          <pc:docMk/>
          <pc:sldMk cId="1137267298" sldId="432"/>
        </pc:sldMkLst>
        <pc:picChg chg="del">
          <ac:chgData name="Maria Elena Correa Salazar" userId="6dce6ca99a44bb6c" providerId="LiveId" clId="{5976C7A8-6FA9-46F7-9152-FDAD7F87EB0F}" dt="2025-07-23T00:39:09.417" v="189" actId="478"/>
          <ac:picMkLst>
            <pc:docMk/>
            <pc:sldMk cId="1137267298" sldId="432"/>
            <ac:picMk id="2" creationId="{FDF52966-FDA3-59BF-8C39-F1364F390C15}"/>
          </ac:picMkLst>
        </pc:picChg>
        <pc:picChg chg="add mod">
          <ac:chgData name="Maria Elena Correa Salazar" userId="6dce6ca99a44bb6c" providerId="LiveId" clId="{5976C7A8-6FA9-46F7-9152-FDAD7F87EB0F}" dt="2025-07-23T00:39:12.755" v="190"/>
          <ac:picMkLst>
            <pc:docMk/>
            <pc:sldMk cId="1137267298" sldId="432"/>
            <ac:picMk id="10" creationId="{95238F2E-F1D3-5664-3636-E3137C2A75C6}"/>
          </ac:picMkLst>
        </pc:picChg>
      </pc:sldChg>
      <pc:sldChg chg="addSp delSp modSp mod">
        <pc:chgData name="Maria Elena Correa Salazar" userId="6dce6ca99a44bb6c" providerId="LiveId" clId="{5976C7A8-6FA9-46F7-9152-FDAD7F87EB0F}" dt="2025-07-23T00:39:28.941" v="194"/>
        <pc:sldMkLst>
          <pc:docMk/>
          <pc:sldMk cId="1765264472" sldId="433"/>
        </pc:sldMkLst>
        <pc:picChg chg="del">
          <ac:chgData name="Maria Elena Correa Salazar" userId="6dce6ca99a44bb6c" providerId="LiveId" clId="{5976C7A8-6FA9-46F7-9152-FDAD7F87EB0F}" dt="2025-07-23T00:39:24.887" v="193" actId="478"/>
          <ac:picMkLst>
            <pc:docMk/>
            <pc:sldMk cId="1765264472" sldId="433"/>
            <ac:picMk id="2" creationId="{FDF52966-FDA3-59BF-8C39-F1364F390C15}"/>
          </ac:picMkLst>
        </pc:picChg>
        <pc:picChg chg="add mod">
          <ac:chgData name="Maria Elena Correa Salazar" userId="6dce6ca99a44bb6c" providerId="LiveId" clId="{5976C7A8-6FA9-46F7-9152-FDAD7F87EB0F}" dt="2025-07-23T00:39:28.941" v="194"/>
          <ac:picMkLst>
            <pc:docMk/>
            <pc:sldMk cId="1765264472" sldId="433"/>
            <ac:picMk id="8" creationId="{DCF04B58-ED88-23E1-07E9-13EDA1A482CD}"/>
          </ac:picMkLst>
        </pc:picChg>
      </pc:sldChg>
      <pc:sldChg chg="addSp delSp modSp mod">
        <pc:chgData name="Maria Elena Correa Salazar" userId="6dce6ca99a44bb6c" providerId="LiveId" clId="{5976C7A8-6FA9-46F7-9152-FDAD7F87EB0F}" dt="2025-07-23T00:39:21.115" v="192"/>
        <pc:sldMkLst>
          <pc:docMk/>
          <pc:sldMk cId="1838371409" sldId="434"/>
        </pc:sldMkLst>
        <pc:picChg chg="del">
          <ac:chgData name="Maria Elena Correa Salazar" userId="6dce6ca99a44bb6c" providerId="LiveId" clId="{5976C7A8-6FA9-46F7-9152-FDAD7F87EB0F}" dt="2025-07-23T00:39:18.989" v="191" actId="478"/>
          <ac:picMkLst>
            <pc:docMk/>
            <pc:sldMk cId="1838371409" sldId="434"/>
            <ac:picMk id="2" creationId="{FDF52966-FDA3-59BF-8C39-F1364F390C15}"/>
          </ac:picMkLst>
        </pc:picChg>
        <pc:picChg chg="add mod">
          <ac:chgData name="Maria Elena Correa Salazar" userId="6dce6ca99a44bb6c" providerId="LiveId" clId="{5976C7A8-6FA9-46F7-9152-FDAD7F87EB0F}" dt="2025-07-23T00:39:21.115" v="192"/>
          <ac:picMkLst>
            <pc:docMk/>
            <pc:sldMk cId="1838371409" sldId="434"/>
            <ac:picMk id="6" creationId="{213ECFEE-53AB-5A75-2DB6-7EAD84297CE0}"/>
          </ac:picMkLst>
        </pc:picChg>
      </pc:sldChg>
      <pc:sldChg chg="addSp delSp modSp mod">
        <pc:chgData name="Maria Elena Correa Salazar" userId="6dce6ca99a44bb6c" providerId="LiveId" clId="{5976C7A8-6FA9-46F7-9152-FDAD7F87EB0F}" dt="2025-07-23T00:39:40.342" v="196"/>
        <pc:sldMkLst>
          <pc:docMk/>
          <pc:sldMk cId="3096357677" sldId="435"/>
        </pc:sldMkLst>
        <pc:picChg chg="del">
          <ac:chgData name="Maria Elena Correa Salazar" userId="6dce6ca99a44bb6c" providerId="LiveId" clId="{5976C7A8-6FA9-46F7-9152-FDAD7F87EB0F}" dt="2025-07-23T00:39:37.403" v="195" actId="478"/>
          <ac:picMkLst>
            <pc:docMk/>
            <pc:sldMk cId="3096357677" sldId="435"/>
            <ac:picMk id="2" creationId="{FDF52966-FDA3-59BF-8C39-F1364F390C15}"/>
          </ac:picMkLst>
        </pc:picChg>
        <pc:picChg chg="add mod">
          <ac:chgData name="Maria Elena Correa Salazar" userId="6dce6ca99a44bb6c" providerId="LiveId" clId="{5976C7A8-6FA9-46F7-9152-FDAD7F87EB0F}" dt="2025-07-23T00:39:40.342" v="196"/>
          <ac:picMkLst>
            <pc:docMk/>
            <pc:sldMk cId="3096357677" sldId="435"/>
            <ac:picMk id="8" creationId="{00B1FF69-35F1-702A-4A12-6BA37CD89069}"/>
          </ac:picMkLst>
        </pc:picChg>
      </pc:sldChg>
      <pc:sldChg chg="addSp delSp modSp mod">
        <pc:chgData name="Maria Elena Correa Salazar" userId="6dce6ca99a44bb6c" providerId="LiveId" clId="{5976C7A8-6FA9-46F7-9152-FDAD7F87EB0F}" dt="2025-07-23T00:39:48.519" v="198"/>
        <pc:sldMkLst>
          <pc:docMk/>
          <pc:sldMk cId="1856515800" sldId="436"/>
        </pc:sldMkLst>
        <pc:picChg chg="del">
          <ac:chgData name="Maria Elena Correa Salazar" userId="6dce6ca99a44bb6c" providerId="LiveId" clId="{5976C7A8-6FA9-46F7-9152-FDAD7F87EB0F}" dt="2025-07-23T00:39:46.244" v="197" actId="478"/>
          <ac:picMkLst>
            <pc:docMk/>
            <pc:sldMk cId="1856515800" sldId="436"/>
            <ac:picMk id="2" creationId="{FDF52966-FDA3-59BF-8C39-F1364F390C15}"/>
          </ac:picMkLst>
        </pc:picChg>
        <pc:picChg chg="add mod">
          <ac:chgData name="Maria Elena Correa Salazar" userId="6dce6ca99a44bb6c" providerId="LiveId" clId="{5976C7A8-6FA9-46F7-9152-FDAD7F87EB0F}" dt="2025-07-23T00:39:48.519" v="198"/>
          <ac:picMkLst>
            <pc:docMk/>
            <pc:sldMk cId="1856515800" sldId="436"/>
            <ac:picMk id="9" creationId="{F84BD3B4-95F7-135D-8E47-5D9098F08DDB}"/>
          </ac:picMkLst>
        </pc:picChg>
      </pc:sldChg>
      <pc:sldChg chg="mod ord modShow">
        <pc:chgData name="Maria Elena Correa Salazar" userId="6dce6ca99a44bb6c" providerId="LiveId" clId="{5976C7A8-6FA9-46F7-9152-FDAD7F87EB0F}" dt="2025-07-22T23:59:12.129" v="2" actId="729"/>
        <pc:sldMkLst>
          <pc:docMk/>
          <pc:sldMk cId="3829161877" sldId="437"/>
        </pc:sldMkLst>
      </pc:sldChg>
      <pc:sldChg chg="addSp delSp modSp mod">
        <pc:chgData name="Maria Elena Correa Salazar" userId="6dce6ca99a44bb6c" providerId="LiveId" clId="{5976C7A8-6FA9-46F7-9152-FDAD7F87EB0F}" dt="2025-07-23T00:37:53.562" v="171" actId="1076"/>
        <pc:sldMkLst>
          <pc:docMk/>
          <pc:sldMk cId="1213081901" sldId="438"/>
        </pc:sldMkLst>
        <pc:picChg chg="del">
          <ac:chgData name="Maria Elena Correa Salazar" userId="6dce6ca99a44bb6c" providerId="LiveId" clId="{5976C7A8-6FA9-46F7-9152-FDAD7F87EB0F}" dt="2025-07-23T00:37:47.788" v="169" actId="478"/>
          <ac:picMkLst>
            <pc:docMk/>
            <pc:sldMk cId="1213081901" sldId="438"/>
            <ac:picMk id="2" creationId="{FDF52966-FDA3-59BF-8C39-F1364F390C15}"/>
          </ac:picMkLst>
        </pc:picChg>
        <pc:picChg chg="add mod">
          <ac:chgData name="Maria Elena Correa Salazar" userId="6dce6ca99a44bb6c" providerId="LiveId" clId="{5976C7A8-6FA9-46F7-9152-FDAD7F87EB0F}" dt="2025-07-23T00:37:53.562" v="171" actId="1076"/>
          <ac:picMkLst>
            <pc:docMk/>
            <pc:sldMk cId="1213081901" sldId="438"/>
            <ac:picMk id="10" creationId="{121369EB-AC86-359D-EBC4-D1F817FD68F3}"/>
          </ac:picMkLst>
        </pc:picChg>
      </pc:sldChg>
      <pc:sldChg chg="addSp delSp modSp add del mod">
        <pc:chgData name="Maria Elena Correa Salazar" userId="6dce6ca99a44bb6c" providerId="LiveId" clId="{5976C7A8-6FA9-46F7-9152-FDAD7F87EB0F}" dt="2025-07-23T00:39:56.041" v="200"/>
        <pc:sldMkLst>
          <pc:docMk/>
          <pc:sldMk cId="4257259180" sldId="441"/>
        </pc:sldMkLst>
        <pc:picChg chg="del">
          <ac:chgData name="Maria Elena Correa Salazar" userId="6dce6ca99a44bb6c" providerId="LiveId" clId="{5976C7A8-6FA9-46F7-9152-FDAD7F87EB0F}" dt="2025-07-23T00:39:53.458" v="199" actId="478"/>
          <ac:picMkLst>
            <pc:docMk/>
            <pc:sldMk cId="4257259180" sldId="441"/>
            <ac:picMk id="2" creationId="{FDF52966-FDA3-59BF-8C39-F1364F390C15}"/>
          </ac:picMkLst>
        </pc:picChg>
        <pc:picChg chg="add mod">
          <ac:chgData name="Maria Elena Correa Salazar" userId="6dce6ca99a44bb6c" providerId="LiveId" clId="{5976C7A8-6FA9-46F7-9152-FDAD7F87EB0F}" dt="2025-07-23T00:39:56.041" v="200"/>
          <ac:picMkLst>
            <pc:docMk/>
            <pc:sldMk cId="4257259180" sldId="441"/>
            <ac:picMk id="13" creationId="{CAFEC8FA-29F8-7418-A13E-F7171A532F71}"/>
          </ac:picMkLst>
        </pc:picChg>
      </pc:sldChg>
      <pc:sldChg chg="addSp delSp modSp mod">
        <pc:chgData name="Maria Elena Correa Salazar" userId="6dce6ca99a44bb6c" providerId="LiveId" clId="{5976C7A8-6FA9-46F7-9152-FDAD7F87EB0F}" dt="2025-07-23T00:40:37.992" v="207" actId="1076"/>
        <pc:sldMkLst>
          <pc:docMk/>
          <pc:sldMk cId="672239544" sldId="442"/>
        </pc:sldMkLst>
        <pc:picChg chg="del">
          <ac:chgData name="Maria Elena Correa Salazar" userId="6dce6ca99a44bb6c" providerId="LiveId" clId="{5976C7A8-6FA9-46F7-9152-FDAD7F87EB0F}" dt="2025-07-23T00:40:33.077" v="205" actId="478"/>
          <ac:picMkLst>
            <pc:docMk/>
            <pc:sldMk cId="672239544" sldId="442"/>
            <ac:picMk id="2" creationId="{FDF52966-FDA3-59BF-8C39-F1364F390C15}"/>
          </ac:picMkLst>
        </pc:picChg>
        <pc:picChg chg="add mod">
          <ac:chgData name="Maria Elena Correa Salazar" userId="6dce6ca99a44bb6c" providerId="LiveId" clId="{5976C7A8-6FA9-46F7-9152-FDAD7F87EB0F}" dt="2025-07-23T00:40:37.992" v="207" actId="1076"/>
          <ac:picMkLst>
            <pc:docMk/>
            <pc:sldMk cId="672239544" sldId="442"/>
            <ac:picMk id="9" creationId="{E712BE2E-AFE8-4568-500D-529378635CB6}"/>
          </ac:picMkLst>
        </pc:picChg>
      </pc:sldChg>
      <pc:sldChg chg="addSp delSp modSp mod">
        <pc:chgData name="Maria Elena Correa Salazar" userId="6dce6ca99a44bb6c" providerId="LiveId" clId="{5976C7A8-6FA9-46F7-9152-FDAD7F87EB0F}" dt="2025-07-23T00:40:51.159" v="211"/>
        <pc:sldMkLst>
          <pc:docMk/>
          <pc:sldMk cId="1104668081" sldId="443"/>
        </pc:sldMkLst>
        <pc:picChg chg="del">
          <ac:chgData name="Maria Elena Correa Salazar" userId="6dce6ca99a44bb6c" providerId="LiveId" clId="{5976C7A8-6FA9-46F7-9152-FDAD7F87EB0F}" dt="2025-07-23T00:40:48.458" v="210" actId="478"/>
          <ac:picMkLst>
            <pc:docMk/>
            <pc:sldMk cId="1104668081" sldId="443"/>
            <ac:picMk id="2" creationId="{FDF52966-FDA3-59BF-8C39-F1364F390C15}"/>
          </ac:picMkLst>
        </pc:picChg>
        <pc:picChg chg="add mod">
          <ac:chgData name="Maria Elena Correa Salazar" userId="6dce6ca99a44bb6c" providerId="LiveId" clId="{5976C7A8-6FA9-46F7-9152-FDAD7F87EB0F}" dt="2025-07-23T00:40:51.159" v="211"/>
          <ac:picMkLst>
            <pc:docMk/>
            <pc:sldMk cId="1104668081" sldId="443"/>
            <ac:picMk id="6" creationId="{5C226A87-3984-1E6A-1786-393C55C959DB}"/>
          </ac:picMkLst>
        </pc:picChg>
      </pc:sldChg>
      <pc:sldChg chg="addSp delSp modSp mod">
        <pc:chgData name="Maria Elena Correa Salazar" userId="6dce6ca99a44bb6c" providerId="LiveId" clId="{5976C7A8-6FA9-46F7-9152-FDAD7F87EB0F}" dt="2025-07-23T00:40:27.063" v="204" actId="1076"/>
        <pc:sldMkLst>
          <pc:docMk/>
          <pc:sldMk cId="3795138894" sldId="444"/>
        </pc:sldMkLst>
        <pc:picChg chg="del">
          <ac:chgData name="Maria Elena Correa Salazar" userId="6dce6ca99a44bb6c" providerId="LiveId" clId="{5976C7A8-6FA9-46F7-9152-FDAD7F87EB0F}" dt="2025-07-23T00:40:03.916" v="201" actId="478"/>
          <ac:picMkLst>
            <pc:docMk/>
            <pc:sldMk cId="3795138894" sldId="444"/>
            <ac:picMk id="2" creationId="{FDF52966-FDA3-59BF-8C39-F1364F390C15}"/>
          </ac:picMkLst>
        </pc:picChg>
        <pc:picChg chg="mod">
          <ac:chgData name="Maria Elena Correa Salazar" userId="6dce6ca99a44bb6c" providerId="LiveId" clId="{5976C7A8-6FA9-46F7-9152-FDAD7F87EB0F}" dt="2025-07-23T00:40:18.501" v="203"/>
          <ac:picMkLst>
            <pc:docMk/>
            <pc:sldMk cId="3795138894" sldId="444"/>
            <ac:picMk id="3" creationId="{A9248573-A352-6FF8-61EE-002D30ECE7F1}"/>
          </ac:picMkLst>
        </pc:picChg>
        <pc:picChg chg="add mod">
          <ac:chgData name="Maria Elena Correa Salazar" userId="6dce6ca99a44bb6c" providerId="LiveId" clId="{5976C7A8-6FA9-46F7-9152-FDAD7F87EB0F}" dt="2025-07-23T00:40:27.063" v="204" actId="1076"/>
          <ac:picMkLst>
            <pc:docMk/>
            <pc:sldMk cId="3795138894" sldId="444"/>
            <ac:picMk id="5" creationId="{3FC937A4-E620-D486-923A-5C6BF37B3688}"/>
          </ac:picMkLst>
        </pc:picChg>
      </pc:sldChg>
      <pc:sldChg chg="addSp delSp modSp mod">
        <pc:chgData name="Maria Elena Correa Salazar" userId="6dce6ca99a44bb6c" providerId="LiveId" clId="{5976C7A8-6FA9-46F7-9152-FDAD7F87EB0F}" dt="2025-07-23T00:40:44.802" v="209"/>
        <pc:sldMkLst>
          <pc:docMk/>
          <pc:sldMk cId="3158832895" sldId="447"/>
        </pc:sldMkLst>
        <pc:picChg chg="del">
          <ac:chgData name="Maria Elena Correa Salazar" userId="6dce6ca99a44bb6c" providerId="LiveId" clId="{5976C7A8-6FA9-46F7-9152-FDAD7F87EB0F}" dt="2025-07-23T00:40:43.108" v="208" actId="478"/>
          <ac:picMkLst>
            <pc:docMk/>
            <pc:sldMk cId="3158832895" sldId="447"/>
            <ac:picMk id="2" creationId="{FDF52966-FDA3-59BF-8C39-F1364F390C15}"/>
          </ac:picMkLst>
        </pc:picChg>
        <pc:picChg chg="add mod">
          <ac:chgData name="Maria Elena Correa Salazar" userId="6dce6ca99a44bb6c" providerId="LiveId" clId="{5976C7A8-6FA9-46F7-9152-FDAD7F87EB0F}" dt="2025-07-23T00:40:44.802" v="209"/>
          <ac:picMkLst>
            <pc:docMk/>
            <pc:sldMk cId="3158832895" sldId="447"/>
            <ac:picMk id="6" creationId="{6A0E5189-EA95-9107-A126-A707BAE3B89D}"/>
          </ac:picMkLst>
        </pc:picChg>
      </pc:sldChg>
      <pc:sldChg chg="addSp delSp modSp mod">
        <pc:chgData name="Maria Elena Correa Salazar" userId="6dce6ca99a44bb6c" providerId="LiveId" clId="{5976C7A8-6FA9-46F7-9152-FDAD7F87EB0F}" dt="2025-07-23T00:41:02.259" v="213"/>
        <pc:sldMkLst>
          <pc:docMk/>
          <pc:sldMk cId="1060475862" sldId="448"/>
        </pc:sldMkLst>
        <pc:picChg chg="del">
          <ac:chgData name="Maria Elena Correa Salazar" userId="6dce6ca99a44bb6c" providerId="LiveId" clId="{5976C7A8-6FA9-46F7-9152-FDAD7F87EB0F}" dt="2025-07-23T00:40:58.896" v="212" actId="478"/>
          <ac:picMkLst>
            <pc:docMk/>
            <pc:sldMk cId="1060475862" sldId="448"/>
            <ac:picMk id="2" creationId="{FDF52966-FDA3-59BF-8C39-F1364F390C15}"/>
          </ac:picMkLst>
        </pc:picChg>
        <pc:picChg chg="add mod">
          <ac:chgData name="Maria Elena Correa Salazar" userId="6dce6ca99a44bb6c" providerId="LiveId" clId="{5976C7A8-6FA9-46F7-9152-FDAD7F87EB0F}" dt="2025-07-23T00:41:02.259" v="213"/>
          <ac:picMkLst>
            <pc:docMk/>
            <pc:sldMk cId="1060475862" sldId="448"/>
            <ac:picMk id="5" creationId="{09DE2F8B-BE5A-2D1C-BDC9-750285F6B42C}"/>
          </ac:picMkLst>
        </pc:picChg>
      </pc:sldChg>
      <pc:sldChg chg="addSp delSp modSp mod">
        <pc:chgData name="Maria Elena Correa Salazar" userId="6dce6ca99a44bb6c" providerId="LiveId" clId="{5976C7A8-6FA9-46F7-9152-FDAD7F87EB0F}" dt="2025-07-23T00:41:15.118" v="215"/>
        <pc:sldMkLst>
          <pc:docMk/>
          <pc:sldMk cId="898085896" sldId="449"/>
        </pc:sldMkLst>
        <pc:picChg chg="del">
          <ac:chgData name="Maria Elena Correa Salazar" userId="6dce6ca99a44bb6c" providerId="LiveId" clId="{5976C7A8-6FA9-46F7-9152-FDAD7F87EB0F}" dt="2025-07-23T00:41:12.541" v="214" actId="478"/>
          <ac:picMkLst>
            <pc:docMk/>
            <pc:sldMk cId="898085896" sldId="449"/>
            <ac:picMk id="2" creationId="{FDF52966-FDA3-59BF-8C39-F1364F390C15}"/>
          </ac:picMkLst>
        </pc:picChg>
        <pc:picChg chg="add mod">
          <ac:chgData name="Maria Elena Correa Salazar" userId="6dce6ca99a44bb6c" providerId="LiveId" clId="{5976C7A8-6FA9-46F7-9152-FDAD7F87EB0F}" dt="2025-07-23T00:41:15.118" v="215"/>
          <ac:picMkLst>
            <pc:docMk/>
            <pc:sldMk cId="898085896" sldId="449"/>
            <ac:picMk id="8" creationId="{334F210B-CCC2-54EB-3D20-52082AB5C98C}"/>
          </ac:picMkLst>
        </pc:picChg>
      </pc:sldChg>
      <pc:sldChg chg="addSp delSp modSp mod">
        <pc:chgData name="Maria Elena Correa Salazar" userId="6dce6ca99a44bb6c" providerId="LiveId" clId="{5976C7A8-6FA9-46F7-9152-FDAD7F87EB0F}" dt="2025-07-23T00:41:21.599" v="217"/>
        <pc:sldMkLst>
          <pc:docMk/>
          <pc:sldMk cId="1082447702" sldId="451"/>
        </pc:sldMkLst>
        <pc:picChg chg="del">
          <ac:chgData name="Maria Elena Correa Salazar" userId="6dce6ca99a44bb6c" providerId="LiveId" clId="{5976C7A8-6FA9-46F7-9152-FDAD7F87EB0F}" dt="2025-07-23T00:41:19.620" v="216" actId="478"/>
          <ac:picMkLst>
            <pc:docMk/>
            <pc:sldMk cId="1082447702" sldId="451"/>
            <ac:picMk id="2" creationId="{FDF52966-FDA3-59BF-8C39-F1364F390C15}"/>
          </ac:picMkLst>
        </pc:picChg>
        <pc:picChg chg="add mod">
          <ac:chgData name="Maria Elena Correa Salazar" userId="6dce6ca99a44bb6c" providerId="LiveId" clId="{5976C7A8-6FA9-46F7-9152-FDAD7F87EB0F}" dt="2025-07-23T00:41:21.599" v="217"/>
          <ac:picMkLst>
            <pc:docMk/>
            <pc:sldMk cId="1082447702" sldId="451"/>
            <ac:picMk id="6" creationId="{D61FF9F6-616B-3351-D6A9-7B766F0B3AB0}"/>
          </ac:picMkLst>
        </pc:picChg>
      </pc:sldChg>
      <pc:sldChg chg="addSp delSp modSp mod">
        <pc:chgData name="Maria Elena Correa Salazar" userId="6dce6ca99a44bb6c" providerId="LiveId" clId="{5976C7A8-6FA9-46F7-9152-FDAD7F87EB0F}" dt="2025-07-23T00:41:45.277" v="221" actId="478"/>
        <pc:sldMkLst>
          <pc:docMk/>
          <pc:sldMk cId="1592378868" sldId="452"/>
        </pc:sldMkLst>
        <pc:picChg chg="mod">
          <ac:chgData name="Maria Elena Correa Salazar" userId="6dce6ca99a44bb6c" providerId="LiveId" clId="{5976C7A8-6FA9-46F7-9152-FDAD7F87EB0F}" dt="2025-07-23T00:41:39.326" v="220" actId="14100"/>
          <ac:picMkLst>
            <pc:docMk/>
            <pc:sldMk cId="1592378868" sldId="452"/>
            <ac:picMk id="6" creationId="{258409C0-261A-18AD-5E99-6D5D0B5B1831}"/>
          </ac:picMkLst>
        </pc:picChg>
        <pc:picChg chg="add del mod">
          <ac:chgData name="Maria Elena Correa Salazar" userId="6dce6ca99a44bb6c" providerId="LiveId" clId="{5976C7A8-6FA9-46F7-9152-FDAD7F87EB0F}" dt="2025-07-23T00:41:45.277" v="221" actId="478"/>
          <ac:picMkLst>
            <pc:docMk/>
            <pc:sldMk cId="1592378868" sldId="452"/>
            <ac:picMk id="8" creationId="{F5309221-91B0-83A7-0E88-E73C2F41C252}"/>
          </ac:picMkLst>
        </pc:picChg>
      </pc:sldChg>
      <pc:sldChg chg="addSp delSp modSp mod">
        <pc:chgData name="Maria Elena Correa Salazar" userId="6dce6ca99a44bb6c" providerId="LiveId" clId="{5976C7A8-6FA9-46F7-9152-FDAD7F87EB0F}" dt="2025-07-23T00:44:02.230" v="225"/>
        <pc:sldMkLst>
          <pc:docMk/>
          <pc:sldMk cId="1682739044" sldId="454"/>
        </pc:sldMkLst>
        <pc:picChg chg="del">
          <ac:chgData name="Maria Elena Correa Salazar" userId="6dce6ca99a44bb6c" providerId="LiveId" clId="{5976C7A8-6FA9-46F7-9152-FDAD7F87EB0F}" dt="2025-07-23T00:41:50.322" v="222" actId="478"/>
          <ac:picMkLst>
            <pc:docMk/>
            <pc:sldMk cId="1682739044" sldId="454"/>
            <ac:picMk id="6" creationId="{258409C0-261A-18AD-5E99-6D5D0B5B1831}"/>
          </ac:picMkLst>
        </pc:picChg>
        <pc:picChg chg="add del mod">
          <ac:chgData name="Maria Elena Correa Salazar" userId="6dce6ca99a44bb6c" providerId="LiveId" clId="{5976C7A8-6FA9-46F7-9152-FDAD7F87EB0F}" dt="2025-07-23T00:43:59.706" v="224" actId="478"/>
          <ac:picMkLst>
            <pc:docMk/>
            <pc:sldMk cId="1682739044" sldId="454"/>
            <ac:picMk id="9" creationId="{20E00EB0-35AE-071D-B66A-45ACE1564809}"/>
          </ac:picMkLst>
        </pc:picChg>
        <pc:picChg chg="add mod">
          <ac:chgData name="Maria Elena Correa Salazar" userId="6dce6ca99a44bb6c" providerId="LiveId" clId="{5976C7A8-6FA9-46F7-9152-FDAD7F87EB0F}" dt="2025-07-23T00:44:02.230" v="225"/>
          <ac:picMkLst>
            <pc:docMk/>
            <pc:sldMk cId="1682739044" sldId="454"/>
            <ac:picMk id="10" creationId="{150549A7-EDA0-F3FE-3C28-229D8A2FA533}"/>
          </ac:picMkLst>
        </pc:picChg>
      </pc:sldChg>
      <pc:sldChg chg="addSp delSp modSp mod">
        <pc:chgData name="Maria Elena Correa Salazar" userId="6dce6ca99a44bb6c" providerId="LiveId" clId="{5976C7A8-6FA9-46F7-9152-FDAD7F87EB0F}" dt="2025-07-23T00:44:11.006" v="227"/>
        <pc:sldMkLst>
          <pc:docMk/>
          <pc:sldMk cId="2086616698" sldId="455"/>
        </pc:sldMkLst>
        <pc:picChg chg="add mod">
          <ac:chgData name="Maria Elena Correa Salazar" userId="6dce6ca99a44bb6c" providerId="LiveId" clId="{5976C7A8-6FA9-46F7-9152-FDAD7F87EB0F}" dt="2025-07-23T00:44:11.006" v="227"/>
          <ac:picMkLst>
            <pc:docMk/>
            <pc:sldMk cId="2086616698" sldId="455"/>
            <ac:picMk id="5" creationId="{85429935-D51D-AE9B-1E74-0C36900738D0}"/>
          </ac:picMkLst>
        </pc:picChg>
        <pc:picChg chg="del">
          <ac:chgData name="Maria Elena Correa Salazar" userId="6dce6ca99a44bb6c" providerId="LiveId" clId="{5976C7A8-6FA9-46F7-9152-FDAD7F87EB0F}" dt="2025-07-23T00:44:08.664" v="226" actId="478"/>
          <ac:picMkLst>
            <pc:docMk/>
            <pc:sldMk cId="2086616698" sldId="455"/>
            <ac:picMk id="6" creationId="{258409C0-261A-18AD-5E99-6D5D0B5B1831}"/>
          </ac:picMkLst>
        </pc:picChg>
      </pc:sldChg>
      <pc:sldChg chg="addSp delSp modSp mod">
        <pc:chgData name="Maria Elena Correa Salazar" userId="6dce6ca99a44bb6c" providerId="LiveId" clId="{5976C7A8-6FA9-46F7-9152-FDAD7F87EB0F}" dt="2025-07-23T00:38:22.778" v="178"/>
        <pc:sldMkLst>
          <pc:docMk/>
          <pc:sldMk cId="2278994647" sldId="456"/>
        </pc:sldMkLst>
        <pc:picChg chg="del">
          <ac:chgData name="Maria Elena Correa Salazar" userId="6dce6ca99a44bb6c" providerId="LiveId" clId="{5976C7A8-6FA9-46F7-9152-FDAD7F87EB0F}" dt="2025-07-23T00:38:20.095" v="177" actId="478"/>
          <ac:picMkLst>
            <pc:docMk/>
            <pc:sldMk cId="2278994647" sldId="456"/>
            <ac:picMk id="2" creationId="{FDF52966-FDA3-59BF-8C39-F1364F390C15}"/>
          </ac:picMkLst>
        </pc:picChg>
        <pc:picChg chg="add mod">
          <ac:chgData name="Maria Elena Correa Salazar" userId="6dce6ca99a44bb6c" providerId="LiveId" clId="{5976C7A8-6FA9-46F7-9152-FDAD7F87EB0F}" dt="2025-07-23T00:38:22.778" v="178"/>
          <ac:picMkLst>
            <pc:docMk/>
            <pc:sldMk cId="2278994647" sldId="456"/>
            <ac:picMk id="11" creationId="{E6C66FB8-1CBC-C840-B379-40C37A9D1D84}"/>
          </ac:picMkLst>
        </pc:picChg>
      </pc:sldChg>
      <pc:sldChg chg="addSp modSp mod">
        <pc:chgData name="Maria Elena Correa Salazar" userId="6dce6ca99a44bb6c" providerId="LiveId" clId="{5976C7A8-6FA9-46F7-9152-FDAD7F87EB0F}" dt="2025-07-23T01:02:50.415" v="329" actId="208"/>
        <pc:sldMkLst>
          <pc:docMk/>
          <pc:sldMk cId="3506449881" sldId="459"/>
        </pc:sldMkLst>
        <pc:spChg chg="mod">
          <ac:chgData name="Maria Elena Correa Salazar" userId="6dce6ca99a44bb6c" providerId="LiveId" clId="{5976C7A8-6FA9-46F7-9152-FDAD7F87EB0F}" dt="2025-07-23T01:02:50.415" v="329" actId="208"/>
          <ac:spMkLst>
            <pc:docMk/>
            <pc:sldMk cId="3506449881" sldId="459"/>
            <ac:spMk id="7" creationId="{595892FD-146A-F859-C27F-96DF8C90EA62}"/>
          </ac:spMkLst>
        </pc:spChg>
        <pc:picChg chg="add mod">
          <ac:chgData name="Maria Elena Correa Salazar" userId="6dce6ca99a44bb6c" providerId="LiveId" clId="{5976C7A8-6FA9-46F7-9152-FDAD7F87EB0F}" dt="2025-07-23T00:45:36.802" v="244"/>
          <ac:picMkLst>
            <pc:docMk/>
            <pc:sldMk cId="3506449881" sldId="459"/>
            <ac:picMk id="9" creationId="{37BEF0C6-B481-C3E7-0396-C490A5374FF5}"/>
          </ac:picMkLst>
        </pc:picChg>
      </pc:sldChg>
      <pc:sldChg chg="addSp modSp mod">
        <pc:chgData name="Maria Elena Correa Salazar" userId="6dce6ca99a44bb6c" providerId="LiveId" clId="{5976C7A8-6FA9-46F7-9152-FDAD7F87EB0F}" dt="2025-07-23T01:03:23.359" v="334" actId="208"/>
        <pc:sldMkLst>
          <pc:docMk/>
          <pc:sldMk cId="2016566720" sldId="460"/>
        </pc:sldMkLst>
        <pc:spChg chg="mod">
          <ac:chgData name="Maria Elena Correa Salazar" userId="6dce6ca99a44bb6c" providerId="LiveId" clId="{5976C7A8-6FA9-46F7-9152-FDAD7F87EB0F}" dt="2025-07-23T01:03:23.359" v="334" actId="208"/>
          <ac:spMkLst>
            <pc:docMk/>
            <pc:sldMk cId="2016566720" sldId="460"/>
            <ac:spMk id="5" creationId="{4F8EE675-C7B5-4E28-78A8-7FD630ECD375}"/>
          </ac:spMkLst>
        </pc:spChg>
        <pc:picChg chg="add mod">
          <ac:chgData name="Maria Elena Correa Salazar" userId="6dce6ca99a44bb6c" providerId="LiveId" clId="{5976C7A8-6FA9-46F7-9152-FDAD7F87EB0F}" dt="2025-07-23T00:45:42.811" v="245"/>
          <ac:picMkLst>
            <pc:docMk/>
            <pc:sldMk cId="2016566720" sldId="460"/>
            <ac:picMk id="7" creationId="{67483065-A695-9DE6-B57C-0190085458A8}"/>
          </ac:picMkLst>
        </pc:picChg>
      </pc:sldChg>
      <pc:sldChg chg="addSp modSp mod">
        <pc:chgData name="Maria Elena Correa Salazar" userId="6dce6ca99a44bb6c" providerId="LiveId" clId="{5976C7A8-6FA9-46F7-9152-FDAD7F87EB0F}" dt="2025-07-23T01:03:57.038" v="337" actId="208"/>
        <pc:sldMkLst>
          <pc:docMk/>
          <pc:sldMk cId="1728291971" sldId="461"/>
        </pc:sldMkLst>
        <pc:spChg chg="mod">
          <ac:chgData name="Maria Elena Correa Salazar" userId="6dce6ca99a44bb6c" providerId="LiveId" clId="{5976C7A8-6FA9-46F7-9152-FDAD7F87EB0F}" dt="2025-07-23T01:03:57.038" v="337" actId="208"/>
          <ac:spMkLst>
            <pc:docMk/>
            <pc:sldMk cId="1728291971" sldId="461"/>
            <ac:spMk id="5" creationId="{AA9B6A64-B8E0-9557-13C6-46BF76377B48}"/>
          </ac:spMkLst>
        </pc:spChg>
        <pc:picChg chg="add mod">
          <ac:chgData name="Maria Elena Correa Salazar" userId="6dce6ca99a44bb6c" providerId="LiveId" clId="{5976C7A8-6FA9-46F7-9152-FDAD7F87EB0F}" dt="2025-07-23T00:45:50.157" v="246"/>
          <ac:picMkLst>
            <pc:docMk/>
            <pc:sldMk cId="1728291971" sldId="461"/>
            <ac:picMk id="7" creationId="{9D389AD2-AEEE-F610-FCD0-240A39A49A3B}"/>
          </ac:picMkLst>
        </pc:picChg>
      </pc:sldChg>
      <pc:sldChg chg="addSp modSp mod">
        <pc:chgData name="Maria Elena Correa Salazar" userId="6dce6ca99a44bb6c" providerId="LiveId" clId="{5976C7A8-6FA9-46F7-9152-FDAD7F87EB0F}" dt="2025-07-23T01:05:04.202" v="344" actId="1076"/>
        <pc:sldMkLst>
          <pc:docMk/>
          <pc:sldMk cId="559794247" sldId="462"/>
        </pc:sldMkLst>
        <pc:picChg chg="mod">
          <ac:chgData name="Maria Elena Correa Salazar" userId="6dce6ca99a44bb6c" providerId="LiveId" clId="{5976C7A8-6FA9-46F7-9152-FDAD7F87EB0F}" dt="2025-07-23T01:05:04.202" v="344" actId="1076"/>
          <ac:picMkLst>
            <pc:docMk/>
            <pc:sldMk cId="559794247" sldId="462"/>
            <ac:picMk id="4" creationId="{15A5C6EE-D730-0D94-96CD-1A5D360881CC}"/>
          </ac:picMkLst>
        </pc:picChg>
        <pc:picChg chg="add mod">
          <ac:chgData name="Maria Elena Correa Salazar" userId="6dce6ca99a44bb6c" providerId="LiveId" clId="{5976C7A8-6FA9-46F7-9152-FDAD7F87EB0F}" dt="2025-07-23T00:50:03.839" v="275" actId="14100"/>
          <ac:picMkLst>
            <pc:docMk/>
            <pc:sldMk cId="559794247" sldId="462"/>
            <ac:picMk id="5" creationId="{4F11AF33-099B-0C56-C89F-5E579368508A}"/>
          </ac:picMkLst>
        </pc:picChg>
      </pc:sldChg>
      <pc:sldChg chg="addSp modSp mod">
        <pc:chgData name="Maria Elena Correa Salazar" userId="6dce6ca99a44bb6c" providerId="LiveId" clId="{5976C7A8-6FA9-46F7-9152-FDAD7F87EB0F}" dt="2025-07-23T01:04:24.335" v="340"/>
        <pc:sldMkLst>
          <pc:docMk/>
          <pc:sldMk cId="3977895550" sldId="463"/>
        </pc:sldMkLst>
        <pc:spChg chg="mod">
          <ac:chgData name="Maria Elena Correa Salazar" userId="6dce6ca99a44bb6c" providerId="LiveId" clId="{5976C7A8-6FA9-46F7-9152-FDAD7F87EB0F}" dt="2025-07-23T01:04:24.335" v="340"/>
          <ac:spMkLst>
            <pc:docMk/>
            <pc:sldMk cId="3977895550" sldId="463"/>
            <ac:spMk id="5" creationId="{C4ED3A7A-9F7E-70F5-3BF7-345FD9AA331D}"/>
          </ac:spMkLst>
        </pc:spChg>
        <pc:picChg chg="add mod">
          <ac:chgData name="Maria Elena Correa Salazar" userId="6dce6ca99a44bb6c" providerId="LiveId" clId="{5976C7A8-6FA9-46F7-9152-FDAD7F87EB0F}" dt="2025-07-23T00:50:15.159" v="277" actId="14100"/>
          <ac:picMkLst>
            <pc:docMk/>
            <pc:sldMk cId="3977895550" sldId="463"/>
            <ac:picMk id="7" creationId="{2869F863-0722-E0CC-C59A-56C440DCE036}"/>
          </ac:picMkLst>
        </pc:picChg>
      </pc:sldChg>
      <pc:sldChg chg="modSp mod">
        <pc:chgData name="Maria Elena Correa Salazar" userId="6dce6ca99a44bb6c" providerId="LiveId" clId="{5976C7A8-6FA9-46F7-9152-FDAD7F87EB0F}" dt="2025-07-23T01:06:20.100" v="348"/>
        <pc:sldMkLst>
          <pc:docMk/>
          <pc:sldMk cId="89173323" sldId="464"/>
        </pc:sldMkLst>
        <pc:spChg chg="mod">
          <ac:chgData name="Maria Elena Correa Salazar" userId="6dce6ca99a44bb6c" providerId="LiveId" clId="{5976C7A8-6FA9-46F7-9152-FDAD7F87EB0F}" dt="2025-07-23T01:06:20.100" v="348"/>
          <ac:spMkLst>
            <pc:docMk/>
            <pc:sldMk cId="89173323" sldId="464"/>
            <ac:spMk id="5" creationId="{C7211918-70B6-6D31-8E3A-007652357C68}"/>
          </ac:spMkLst>
        </pc:spChg>
      </pc:sldChg>
      <pc:sldChg chg="addSp modSp del mod">
        <pc:chgData name="Maria Elena Correa Salazar" userId="6dce6ca99a44bb6c" providerId="LiveId" clId="{5976C7A8-6FA9-46F7-9152-FDAD7F87EB0F}" dt="2025-07-23T01:05:41.590" v="345" actId="2696"/>
        <pc:sldMkLst>
          <pc:docMk/>
          <pc:sldMk cId="2575792746" sldId="464"/>
        </pc:sldMkLst>
        <pc:picChg chg="add mod">
          <ac:chgData name="Maria Elena Correa Salazar" userId="6dce6ca99a44bb6c" providerId="LiveId" clId="{5976C7A8-6FA9-46F7-9152-FDAD7F87EB0F}" dt="2025-07-23T00:47:59.827" v="269" actId="1076"/>
          <ac:picMkLst>
            <pc:docMk/>
            <pc:sldMk cId="2575792746" sldId="464"/>
            <ac:picMk id="7" creationId="{67C0FE2C-45B5-2555-0C18-CB6FBF7B62C3}"/>
          </ac:picMkLst>
        </pc:picChg>
      </pc:sldChg>
      <pc:sldChg chg="addSp delSp modSp add mod ord">
        <pc:chgData name="Maria Elena Correa Salazar" userId="6dce6ca99a44bb6c" providerId="LiveId" clId="{5976C7A8-6FA9-46F7-9152-FDAD7F87EB0F}" dt="2025-07-23T00:37:12.104" v="161" actId="14100"/>
        <pc:sldMkLst>
          <pc:docMk/>
          <pc:sldMk cId="149096749" sldId="465"/>
        </pc:sldMkLst>
        <pc:spChg chg="del mod">
          <ac:chgData name="Maria Elena Correa Salazar" userId="6dce6ca99a44bb6c" providerId="LiveId" clId="{5976C7A8-6FA9-46F7-9152-FDAD7F87EB0F}" dt="2025-07-23T00:01:07.279" v="9"/>
          <ac:spMkLst>
            <pc:docMk/>
            <pc:sldMk cId="149096749" sldId="465"/>
            <ac:spMk id="5" creationId="{7AFC2276-0CBA-1247-26D0-46B9C4B94091}"/>
          </ac:spMkLst>
        </pc:spChg>
        <pc:spChg chg="add mod">
          <ac:chgData name="Maria Elena Correa Salazar" userId="6dce6ca99a44bb6c" providerId="LiveId" clId="{5976C7A8-6FA9-46F7-9152-FDAD7F87EB0F}" dt="2025-07-23T00:20:17.861" v="104" actId="20577"/>
          <ac:spMkLst>
            <pc:docMk/>
            <pc:sldMk cId="149096749" sldId="465"/>
            <ac:spMk id="14" creationId="{2B2702A6-57D3-5AB2-3239-2FABFF1571EF}"/>
          </ac:spMkLst>
        </pc:spChg>
        <pc:picChg chg="del">
          <ac:chgData name="Maria Elena Correa Salazar" userId="6dce6ca99a44bb6c" providerId="LiveId" clId="{5976C7A8-6FA9-46F7-9152-FDAD7F87EB0F}" dt="2025-07-23T00:01:00.158" v="6" actId="478"/>
          <ac:picMkLst>
            <pc:docMk/>
            <pc:sldMk cId="149096749" sldId="465"/>
            <ac:picMk id="3" creationId="{8D853C67-04DD-5E7E-A193-3D6CA969C2A1}"/>
          </ac:picMkLst>
        </pc:picChg>
        <pc:picChg chg="add del mod">
          <ac:chgData name="Maria Elena Correa Salazar" userId="6dce6ca99a44bb6c" providerId="LiveId" clId="{5976C7A8-6FA9-46F7-9152-FDAD7F87EB0F}" dt="2025-07-23T00:08:13.466" v="27" actId="478"/>
          <ac:picMkLst>
            <pc:docMk/>
            <pc:sldMk cId="149096749" sldId="465"/>
            <ac:picMk id="4" creationId="{7EF7DCF3-F014-2B9A-20D7-6C7D997892F3}"/>
          </ac:picMkLst>
        </pc:picChg>
        <pc:picChg chg="mod">
          <ac:chgData name="Maria Elena Correa Salazar" userId="6dce6ca99a44bb6c" providerId="LiveId" clId="{5976C7A8-6FA9-46F7-9152-FDAD7F87EB0F}" dt="2025-07-23T00:37:12.104" v="161" actId="14100"/>
          <ac:picMkLst>
            <pc:docMk/>
            <pc:sldMk cId="149096749" sldId="465"/>
            <ac:picMk id="8" creationId="{C0A494EC-FB55-8B75-42A6-756E1DE8962C}"/>
          </ac:picMkLst>
        </pc:picChg>
        <pc:picChg chg="add del mod">
          <ac:chgData name="Maria Elena Correa Salazar" userId="6dce6ca99a44bb6c" providerId="LiveId" clId="{5976C7A8-6FA9-46F7-9152-FDAD7F87EB0F}" dt="2025-07-23T00:09:59.751" v="35" actId="478"/>
          <ac:picMkLst>
            <pc:docMk/>
            <pc:sldMk cId="149096749" sldId="465"/>
            <ac:picMk id="9" creationId="{1EE5A914-0721-B3E9-9225-88F146816D86}"/>
          </ac:picMkLst>
        </pc:picChg>
        <pc:picChg chg="add del mod">
          <ac:chgData name="Maria Elena Correa Salazar" userId="6dce6ca99a44bb6c" providerId="LiveId" clId="{5976C7A8-6FA9-46F7-9152-FDAD7F87EB0F}" dt="2025-07-23T00:30:51.137" v="136" actId="478"/>
          <ac:picMkLst>
            <pc:docMk/>
            <pc:sldMk cId="149096749" sldId="465"/>
            <ac:picMk id="12" creationId="{ADDF77BE-08C0-C4E5-3111-AA90E6BE4C5D}"/>
          </ac:picMkLst>
        </pc:picChg>
        <pc:picChg chg="add mod">
          <ac:chgData name="Maria Elena Correa Salazar" userId="6dce6ca99a44bb6c" providerId="LiveId" clId="{5976C7A8-6FA9-46F7-9152-FDAD7F87EB0F}" dt="2025-07-23T00:34:05.133" v="149"/>
          <ac:picMkLst>
            <pc:docMk/>
            <pc:sldMk cId="149096749" sldId="465"/>
            <ac:picMk id="16" creationId="{11878DD3-7978-F7D1-0CDF-4B4826A4A226}"/>
          </ac:picMkLst>
        </pc:picChg>
      </pc:sldChg>
      <pc:sldChg chg="addSp delSp modSp add mod ord">
        <pc:chgData name="Maria Elena Correa Salazar" userId="6dce6ca99a44bb6c" providerId="LiveId" clId="{5976C7A8-6FA9-46F7-9152-FDAD7F87EB0F}" dt="2025-07-23T00:36:58.072" v="159" actId="14100"/>
        <pc:sldMkLst>
          <pc:docMk/>
          <pc:sldMk cId="3446999618" sldId="466"/>
        </pc:sldMkLst>
        <pc:spChg chg="add mod">
          <ac:chgData name="Maria Elena Correa Salazar" userId="6dce6ca99a44bb6c" providerId="LiveId" clId="{5976C7A8-6FA9-46F7-9152-FDAD7F87EB0F}" dt="2025-07-23T00:20:07.392" v="102" actId="20577"/>
          <ac:spMkLst>
            <pc:docMk/>
            <pc:sldMk cId="3446999618" sldId="466"/>
            <ac:spMk id="12" creationId="{EB5FFC59-8B44-06F7-F0D4-D628D7DDE395}"/>
          </ac:spMkLst>
        </pc:spChg>
        <pc:picChg chg="add del mod">
          <ac:chgData name="Maria Elena Correa Salazar" userId="6dce6ca99a44bb6c" providerId="LiveId" clId="{5976C7A8-6FA9-46F7-9152-FDAD7F87EB0F}" dt="2025-07-23T00:10:05.645" v="36" actId="478"/>
          <ac:picMkLst>
            <pc:docMk/>
            <pc:sldMk cId="3446999618" sldId="466"/>
            <ac:picMk id="3" creationId="{2EB1265E-33BB-3258-6187-36FF1826D9FD}"/>
          </ac:picMkLst>
        </pc:picChg>
        <pc:picChg chg="add del mod">
          <ac:chgData name="Maria Elena Correa Salazar" userId="6dce6ca99a44bb6c" providerId="LiveId" clId="{5976C7A8-6FA9-46F7-9152-FDAD7F87EB0F}" dt="2025-07-23T00:25:26.834" v="118" actId="478"/>
          <ac:picMkLst>
            <pc:docMk/>
            <pc:sldMk cId="3446999618" sldId="466"/>
            <ac:picMk id="5" creationId="{92AD41DD-C5AB-975A-FF40-05C1E6582E22}"/>
          </ac:picMkLst>
        </pc:picChg>
        <pc:picChg chg="add mod">
          <ac:chgData name="Maria Elena Correa Salazar" userId="6dce6ca99a44bb6c" providerId="LiveId" clId="{5976C7A8-6FA9-46F7-9152-FDAD7F87EB0F}" dt="2025-07-23T00:15:13.825" v="53"/>
          <ac:picMkLst>
            <pc:docMk/>
            <pc:sldMk cId="3446999618" sldId="466"/>
            <ac:picMk id="6" creationId="{8FC62404-4CCE-5DB8-06AE-16C268310972}"/>
          </ac:picMkLst>
        </pc:picChg>
        <pc:picChg chg="mod">
          <ac:chgData name="Maria Elena Correa Salazar" userId="6dce6ca99a44bb6c" providerId="LiveId" clId="{5976C7A8-6FA9-46F7-9152-FDAD7F87EB0F}" dt="2025-07-23T00:36:58.072" v="159" actId="14100"/>
          <ac:picMkLst>
            <pc:docMk/>
            <pc:sldMk cId="3446999618" sldId="466"/>
            <ac:picMk id="8" creationId="{C0A494EC-FB55-8B75-42A6-756E1DE8962C}"/>
          </ac:picMkLst>
        </pc:picChg>
        <pc:picChg chg="add mod">
          <ac:chgData name="Maria Elena Correa Salazar" userId="6dce6ca99a44bb6c" providerId="LiveId" clId="{5976C7A8-6FA9-46F7-9152-FDAD7F87EB0F}" dt="2025-07-23T00:15:21.318" v="54"/>
          <ac:picMkLst>
            <pc:docMk/>
            <pc:sldMk cId="3446999618" sldId="466"/>
            <ac:picMk id="9" creationId="{29A4FD5C-C93C-9397-775D-7C0D3A178396}"/>
          </ac:picMkLst>
        </pc:picChg>
        <pc:picChg chg="add mod">
          <ac:chgData name="Maria Elena Correa Salazar" userId="6dce6ca99a44bb6c" providerId="LiveId" clId="{5976C7A8-6FA9-46F7-9152-FDAD7F87EB0F}" dt="2025-07-23T00:26:20.876" v="124"/>
          <ac:picMkLst>
            <pc:docMk/>
            <pc:sldMk cId="3446999618" sldId="466"/>
            <ac:picMk id="14" creationId="{2C5B0647-9DF6-87DB-D1EE-8EFF2E157D9F}"/>
          </ac:picMkLst>
        </pc:picChg>
      </pc:sldChg>
      <pc:sldChg chg="addSp modSp add del mod">
        <pc:chgData name="Maria Elena Correa Salazar" userId="6dce6ca99a44bb6c" providerId="LiveId" clId="{5976C7A8-6FA9-46F7-9152-FDAD7F87EB0F}" dt="2025-07-23T00:34:14.912" v="150" actId="47"/>
        <pc:sldMkLst>
          <pc:docMk/>
          <pc:sldMk cId="3970576596" sldId="467"/>
        </pc:sldMkLst>
        <pc:spChg chg="add mod">
          <ac:chgData name="Maria Elena Correa Salazar" userId="6dce6ca99a44bb6c" providerId="LiveId" clId="{5976C7A8-6FA9-46F7-9152-FDAD7F87EB0F}" dt="2025-07-23T00:21:10.222" v="112" actId="1076"/>
          <ac:spMkLst>
            <pc:docMk/>
            <pc:sldMk cId="3970576596" sldId="467"/>
            <ac:spMk id="5" creationId="{973BD1EE-ABE5-07F3-A913-C4C9FF0EDCE4}"/>
          </ac:spMkLst>
        </pc:spChg>
        <pc:picChg chg="add mod">
          <ac:chgData name="Maria Elena Correa Salazar" userId="6dce6ca99a44bb6c" providerId="LiveId" clId="{5976C7A8-6FA9-46F7-9152-FDAD7F87EB0F}" dt="2025-07-23T00:20:40.615" v="106" actId="1076"/>
          <ac:picMkLst>
            <pc:docMk/>
            <pc:sldMk cId="3970576596" sldId="467"/>
            <ac:picMk id="3" creationId="{563E13CD-373B-064B-17B3-44F9E9A26E7D}"/>
          </ac:picMkLst>
        </pc:picChg>
        <pc:picChg chg="mod">
          <ac:chgData name="Maria Elena Correa Salazar" userId="6dce6ca99a44bb6c" providerId="LiveId" clId="{5976C7A8-6FA9-46F7-9152-FDAD7F87EB0F}" dt="2025-07-23T00:21:35.208" v="113" actId="339"/>
          <ac:picMkLst>
            <pc:docMk/>
            <pc:sldMk cId="3970576596" sldId="467"/>
            <ac:picMk id="11" creationId="{236384FF-37FE-9393-4B69-96A4A460A939}"/>
          </ac:picMkLst>
        </pc:picChg>
      </pc:sldChg>
      <pc:sldChg chg="addSp delSp modSp add mod ord">
        <pc:chgData name="Maria Elena Correa Salazar" userId="6dce6ca99a44bb6c" providerId="LiveId" clId="{5976C7A8-6FA9-46F7-9152-FDAD7F87EB0F}" dt="2025-07-23T00:37:05.366" v="160" actId="14100"/>
        <pc:sldMkLst>
          <pc:docMk/>
          <pc:sldMk cId="1786397655" sldId="468"/>
        </pc:sldMkLst>
        <pc:picChg chg="add del mod">
          <ac:chgData name="Maria Elena Correa Salazar" userId="6dce6ca99a44bb6c" providerId="LiveId" clId="{5976C7A8-6FA9-46F7-9152-FDAD7F87EB0F}" dt="2025-07-23T00:28:04.374" v="128" actId="478"/>
          <ac:picMkLst>
            <pc:docMk/>
            <pc:sldMk cId="1786397655" sldId="468"/>
            <ac:picMk id="3" creationId="{0413A504-6AEE-EE4B-B6B1-6D13E1271557}"/>
          </ac:picMkLst>
        </pc:picChg>
        <pc:picChg chg="del">
          <ac:chgData name="Maria Elena Correa Salazar" userId="6dce6ca99a44bb6c" providerId="LiveId" clId="{5976C7A8-6FA9-46F7-9152-FDAD7F87EB0F}" dt="2025-07-23T00:27:03.462" v="125" actId="478"/>
          <ac:picMkLst>
            <pc:docMk/>
            <pc:sldMk cId="1786397655" sldId="468"/>
            <ac:picMk id="5" creationId="{92AD41DD-C5AB-975A-FF40-05C1E6582E22}"/>
          </ac:picMkLst>
        </pc:picChg>
        <pc:picChg chg="add del mod">
          <ac:chgData name="Maria Elena Correa Salazar" userId="6dce6ca99a44bb6c" providerId="LiveId" clId="{5976C7A8-6FA9-46F7-9152-FDAD7F87EB0F}" dt="2025-07-23T00:28:42.906" v="131" actId="478"/>
          <ac:picMkLst>
            <pc:docMk/>
            <pc:sldMk cId="1786397655" sldId="468"/>
            <ac:picMk id="6" creationId="{BBAABEC2-907F-DFA2-A532-680096B92303}"/>
          </ac:picMkLst>
        </pc:picChg>
        <pc:picChg chg="mod">
          <ac:chgData name="Maria Elena Correa Salazar" userId="6dce6ca99a44bb6c" providerId="LiveId" clId="{5976C7A8-6FA9-46F7-9152-FDAD7F87EB0F}" dt="2025-07-23T00:37:05.366" v="160" actId="14100"/>
          <ac:picMkLst>
            <pc:docMk/>
            <pc:sldMk cId="1786397655" sldId="468"/>
            <ac:picMk id="8" creationId="{C0A494EC-FB55-8B75-42A6-756E1DE8962C}"/>
          </ac:picMkLst>
        </pc:picChg>
        <pc:picChg chg="add mod">
          <ac:chgData name="Maria Elena Correa Salazar" userId="6dce6ca99a44bb6c" providerId="LiveId" clId="{5976C7A8-6FA9-46F7-9152-FDAD7F87EB0F}" dt="2025-07-23T00:33:04.004" v="145" actId="14100"/>
          <ac:picMkLst>
            <pc:docMk/>
            <pc:sldMk cId="1786397655" sldId="468"/>
            <ac:picMk id="10" creationId="{1DFCD75A-200D-AF23-0709-F8BDC6B79737}"/>
          </ac:picMkLst>
        </pc:picChg>
      </pc:sldChg>
      <pc:sldChg chg="del">
        <pc:chgData name="Maria Elena Correa Salazar" userId="6dce6ca99a44bb6c" providerId="LiveId" clId="{5976C7A8-6FA9-46F7-9152-FDAD7F87EB0F}" dt="2025-07-23T01:10:13.570" v="350" actId="2696"/>
        <pc:sldMkLst>
          <pc:docMk/>
          <pc:sldMk cId="2091712333" sldId="4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1F6731A2-631D-4FA7-BC22-04E61F1FD7DA}" type="datetimeFigureOut">
              <a:rPr lang="es-CO" smtClean="0"/>
              <a:t>23/07/2025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2BBA4-EA08-47C3-BF8D-99010A07D93B}" type="slidenum">
              <a:rPr lang="es-CO" smtClean="0"/>
              <a:t>‹Nº›</a:t>
            </a:fld>
            <a:endParaRPr lang="es-CO"/>
          </a:p>
        </p:txBody>
      </p:sp>
    </p:spTree>
    <p:extLst>
      <p:ext uri="{BB962C8B-B14F-4D97-AF65-F5344CB8AC3E}">
        <p14:creationId xmlns:p14="http://schemas.microsoft.com/office/powerpoint/2010/main" val="94043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DA2552-4BE8-F443-9396-FAC7164C27B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B8812F5-693C-DA43-8951-58C1EDBA1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A513A4A2-4D67-3245-B838-EEE00D531676}"/>
              </a:ext>
            </a:extLst>
          </p:cNvPr>
          <p:cNvSpPr>
            <a:spLocks noGrp="1"/>
          </p:cNvSpPr>
          <p:nvPr>
            <p:ph type="dt" sz="half" idx="10"/>
          </p:nvPr>
        </p:nvSpPr>
        <p:spPr/>
        <p:txBody>
          <a:bodyPr/>
          <a:lstStyle/>
          <a:p>
            <a:fld id="{A240AD7A-43B7-8345-914B-F392143473B6}" type="datetimeFigureOut">
              <a:rPr lang="es-CO" smtClean="0"/>
              <a:pPr/>
              <a:t>23/07/2025</a:t>
            </a:fld>
            <a:endParaRPr lang="es-CO"/>
          </a:p>
        </p:txBody>
      </p:sp>
      <p:sp>
        <p:nvSpPr>
          <p:cNvPr id="5" name="Marcador de pie de página 4">
            <a:extLst>
              <a:ext uri="{FF2B5EF4-FFF2-40B4-BE49-F238E27FC236}">
                <a16:creationId xmlns:a16="http://schemas.microsoft.com/office/drawing/2014/main" id="{8D915A7A-2785-8F46-A691-98AD34F0EE1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6BA4458-D3FF-914B-A84E-CE9F110EC9C0}"/>
              </a:ext>
            </a:extLst>
          </p:cNvPr>
          <p:cNvSpPr>
            <a:spLocks noGrp="1"/>
          </p:cNvSpPr>
          <p:nvPr>
            <p:ph type="sldNum" sz="quarter" idx="12"/>
          </p:nvPr>
        </p:nvSpPr>
        <p:spPr/>
        <p:txBody>
          <a:bodyPr/>
          <a:lstStyle/>
          <a:p>
            <a:fld id="{D4F99E33-B72B-0845-A571-D3F5716C1402}" type="slidenum">
              <a:rPr lang="es-CO" smtClean="0"/>
              <a:pPr/>
              <a:t>‹Nº›</a:t>
            </a:fld>
            <a:endParaRPr lang="es-CO"/>
          </a:p>
        </p:txBody>
      </p:sp>
    </p:spTree>
    <p:extLst>
      <p:ext uri="{BB962C8B-B14F-4D97-AF65-F5344CB8AC3E}">
        <p14:creationId xmlns:p14="http://schemas.microsoft.com/office/powerpoint/2010/main" val="37350503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6B39AA-0A6D-F340-994F-383C009379F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DA051C5-B027-A244-B199-FC6917A68A4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16074ED-C02F-7A47-B73C-C0B878491A4B}"/>
              </a:ext>
            </a:extLst>
          </p:cNvPr>
          <p:cNvSpPr>
            <a:spLocks noGrp="1"/>
          </p:cNvSpPr>
          <p:nvPr>
            <p:ph type="dt" sz="half" idx="10"/>
          </p:nvPr>
        </p:nvSpPr>
        <p:spPr/>
        <p:txBody>
          <a:bodyPr/>
          <a:lstStyle/>
          <a:p>
            <a:fld id="{A240AD7A-43B7-8345-914B-F392143473B6}" type="datetimeFigureOut">
              <a:rPr lang="es-CO" smtClean="0"/>
              <a:pPr/>
              <a:t>23/07/2025</a:t>
            </a:fld>
            <a:endParaRPr lang="es-CO"/>
          </a:p>
        </p:txBody>
      </p:sp>
      <p:sp>
        <p:nvSpPr>
          <p:cNvPr id="5" name="Marcador de pie de página 4">
            <a:extLst>
              <a:ext uri="{FF2B5EF4-FFF2-40B4-BE49-F238E27FC236}">
                <a16:creationId xmlns:a16="http://schemas.microsoft.com/office/drawing/2014/main" id="{322B2BAF-90BB-C049-9336-340D0270862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F5145A9-8F3C-CE4F-B0B6-8A7784B57382}"/>
              </a:ext>
            </a:extLst>
          </p:cNvPr>
          <p:cNvSpPr>
            <a:spLocks noGrp="1"/>
          </p:cNvSpPr>
          <p:nvPr>
            <p:ph type="sldNum" sz="quarter" idx="12"/>
          </p:nvPr>
        </p:nvSpPr>
        <p:spPr/>
        <p:txBody>
          <a:bodyPr/>
          <a:lstStyle/>
          <a:p>
            <a:fld id="{D4F99E33-B72B-0845-A571-D3F5716C1402}" type="slidenum">
              <a:rPr lang="es-CO" smtClean="0"/>
              <a:pPr/>
              <a:t>‹Nº›</a:t>
            </a:fld>
            <a:endParaRPr lang="es-CO"/>
          </a:p>
        </p:txBody>
      </p:sp>
    </p:spTree>
    <p:extLst>
      <p:ext uri="{BB962C8B-B14F-4D97-AF65-F5344CB8AC3E}">
        <p14:creationId xmlns:p14="http://schemas.microsoft.com/office/powerpoint/2010/main" val="399705251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E6E4481-297E-9A44-83E3-74D94533D36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71289D5-0572-4744-ACCC-805C7C2009E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23D21F6-50B0-7C48-9B84-854FD579EC5A}"/>
              </a:ext>
            </a:extLst>
          </p:cNvPr>
          <p:cNvSpPr>
            <a:spLocks noGrp="1"/>
          </p:cNvSpPr>
          <p:nvPr>
            <p:ph type="dt" sz="half" idx="10"/>
          </p:nvPr>
        </p:nvSpPr>
        <p:spPr/>
        <p:txBody>
          <a:bodyPr/>
          <a:lstStyle/>
          <a:p>
            <a:fld id="{A240AD7A-43B7-8345-914B-F392143473B6}" type="datetimeFigureOut">
              <a:rPr lang="es-CO" smtClean="0"/>
              <a:pPr/>
              <a:t>23/07/2025</a:t>
            </a:fld>
            <a:endParaRPr lang="es-CO"/>
          </a:p>
        </p:txBody>
      </p:sp>
      <p:sp>
        <p:nvSpPr>
          <p:cNvPr id="5" name="Marcador de pie de página 4">
            <a:extLst>
              <a:ext uri="{FF2B5EF4-FFF2-40B4-BE49-F238E27FC236}">
                <a16:creationId xmlns:a16="http://schemas.microsoft.com/office/drawing/2014/main" id="{A50995C0-B67C-F748-914A-2EC6EDE6B3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31EF1E5-3C90-F94F-A0BA-3AAAC8458A9C}"/>
              </a:ext>
            </a:extLst>
          </p:cNvPr>
          <p:cNvSpPr>
            <a:spLocks noGrp="1"/>
          </p:cNvSpPr>
          <p:nvPr>
            <p:ph type="sldNum" sz="quarter" idx="12"/>
          </p:nvPr>
        </p:nvSpPr>
        <p:spPr/>
        <p:txBody>
          <a:bodyPr/>
          <a:lstStyle/>
          <a:p>
            <a:fld id="{D4F99E33-B72B-0845-A571-D3F5716C1402}" type="slidenum">
              <a:rPr lang="es-CO" smtClean="0"/>
              <a:pPr/>
              <a:t>‹Nº›</a:t>
            </a:fld>
            <a:endParaRPr lang="es-CO"/>
          </a:p>
        </p:txBody>
      </p:sp>
    </p:spTree>
    <p:extLst>
      <p:ext uri="{BB962C8B-B14F-4D97-AF65-F5344CB8AC3E}">
        <p14:creationId xmlns:p14="http://schemas.microsoft.com/office/powerpoint/2010/main" val="362642797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4DABE2-D6E9-454F-B695-19D83F82A8B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B1D9E8-F5D4-2645-961A-5A5765D66B7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DE15A92-D990-0B41-BC69-BC3E84EF1001}"/>
              </a:ext>
            </a:extLst>
          </p:cNvPr>
          <p:cNvSpPr>
            <a:spLocks noGrp="1"/>
          </p:cNvSpPr>
          <p:nvPr>
            <p:ph type="dt" sz="half" idx="10"/>
          </p:nvPr>
        </p:nvSpPr>
        <p:spPr/>
        <p:txBody>
          <a:bodyPr/>
          <a:lstStyle/>
          <a:p>
            <a:fld id="{A240AD7A-43B7-8345-914B-F392143473B6}" type="datetimeFigureOut">
              <a:rPr lang="es-CO" smtClean="0"/>
              <a:pPr/>
              <a:t>23/07/2025</a:t>
            </a:fld>
            <a:endParaRPr lang="es-CO"/>
          </a:p>
        </p:txBody>
      </p:sp>
      <p:sp>
        <p:nvSpPr>
          <p:cNvPr id="5" name="Marcador de pie de página 4">
            <a:extLst>
              <a:ext uri="{FF2B5EF4-FFF2-40B4-BE49-F238E27FC236}">
                <a16:creationId xmlns:a16="http://schemas.microsoft.com/office/drawing/2014/main" id="{E91D75E6-E9E8-B245-9CC4-184C5E44FD7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43E5CA8-58D1-314F-B888-6A0DC6E22328}"/>
              </a:ext>
            </a:extLst>
          </p:cNvPr>
          <p:cNvSpPr>
            <a:spLocks noGrp="1"/>
          </p:cNvSpPr>
          <p:nvPr>
            <p:ph type="sldNum" sz="quarter" idx="12"/>
          </p:nvPr>
        </p:nvSpPr>
        <p:spPr/>
        <p:txBody>
          <a:bodyPr/>
          <a:lstStyle/>
          <a:p>
            <a:fld id="{D4F99E33-B72B-0845-A571-D3F5716C1402}" type="slidenum">
              <a:rPr lang="es-CO" smtClean="0"/>
              <a:pPr/>
              <a:t>‹Nº›</a:t>
            </a:fld>
            <a:endParaRPr lang="es-CO"/>
          </a:p>
        </p:txBody>
      </p:sp>
    </p:spTree>
    <p:extLst>
      <p:ext uri="{BB962C8B-B14F-4D97-AF65-F5344CB8AC3E}">
        <p14:creationId xmlns:p14="http://schemas.microsoft.com/office/powerpoint/2010/main" val="1947233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552347-6F31-F543-A922-C2DC76C41C6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3373A76-5E18-DB47-A95A-45EAB546FE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E28273D-6F6A-DF41-B401-C144C52ACED2}"/>
              </a:ext>
            </a:extLst>
          </p:cNvPr>
          <p:cNvSpPr>
            <a:spLocks noGrp="1"/>
          </p:cNvSpPr>
          <p:nvPr>
            <p:ph type="dt" sz="half" idx="10"/>
          </p:nvPr>
        </p:nvSpPr>
        <p:spPr/>
        <p:txBody>
          <a:bodyPr/>
          <a:lstStyle/>
          <a:p>
            <a:fld id="{A240AD7A-43B7-8345-914B-F392143473B6}" type="datetimeFigureOut">
              <a:rPr lang="es-CO" smtClean="0"/>
              <a:pPr/>
              <a:t>23/07/2025</a:t>
            </a:fld>
            <a:endParaRPr lang="es-CO"/>
          </a:p>
        </p:txBody>
      </p:sp>
      <p:sp>
        <p:nvSpPr>
          <p:cNvPr id="5" name="Marcador de pie de página 4">
            <a:extLst>
              <a:ext uri="{FF2B5EF4-FFF2-40B4-BE49-F238E27FC236}">
                <a16:creationId xmlns:a16="http://schemas.microsoft.com/office/drawing/2014/main" id="{2CF47B7A-9E88-DE4A-83EA-96D74A3EC52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0B17A64-C63C-904E-8988-B3EF1E71BCA4}"/>
              </a:ext>
            </a:extLst>
          </p:cNvPr>
          <p:cNvSpPr>
            <a:spLocks noGrp="1"/>
          </p:cNvSpPr>
          <p:nvPr>
            <p:ph type="sldNum" sz="quarter" idx="12"/>
          </p:nvPr>
        </p:nvSpPr>
        <p:spPr/>
        <p:txBody>
          <a:bodyPr/>
          <a:lstStyle/>
          <a:p>
            <a:fld id="{D4F99E33-B72B-0845-A571-D3F5716C1402}" type="slidenum">
              <a:rPr lang="es-CO" smtClean="0"/>
              <a:pPr/>
              <a:t>‹Nº›</a:t>
            </a:fld>
            <a:endParaRPr lang="es-CO"/>
          </a:p>
        </p:txBody>
      </p:sp>
    </p:spTree>
    <p:extLst>
      <p:ext uri="{BB962C8B-B14F-4D97-AF65-F5344CB8AC3E}">
        <p14:creationId xmlns:p14="http://schemas.microsoft.com/office/powerpoint/2010/main" val="30189465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1CF557-2524-144B-944B-FF8D4E68096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0CC2283-FD6F-C24E-A35B-10B32627F80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B2760294-2AF4-CC4C-8489-9440D21DB71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7C7762C-418F-AB48-A923-2CC834980EE9}"/>
              </a:ext>
            </a:extLst>
          </p:cNvPr>
          <p:cNvSpPr>
            <a:spLocks noGrp="1"/>
          </p:cNvSpPr>
          <p:nvPr>
            <p:ph type="dt" sz="half" idx="10"/>
          </p:nvPr>
        </p:nvSpPr>
        <p:spPr/>
        <p:txBody>
          <a:bodyPr/>
          <a:lstStyle/>
          <a:p>
            <a:fld id="{A240AD7A-43B7-8345-914B-F392143473B6}" type="datetimeFigureOut">
              <a:rPr lang="es-CO" smtClean="0"/>
              <a:pPr/>
              <a:t>23/07/2025</a:t>
            </a:fld>
            <a:endParaRPr lang="es-CO"/>
          </a:p>
        </p:txBody>
      </p:sp>
      <p:sp>
        <p:nvSpPr>
          <p:cNvPr id="6" name="Marcador de pie de página 5">
            <a:extLst>
              <a:ext uri="{FF2B5EF4-FFF2-40B4-BE49-F238E27FC236}">
                <a16:creationId xmlns:a16="http://schemas.microsoft.com/office/drawing/2014/main" id="{61648D77-E6CF-DD40-A020-28AD6EC3F6E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93E4641-A64A-194F-96C3-550764B10D17}"/>
              </a:ext>
            </a:extLst>
          </p:cNvPr>
          <p:cNvSpPr>
            <a:spLocks noGrp="1"/>
          </p:cNvSpPr>
          <p:nvPr>
            <p:ph type="sldNum" sz="quarter" idx="12"/>
          </p:nvPr>
        </p:nvSpPr>
        <p:spPr/>
        <p:txBody>
          <a:bodyPr/>
          <a:lstStyle/>
          <a:p>
            <a:fld id="{D4F99E33-B72B-0845-A571-D3F5716C1402}" type="slidenum">
              <a:rPr lang="es-CO" smtClean="0"/>
              <a:pPr/>
              <a:t>‹Nº›</a:t>
            </a:fld>
            <a:endParaRPr lang="es-CO"/>
          </a:p>
        </p:txBody>
      </p:sp>
    </p:spTree>
    <p:extLst>
      <p:ext uri="{BB962C8B-B14F-4D97-AF65-F5344CB8AC3E}">
        <p14:creationId xmlns:p14="http://schemas.microsoft.com/office/powerpoint/2010/main" val="37951542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888EC3-6C7D-3544-B940-C63707A183C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692B1DA-C29B-224D-A382-DAEE6CCDA9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99C0D5-A93C-254D-AFC1-8F79D214EB4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71F038B-F3F0-D049-BE3E-359B780E25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E06650F-7422-D64B-B3A8-F529E25AA95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69E4BFB7-4E3F-104E-B2A5-DA148D89DD5A}"/>
              </a:ext>
            </a:extLst>
          </p:cNvPr>
          <p:cNvSpPr>
            <a:spLocks noGrp="1"/>
          </p:cNvSpPr>
          <p:nvPr>
            <p:ph type="dt" sz="half" idx="10"/>
          </p:nvPr>
        </p:nvSpPr>
        <p:spPr/>
        <p:txBody>
          <a:bodyPr/>
          <a:lstStyle/>
          <a:p>
            <a:fld id="{A240AD7A-43B7-8345-914B-F392143473B6}" type="datetimeFigureOut">
              <a:rPr lang="es-CO" smtClean="0"/>
              <a:pPr/>
              <a:t>23/07/2025</a:t>
            </a:fld>
            <a:endParaRPr lang="es-CO"/>
          </a:p>
        </p:txBody>
      </p:sp>
      <p:sp>
        <p:nvSpPr>
          <p:cNvPr id="8" name="Marcador de pie de página 7">
            <a:extLst>
              <a:ext uri="{FF2B5EF4-FFF2-40B4-BE49-F238E27FC236}">
                <a16:creationId xmlns:a16="http://schemas.microsoft.com/office/drawing/2014/main" id="{BDB76B84-D91C-CC42-BBB2-75E14BD8452F}"/>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DCA9DD6D-7CF8-DF4A-AD4E-15A714604224}"/>
              </a:ext>
            </a:extLst>
          </p:cNvPr>
          <p:cNvSpPr>
            <a:spLocks noGrp="1"/>
          </p:cNvSpPr>
          <p:nvPr>
            <p:ph type="sldNum" sz="quarter" idx="12"/>
          </p:nvPr>
        </p:nvSpPr>
        <p:spPr/>
        <p:txBody>
          <a:bodyPr/>
          <a:lstStyle/>
          <a:p>
            <a:fld id="{D4F99E33-B72B-0845-A571-D3F5716C1402}" type="slidenum">
              <a:rPr lang="es-CO" smtClean="0"/>
              <a:pPr/>
              <a:t>‹Nº›</a:t>
            </a:fld>
            <a:endParaRPr lang="es-CO"/>
          </a:p>
        </p:txBody>
      </p:sp>
    </p:spTree>
    <p:extLst>
      <p:ext uri="{BB962C8B-B14F-4D97-AF65-F5344CB8AC3E}">
        <p14:creationId xmlns:p14="http://schemas.microsoft.com/office/powerpoint/2010/main" val="38878804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8D3934-6BAD-EA44-87C5-FF22FD5B227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EFA52C4F-5AD3-AB45-B065-A883EC8DEA14}"/>
              </a:ext>
            </a:extLst>
          </p:cNvPr>
          <p:cNvSpPr>
            <a:spLocks noGrp="1"/>
          </p:cNvSpPr>
          <p:nvPr>
            <p:ph type="dt" sz="half" idx="10"/>
          </p:nvPr>
        </p:nvSpPr>
        <p:spPr/>
        <p:txBody>
          <a:bodyPr/>
          <a:lstStyle/>
          <a:p>
            <a:fld id="{A240AD7A-43B7-8345-914B-F392143473B6}" type="datetimeFigureOut">
              <a:rPr lang="es-CO" smtClean="0"/>
              <a:pPr/>
              <a:t>23/07/2025</a:t>
            </a:fld>
            <a:endParaRPr lang="es-CO"/>
          </a:p>
        </p:txBody>
      </p:sp>
      <p:sp>
        <p:nvSpPr>
          <p:cNvPr id="4" name="Marcador de pie de página 3">
            <a:extLst>
              <a:ext uri="{FF2B5EF4-FFF2-40B4-BE49-F238E27FC236}">
                <a16:creationId xmlns:a16="http://schemas.microsoft.com/office/drawing/2014/main" id="{CA1CD791-53FD-6C40-9C1E-FDEF0BECC8BB}"/>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83B1D68-C4E2-0242-A3A9-CEFCC320A21A}"/>
              </a:ext>
            </a:extLst>
          </p:cNvPr>
          <p:cNvSpPr>
            <a:spLocks noGrp="1"/>
          </p:cNvSpPr>
          <p:nvPr>
            <p:ph type="sldNum" sz="quarter" idx="12"/>
          </p:nvPr>
        </p:nvSpPr>
        <p:spPr/>
        <p:txBody>
          <a:bodyPr/>
          <a:lstStyle/>
          <a:p>
            <a:fld id="{D4F99E33-B72B-0845-A571-D3F5716C1402}" type="slidenum">
              <a:rPr lang="es-CO" smtClean="0"/>
              <a:pPr/>
              <a:t>‹Nº›</a:t>
            </a:fld>
            <a:endParaRPr lang="es-CO"/>
          </a:p>
        </p:txBody>
      </p:sp>
    </p:spTree>
    <p:extLst>
      <p:ext uri="{BB962C8B-B14F-4D97-AF65-F5344CB8AC3E}">
        <p14:creationId xmlns:p14="http://schemas.microsoft.com/office/powerpoint/2010/main" val="312975625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977AE07-22E0-1343-88B9-3B5E1D2BAEE0}"/>
              </a:ext>
            </a:extLst>
          </p:cNvPr>
          <p:cNvSpPr>
            <a:spLocks noGrp="1"/>
          </p:cNvSpPr>
          <p:nvPr>
            <p:ph type="dt" sz="half" idx="10"/>
          </p:nvPr>
        </p:nvSpPr>
        <p:spPr/>
        <p:txBody>
          <a:bodyPr/>
          <a:lstStyle/>
          <a:p>
            <a:fld id="{A240AD7A-43B7-8345-914B-F392143473B6}" type="datetimeFigureOut">
              <a:rPr lang="es-CO" smtClean="0"/>
              <a:pPr/>
              <a:t>23/07/2025</a:t>
            </a:fld>
            <a:endParaRPr lang="es-CO"/>
          </a:p>
        </p:txBody>
      </p:sp>
      <p:sp>
        <p:nvSpPr>
          <p:cNvPr id="3" name="Marcador de pie de página 2">
            <a:extLst>
              <a:ext uri="{FF2B5EF4-FFF2-40B4-BE49-F238E27FC236}">
                <a16:creationId xmlns:a16="http://schemas.microsoft.com/office/drawing/2014/main" id="{0074FB0F-FF1D-F745-B8D1-1908D63018D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20F02B4C-8F60-654D-BE17-9D863D1DBA78}"/>
              </a:ext>
            </a:extLst>
          </p:cNvPr>
          <p:cNvSpPr>
            <a:spLocks noGrp="1"/>
          </p:cNvSpPr>
          <p:nvPr>
            <p:ph type="sldNum" sz="quarter" idx="12"/>
          </p:nvPr>
        </p:nvSpPr>
        <p:spPr/>
        <p:txBody>
          <a:bodyPr/>
          <a:lstStyle/>
          <a:p>
            <a:fld id="{D4F99E33-B72B-0845-A571-D3F5716C1402}" type="slidenum">
              <a:rPr lang="es-CO" smtClean="0"/>
              <a:pPr/>
              <a:t>‹Nº›</a:t>
            </a:fld>
            <a:endParaRPr lang="es-CO"/>
          </a:p>
        </p:txBody>
      </p:sp>
    </p:spTree>
    <p:extLst>
      <p:ext uri="{BB962C8B-B14F-4D97-AF65-F5344CB8AC3E}">
        <p14:creationId xmlns:p14="http://schemas.microsoft.com/office/powerpoint/2010/main" val="342071917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0FBEE-2275-DF4B-9480-22AAF20FCD3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5CF51AD-CC19-DA4B-A953-37F1E5CF71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1B84816A-D8E9-E441-B7C2-B959758B7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1AD7D17-42AC-D545-895B-B5968BF82666}"/>
              </a:ext>
            </a:extLst>
          </p:cNvPr>
          <p:cNvSpPr>
            <a:spLocks noGrp="1"/>
          </p:cNvSpPr>
          <p:nvPr>
            <p:ph type="dt" sz="half" idx="10"/>
          </p:nvPr>
        </p:nvSpPr>
        <p:spPr/>
        <p:txBody>
          <a:bodyPr/>
          <a:lstStyle/>
          <a:p>
            <a:fld id="{A240AD7A-43B7-8345-914B-F392143473B6}" type="datetimeFigureOut">
              <a:rPr lang="es-CO" smtClean="0"/>
              <a:pPr/>
              <a:t>23/07/2025</a:t>
            </a:fld>
            <a:endParaRPr lang="es-CO"/>
          </a:p>
        </p:txBody>
      </p:sp>
      <p:sp>
        <p:nvSpPr>
          <p:cNvPr id="6" name="Marcador de pie de página 5">
            <a:extLst>
              <a:ext uri="{FF2B5EF4-FFF2-40B4-BE49-F238E27FC236}">
                <a16:creationId xmlns:a16="http://schemas.microsoft.com/office/drawing/2014/main" id="{089C514E-6DC3-E34F-8D1E-84B224BA4CF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FD61A38-E8C4-0346-ABA0-B6C967D8EC50}"/>
              </a:ext>
            </a:extLst>
          </p:cNvPr>
          <p:cNvSpPr>
            <a:spLocks noGrp="1"/>
          </p:cNvSpPr>
          <p:nvPr>
            <p:ph type="sldNum" sz="quarter" idx="12"/>
          </p:nvPr>
        </p:nvSpPr>
        <p:spPr/>
        <p:txBody>
          <a:bodyPr/>
          <a:lstStyle/>
          <a:p>
            <a:fld id="{D4F99E33-B72B-0845-A571-D3F5716C1402}" type="slidenum">
              <a:rPr lang="es-CO" smtClean="0"/>
              <a:pPr/>
              <a:t>‹Nº›</a:t>
            </a:fld>
            <a:endParaRPr lang="es-CO"/>
          </a:p>
        </p:txBody>
      </p:sp>
    </p:spTree>
    <p:extLst>
      <p:ext uri="{BB962C8B-B14F-4D97-AF65-F5344CB8AC3E}">
        <p14:creationId xmlns:p14="http://schemas.microsoft.com/office/powerpoint/2010/main" val="120061073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E4238A-921C-E74C-AF61-DB20286810B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682AE046-ED1D-1D46-B525-0BFAACFD45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A9E9272F-02B8-1A42-8975-5F8EA138F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0B4F639-20BE-004E-A1D2-3587CCA71F4A}"/>
              </a:ext>
            </a:extLst>
          </p:cNvPr>
          <p:cNvSpPr>
            <a:spLocks noGrp="1"/>
          </p:cNvSpPr>
          <p:nvPr>
            <p:ph type="dt" sz="half" idx="10"/>
          </p:nvPr>
        </p:nvSpPr>
        <p:spPr/>
        <p:txBody>
          <a:bodyPr/>
          <a:lstStyle/>
          <a:p>
            <a:fld id="{A240AD7A-43B7-8345-914B-F392143473B6}" type="datetimeFigureOut">
              <a:rPr lang="es-CO" smtClean="0"/>
              <a:pPr/>
              <a:t>23/07/2025</a:t>
            </a:fld>
            <a:endParaRPr lang="es-CO"/>
          </a:p>
        </p:txBody>
      </p:sp>
      <p:sp>
        <p:nvSpPr>
          <p:cNvPr id="6" name="Marcador de pie de página 5">
            <a:extLst>
              <a:ext uri="{FF2B5EF4-FFF2-40B4-BE49-F238E27FC236}">
                <a16:creationId xmlns:a16="http://schemas.microsoft.com/office/drawing/2014/main" id="{3193EF77-1E44-B64D-BFE3-959F206F965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9C3E3A3-3526-7646-AF79-5993A0B75E1A}"/>
              </a:ext>
            </a:extLst>
          </p:cNvPr>
          <p:cNvSpPr>
            <a:spLocks noGrp="1"/>
          </p:cNvSpPr>
          <p:nvPr>
            <p:ph type="sldNum" sz="quarter" idx="12"/>
          </p:nvPr>
        </p:nvSpPr>
        <p:spPr/>
        <p:txBody>
          <a:bodyPr/>
          <a:lstStyle/>
          <a:p>
            <a:fld id="{D4F99E33-B72B-0845-A571-D3F5716C1402}" type="slidenum">
              <a:rPr lang="es-CO" smtClean="0"/>
              <a:pPr/>
              <a:t>‹Nº›</a:t>
            </a:fld>
            <a:endParaRPr lang="es-CO"/>
          </a:p>
        </p:txBody>
      </p:sp>
    </p:spTree>
    <p:extLst>
      <p:ext uri="{BB962C8B-B14F-4D97-AF65-F5344CB8AC3E}">
        <p14:creationId xmlns:p14="http://schemas.microsoft.com/office/powerpoint/2010/main" val="29788255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6000">
              <a:schemeClr val="accent6">
                <a:lumMod val="5000"/>
                <a:lumOff val="95000"/>
              </a:schemeClr>
            </a:gs>
            <a:gs pos="3000">
              <a:schemeClr val="accent6">
                <a:lumMod val="45000"/>
                <a:lumOff val="55000"/>
              </a:schemeClr>
            </a:gs>
            <a:gs pos="100000">
              <a:schemeClr val="accent6">
                <a:lumMod val="45000"/>
                <a:lumOff val="55000"/>
                <a:alpha val="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B5F4EE-1212-564F-BDF7-F4B0A70FE3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FE227E6-86E6-9542-8F2E-90C29B228A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596EF4C-7597-994D-B6EE-E93ED08957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40AD7A-43B7-8345-914B-F392143473B6}" type="datetimeFigureOut">
              <a:rPr lang="es-CO" smtClean="0"/>
              <a:pPr/>
              <a:t>23/07/2025</a:t>
            </a:fld>
            <a:endParaRPr lang="es-CO"/>
          </a:p>
        </p:txBody>
      </p:sp>
      <p:sp>
        <p:nvSpPr>
          <p:cNvPr id="5" name="Marcador de pie de página 4">
            <a:extLst>
              <a:ext uri="{FF2B5EF4-FFF2-40B4-BE49-F238E27FC236}">
                <a16:creationId xmlns:a16="http://schemas.microsoft.com/office/drawing/2014/main" id="{E86EB25F-964C-B94A-922C-B1767802A4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0B5157F-596C-C540-BF6E-3417EBC1F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99E33-B72B-0845-A571-D3F5716C1402}" type="slidenum">
              <a:rPr lang="es-CO" smtClean="0"/>
              <a:pPr/>
              <a:t>‹Nº›</a:t>
            </a:fld>
            <a:endParaRPr lang="es-CO"/>
          </a:p>
        </p:txBody>
      </p:sp>
    </p:spTree>
    <p:extLst>
      <p:ext uri="{BB962C8B-B14F-4D97-AF65-F5344CB8AC3E}">
        <p14:creationId xmlns:p14="http://schemas.microsoft.com/office/powerpoint/2010/main" val="2599497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7.wdp"/><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8.wdp"/><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9.wdp"/><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0.wdp"/><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1.wdp"/><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2.wdp"/><Relationship Id="rId7" Type="http://schemas.microsoft.com/office/2007/relationships/hdphoto" Target="../media/hdphoto13.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3.png"/><Relationship Id="rId5" Type="http://schemas.microsoft.com/office/2007/relationships/hdphoto" Target="../media/hdphoto12.wdp"/><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4.wdp"/><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2.wdp"/><Relationship Id="rId7" Type="http://schemas.microsoft.com/office/2007/relationships/hdphoto" Target="../media/hdphoto16.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6.png"/><Relationship Id="rId5" Type="http://schemas.microsoft.com/office/2007/relationships/hdphoto" Target="../media/hdphoto15.wdp"/><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7.wdp"/><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8.wdp"/><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9.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9.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20.wdp"/></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20.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0.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484A665-9CD6-B11E-23E3-935D0AF316D3}"/>
              </a:ext>
            </a:extLst>
          </p:cNvPr>
          <p:cNvPicPr>
            <a:picLocks noChangeAspect="1"/>
          </p:cNvPicPr>
          <p:nvPr/>
        </p:nvPicPr>
        <p:blipFill>
          <a:blip r:embed="rId2"/>
          <a:stretch>
            <a:fillRect/>
          </a:stretch>
        </p:blipFill>
        <p:spPr>
          <a:xfrm>
            <a:off x="568250" y="227214"/>
            <a:ext cx="10742083" cy="3737810"/>
          </a:xfrm>
          <a:prstGeom prst="ellipse">
            <a:avLst/>
          </a:prstGeom>
          <a:ln w="19050" cap="rnd">
            <a:solidFill>
              <a:srgbClr val="0E0886"/>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cxnSp>
        <p:nvCxnSpPr>
          <p:cNvPr id="5" name="Conector recto 4">
            <a:extLst>
              <a:ext uri="{FF2B5EF4-FFF2-40B4-BE49-F238E27FC236}">
                <a16:creationId xmlns:a16="http://schemas.microsoft.com/office/drawing/2014/main" id="{4706535B-B718-704C-BD76-9336D995392A}"/>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2" name="Imagen 1">
            <a:extLst>
              <a:ext uri="{FF2B5EF4-FFF2-40B4-BE49-F238E27FC236}">
                <a16:creationId xmlns:a16="http://schemas.microsoft.com/office/drawing/2014/main" id="{8D67300C-95C5-85B7-466B-D1DCB384E5FE}"/>
              </a:ext>
            </a:extLst>
          </p:cNvPr>
          <p:cNvPicPr>
            <a:picLocks noChangeAspect="1"/>
          </p:cNvPicPr>
          <p:nvPr/>
        </p:nvPicPr>
        <p:blipFill>
          <a:blip r:embed="rId3"/>
          <a:stretch>
            <a:fillRect/>
          </a:stretch>
        </p:blipFill>
        <p:spPr>
          <a:xfrm>
            <a:off x="568249" y="3997786"/>
            <a:ext cx="11315004" cy="2325339"/>
          </a:xfrm>
          <a:prstGeom prst="rect">
            <a:avLst/>
          </a:prstGeom>
          <a:effectLst>
            <a:softEdge rad="317500"/>
          </a:effectLst>
        </p:spPr>
      </p:pic>
      <p:pic>
        <p:nvPicPr>
          <p:cNvPr id="6" name="Imagen 5">
            <a:extLst>
              <a:ext uri="{FF2B5EF4-FFF2-40B4-BE49-F238E27FC236}">
                <a16:creationId xmlns:a16="http://schemas.microsoft.com/office/drawing/2014/main" id="{9D76BCC9-071F-EBD7-06F0-2D8D3AF7CF56}"/>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saturation sat="400000"/>
                    </a14:imgEffect>
                    <a14:imgEffect>
                      <a14:brightnessContrast bright="40000" contrast="40000"/>
                    </a14:imgEffect>
                  </a14:imgLayer>
                </a14:imgProps>
              </a:ext>
            </a:extLst>
          </a:blip>
          <a:stretch>
            <a:fillRect/>
          </a:stretch>
        </p:blipFill>
        <p:spPr>
          <a:xfrm>
            <a:off x="568250" y="4288237"/>
            <a:ext cx="7185954" cy="2034888"/>
          </a:xfrm>
          <a:prstGeom prst="rect">
            <a:avLst/>
          </a:prstGeom>
        </p:spPr>
      </p:pic>
      <p:sp>
        <p:nvSpPr>
          <p:cNvPr id="11" name="CuadroTexto 10">
            <a:extLst>
              <a:ext uri="{FF2B5EF4-FFF2-40B4-BE49-F238E27FC236}">
                <a16:creationId xmlns:a16="http://schemas.microsoft.com/office/drawing/2014/main" id="{1A725793-D1DF-96FC-2CB0-FD0694E69E0A}"/>
              </a:ext>
            </a:extLst>
          </p:cNvPr>
          <p:cNvSpPr txBox="1"/>
          <p:nvPr/>
        </p:nvSpPr>
        <p:spPr>
          <a:xfrm>
            <a:off x="7185756" y="4571262"/>
            <a:ext cx="4437995" cy="1107996"/>
          </a:xfrm>
          <a:prstGeom prst="rect">
            <a:avLst/>
          </a:prstGeom>
          <a:noFill/>
        </p:spPr>
        <p:txBody>
          <a:bodyPr wrap="square" rtlCol="0">
            <a:spAutoFit/>
          </a:bodyPr>
          <a:lstStyle/>
          <a:p>
            <a:pPr algn="ctr"/>
            <a:r>
              <a:rPr lang="es-CO" sz="6600" i="1" dirty="0">
                <a:solidFill>
                  <a:srgbClr val="FFFF00"/>
                </a:solidFill>
                <a:latin typeface="Cavolini" panose="03000502040302020204" pitchFamily="66" charset="0"/>
                <a:cs typeface="Cavolini" panose="03000502040302020204" pitchFamily="66" charset="0"/>
              </a:rPr>
              <a:t>LABORAL</a:t>
            </a:r>
          </a:p>
        </p:txBody>
      </p:sp>
      <p:pic>
        <p:nvPicPr>
          <p:cNvPr id="13" name="Imagen 12">
            <a:extLst>
              <a:ext uri="{FF2B5EF4-FFF2-40B4-BE49-F238E27FC236}">
                <a16:creationId xmlns:a16="http://schemas.microsoft.com/office/drawing/2014/main" id="{3951760A-2505-8149-0607-AAC3D77A770D}"/>
              </a:ext>
            </a:extLst>
          </p:cNvPr>
          <p:cNvPicPr>
            <a:picLocks noChangeAspect="1"/>
          </p:cNvPicPr>
          <p:nvPr/>
        </p:nvPicPr>
        <p:blipFill>
          <a:blip r:embed="rId6"/>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21703641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90759" y="-72251"/>
            <a:ext cx="11315157" cy="2322777"/>
          </a:xfrm>
          <a:prstGeom prst="rect">
            <a:avLst/>
          </a:prstGeom>
          <a:scene3d>
            <a:camera prst="orthographicFront"/>
            <a:lightRig rig="threePt" dir="t"/>
          </a:scene3d>
          <a:sp3d>
            <a:bevelT w="114300" prst="artDeco"/>
          </a:sp3d>
        </p:spPr>
      </p:pic>
      <p:sp>
        <p:nvSpPr>
          <p:cNvPr id="5" name="CuadroTexto 4">
            <a:extLst>
              <a:ext uri="{FF2B5EF4-FFF2-40B4-BE49-F238E27FC236}">
                <a16:creationId xmlns:a16="http://schemas.microsoft.com/office/drawing/2014/main" id="{2D7EFD29-3D19-0830-06B9-B657460F7072}"/>
              </a:ext>
            </a:extLst>
          </p:cNvPr>
          <p:cNvSpPr txBox="1"/>
          <p:nvPr/>
        </p:nvSpPr>
        <p:spPr>
          <a:xfrm>
            <a:off x="1174174" y="577588"/>
            <a:ext cx="9570026" cy="997966"/>
          </a:xfrm>
          <a:prstGeom prst="rect">
            <a:avLst/>
          </a:prstGeom>
          <a:noFill/>
        </p:spPr>
        <p:txBody>
          <a:bodyPr wrap="square">
            <a:spAutoFit/>
          </a:bodyPr>
          <a:lstStyle/>
          <a:p>
            <a:pPr lvl="0" algn="ctr">
              <a:lnSpc>
                <a:spcPct val="107000"/>
              </a:lnSpc>
              <a:spcAft>
                <a:spcPts val="800"/>
              </a:spcAft>
              <a:tabLst>
                <a:tab pos="457200" algn="l"/>
              </a:tabLst>
            </a:pPr>
            <a:r>
              <a:rPr lang="es-CO" sz="2800" b="1" i="1" kern="0" dirty="0">
                <a:solidFill>
                  <a:schemeClr val="bg1"/>
                </a:solidFill>
                <a:latin typeface="Cavolini" panose="03000502040302020204" pitchFamily="66" charset="0"/>
                <a:ea typeface="Times New Roman" panose="02020603050405020304" pitchFamily="18" charset="0"/>
                <a:cs typeface="Cavolini" panose="03000502040302020204" pitchFamily="66" charset="0"/>
              </a:rPr>
              <a:t>Resumen </a:t>
            </a:r>
            <a:r>
              <a:rPr lang="es-CO" sz="2800" b="1" i="1" kern="0" dirty="0">
                <a:solidFill>
                  <a:schemeClr val="bg1"/>
                </a:solidFill>
                <a:effectLst/>
                <a:latin typeface="Cavolini" panose="03000502040302020204" pitchFamily="66" charset="0"/>
                <a:ea typeface="Times New Roman" panose="02020603050405020304" pitchFamily="18" charset="0"/>
                <a:cs typeface="Cavolini" panose="03000502040302020204" pitchFamily="66" charset="0"/>
              </a:rPr>
              <a:t>Contratos a Término Fijo y por Obra o Labor Determinada</a:t>
            </a:r>
            <a:endParaRPr lang="es-CO" sz="2400" i="1" kern="100" dirty="0">
              <a:solidFill>
                <a:schemeClr val="bg1"/>
              </a:solidFill>
              <a:effectLst/>
              <a:latin typeface="Cavolini" panose="03000502040302020204" pitchFamily="66" charset="0"/>
              <a:ea typeface="Calibri" panose="020F0502020204030204" pitchFamily="34" charset="0"/>
              <a:cs typeface="Cavolini" panose="03000502040302020204" pitchFamily="66" charset="0"/>
            </a:endParaRPr>
          </a:p>
        </p:txBody>
      </p:sp>
      <p:pic>
        <p:nvPicPr>
          <p:cNvPr id="4" name="Imagen 3">
            <a:extLst>
              <a:ext uri="{FF2B5EF4-FFF2-40B4-BE49-F238E27FC236}">
                <a16:creationId xmlns:a16="http://schemas.microsoft.com/office/drawing/2014/main" id="{800E0302-D8ED-42A6-4C69-463AEBE01814}"/>
              </a:ext>
            </a:extLst>
          </p:cNvPr>
          <p:cNvPicPr>
            <a:picLocks noChangeAspect="1"/>
          </p:cNvPicPr>
          <p:nvPr/>
        </p:nvPicPr>
        <p:blipFill>
          <a:blip r:embed="rId4"/>
          <a:stretch>
            <a:fillRect/>
          </a:stretch>
        </p:blipFill>
        <p:spPr>
          <a:xfrm>
            <a:off x="795068" y="2005446"/>
            <a:ext cx="10601863" cy="4035843"/>
          </a:xfrm>
          <a:prstGeom prst="rect">
            <a:avLst/>
          </a:prstGeom>
        </p:spPr>
      </p:pic>
      <p:sp>
        <p:nvSpPr>
          <p:cNvPr id="9" name="CuadroTexto 8">
            <a:extLst>
              <a:ext uri="{FF2B5EF4-FFF2-40B4-BE49-F238E27FC236}">
                <a16:creationId xmlns:a16="http://schemas.microsoft.com/office/drawing/2014/main" id="{4AC426C7-6B04-D446-E21B-1CC74194D220}"/>
              </a:ext>
            </a:extLst>
          </p:cNvPr>
          <p:cNvSpPr txBox="1"/>
          <p:nvPr/>
        </p:nvSpPr>
        <p:spPr>
          <a:xfrm>
            <a:off x="1174174" y="2113444"/>
            <a:ext cx="9663544" cy="3416320"/>
          </a:xfrm>
          <a:prstGeom prst="rect">
            <a:avLst/>
          </a:prstGeom>
          <a:noFill/>
        </p:spPr>
        <p:txBody>
          <a:bodyPr wrap="square">
            <a:spAutoFit/>
          </a:bodyPr>
          <a:lstStyle/>
          <a:p>
            <a:pPr marL="285750" indent="-285750" algn="just">
              <a:buFont typeface="Arial" panose="020B0604020202020204" pitchFamily="34" charset="0"/>
              <a:buChar char="•"/>
            </a:pPr>
            <a:r>
              <a:rPr lang="es-ES" sz="2400" i="1" dirty="0"/>
              <a:t>Obligación de justificar la modalidad del contrato por escrito, </a:t>
            </a:r>
          </a:p>
          <a:p>
            <a:pPr marL="285750" indent="-285750" algn="just">
              <a:buFont typeface="Arial" panose="020B0604020202020204" pitchFamily="34" charset="0"/>
              <a:buChar char="•"/>
            </a:pPr>
            <a:r>
              <a:rPr lang="es-ES" sz="2400" i="1" dirty="0"/>
              <a:t>Reducción del periodo 1  un año, máximo 4 años.</a:t>
            </a:r>
          </a:p>
          <a:p>
            <a:pPr marL="285750" indent="-285750" algn="just">
              <a:buFont typeface="Arial" panose="020B0604020202020204" pitchFamily="34" charset="0"/>
              <a:buChar char="•"/>
            </a:pPr>
            <a:r>
              <a:rPr lang="es-ES" sz="2400" i="1" dirty="0"/>
              <a:t>Prórrogas reguladas, con límite de duración.</a:t>
            </a:r>
          </a:p>
          <a:p>
            <a:pPr marL="285750" indent="-285750" algn="just">
              <a:buFont typeface="Arial" panose="020B0604020202020204" pitchFamily="34" charset="0"/>
              <a:buChar char="•"/>
            </a:pPr>
            <a:r>
              <a:rPr lang="es-ES" sz="2400" i="1" dirty="0"/>
              <a:t>Reforzamiento de la presunción de contrato a término indefinido.</a:t>
            </a:r>
            <a:r>
              <a:rPr lang="es-ES" sz="2400" b="1" i="1" dirty="0"/>
              <a:t> </a:t>
            </a:r>
            <a:r>
              <a:rPr lang="es-ES" sz="2400" i="1" dirty="0"/>
              <a:t>Si no se formaliza correctamente o se excede el plazo, el contrato pasa a ser indefinido.</a:t>
            </a:r>
          </a:p>
          <a:p>
            <a:pPr marL="285750" indent="-285750" algn="just">
              <a:buFont typeface="Arial" panose="020B0604020202020204" pitchFamily="34" charset="0"/>
              <a:buChar char="•"/>
            </a:pPr>
            <a:r>
              <a:rPr lang="es-ES" sz="2400" i="1" dirty="0"/>
              <a:t>Contratos por obra requieren especificidad escrita, y si se continúa laborando, se transforman en indefinidos.</a:t>
            </a:r>
          </a:p>
          <a:p>
            <a:pPr marL="285750" indent="-285750" algn="just">
              <a:buFont typeface="Arial" panose="020B0604020202020204" pitchFamily="34" charset="0"/>
              <a:buChar char="•"/>
            </a:pPr>
            <a:r>
              <a:rPr lang="es-ES" sz="2400" i="1" dirty="0"/>
              <a:t>Se garantiza proporcionalidad en vacaciones y prestaciones.</a:t>
            </a:r>
            <a:endParaRPr lang="es-CO" sz="2400" i="1" dirty="0"/>
          </a:p>
        </p:txBody>
      </p:sp>
      <p:pic>
        <p:nvPicPr>
          <p:cNvPr id="10" name="Imagen 9">
            <a:extLst>
              <a:ext uri="{FF2B5EF4-FFF2-40B4-BE49-F238E27FC236}">
                <a16:creationId xmlns:a16="http://schemas.microsoft.com/office/drawing/2014/main" id="{121369EB-AC86-359D-EBC4-D1F817FD68F3}"/>
              </a:ext>
            </a:extLst>
          </p:cNvPr>
          <p:cNvPicPr>
            <a:picLocks noChangeAspect="1"/>
          </p:cNvPicPr>
          <p:nvPr/>
        </p:nvPicPr>
        <p:blipFill>
          <a:blip r:embed="rId5"/>
          <a:stretch>
            <a:fillRect/>
          </a:stretch>
        </p:blipFill>
        <p:spPr>
          <a:xfrm>
            <a:off x="10018868" y="6149287"/>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2130819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90759" y="0"/>
            <a:ext cx="11315157" cy="2322777"/>
          </a:xfrm>
          <a:prstGeom prst="rect">
            <a:avLst/>
          </a:prstGeom>
          <a:scene3d>
            <a:camera prst="orthographicFront"/>
            <a:lightRig rig="threePt" dir="t"/>
          </a:scene3d>
          <a:sp3d>
            <a:bevelT w="114300" prst="artDeco"/>
          </a:sp3d>
        </p:spPr>
      </p:pic>
      <p:sp>
        <p:nvSpPr>
          <p:cNvPr id="9" name="CuadroTexto 8">
            <a:extLst>
              <a:ext uri="{FF2B5EF4-FFF2-40B4-BE49-F238E27FC236}">
                <a16:creationId xmlns:a16="http://schemas.microsoft.com/office/drawing/2014/main" id="{9DEBF0CC-5323-7BCB-DFEA-344E1B7CD493}"/>
              </a:ext>
            </a:extLst>
          </p:cNvPr>
          <p:cNvSpPr txBox="1"/>
          <p:nvPr/>
        </p:nvSpPr>
        <p:spPr>
          <a:xfrm>
            <a:off x="1078337" y="577588"/>
            <a:ext cx="9809017" cy="1077218"/>
          </a:xfrm>
          <a:prstGeom prst="rect">
            <a:avLst/>
          </a:prstGeom>
          <a:noFill/>
        </p:spPr>
        <p:txBody>
          <a:bodyPr wrap="square">
            <a:spAutoFit/>
          </a:bodyPr>
          <a:lstStyle/>
          <a:p>
            <a:pPr algn="ctr"/>
            <a:r>
              <a:rPr lang="es-CO" sz="3200" b="1" i="1" kern="0" dirty="0">
                <a:solidFill>
                  <a:schemeClr val="bg1"/>
                </a:solidFill>
                <a:effectLst/>
                <a:latin typeface="Cavolini" panose="03000502040302020204" pitchFamily="66" charset="0"/>
                <a:ea typeface="Times New Roman" panose="02020603050405020304" pitchFamily="18" charset="0"/>
                <a:cs typeface="Cavolini" panose="03000502040302020204" pitchFamily="66" charset="0"/>
              </a:rPr>
              <a:t>Fortalecimiento del Debido Proceso Disciplinario Laboral</a:t>
            </a:r>
            <a:endParaRPr lang="es-CO" sz="3200" i="1" dirty="0">
              <a:solidFill>
                <a:schemeClr val="bg1"/>
              </a:solidFill>
              <a:latin typeface="Cavolini" panose="03000502040302020204" pitchFamily="66" charset="0"/>
              <a:cs typeface="Cavolini" panose="03000502040302020204" pitchFamily="66" charset="0"/>
            </a:endParaRPr>
          </a:p>
        </p:txBody>
      </p:sp>
      <p:sp>
        <p:nvSpPr>
          <p:cNvPr id="12" name="CuadroTexto 11">
            <a:extLst>
              <a:ext uri="{FF2B5EF4-FFF2-40B4-BE49-F238E27FC236}">
                <a16:creationId xmlns:a16="http://schemas.microsoft.com/office/drawing/2014/main" id="{8AAC2CF2-EC08-ECF6-A990-ABDDB563284A}"/>
              </a:ext>
            </a:extLst>
          </p:cNvPr>
          <p:cNvSpPr txBox="1"/>
          <p:nvPr/>
        </p:nvSpPr>
        <p:spPr>
          <a:xfrm>
            <a:off x="282175" y="1734414"/>
            <a:ext cx="10783377" cy="4508735"/>
          </a:xfrm>
          <a:prstGeom prst="rect">
            <a:avLst/>
          </a:prstGeom>
          <a:noFill/>
        </p:spPr>
        <p:txBody>
          <a:bodyPr wrap="square">
            <a:spAutoFit/>
          </a:bodyPr>
          <a:lstStyle/>
          <a:p>
            <a:endParaRPr lang="es-CO" dirty="0">
              <a:effectLst/>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sz="2400" i="1" kern="0" dirty="0">
                <a:effectLst/>
                <a:ea typeface="Times New Roman" panose="02020603050405020304" pitchFamily="18" charset="0"/>
                <a:cs typeface="Times New Roman" panose="02020603050405020304" pitchFamily="18" charset="0"/>
              </a:rPr>
              <a:t>Se establece un </a:t>
            </a:r>
            <a:r>
              <a:rPr lang="es-CO" sz="2400" b="1" i="1" kern="0" dirty="0">
                <a:effectLst/>
                <a:ea typeface="Times New Roman" panose="02020603050405020304" pitchFamily="18" charset="0"/>
                <a:cs typeface="Times New Roman" panose="02020603050405020304" pitchFamily="18" charset="0"/>
              </a:rPr>
              <a:t>procedimiento detallado para la aplicación de sanciones disciplinarias</a:t>
            </a:r>
            <a:r>
              <a:rPr lang="es-CO" sz="2400" i="1" kern="0" dirty="0">
                <a:effectLst/>
                <a:ea typeface="Times New Roman" panose="02020603050405020304" pitchFamily="18" charset="0"/>
                <a:cs typeface="Times New Roman" panose="02020603050405020304" pitchFamily="18" charset="0"/>
              </a:rPr>
              <a:t>, garantizando principios como la dignidad, presunción de inocencia, proporcionalidad, derecho a la defensa, contradicción de pruebas, e imparcialidad.</a:t>
            </a:r>
            <a:endParaRPr lang="es-CO" sz="2000" i="1" kern="1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sz="2400" i="1" kern="0" dirty="0">
                <a:effectLst/>
                <a:ea typeface="Times New Roman" panose="02020603050405020304" pitchFamily="18" charset="0"/>
                <a:cs typeface="Times New Roman" panose="02020603050405020304" pitchFamily="18" charset="0"/>
              </a:rPr>
              <a:t>Los pasos mínimos incluyen comunicación escrita de los hechos imputados, traslado de pruebas, un </a:t>
            </a:r>
            <a:r>
              <a:rPr lang="es-CO" sz="2400" b="1" i="1" kern="0" dirty="0">
                <a:effectLst/>
                <a:ea typeface="Times New Roman" panose="02020603050405020304" pitchFamily="18" charset="0"/>
                <a:cs typeface="Times New Roman" panose="02020603050405020304" pitchFamily="18" charset="0"/>
              </a:rPr>
              <a:t>término no inferior a 5 días para que el trabajador se defienda</a:t>
            </a:r>
            <a:r>
              <a:rPr lang="es-CO" sz="2400" i="1" kern="0" dirty="0">
                <a:effectLst/>
                <a:ea typeface="Times New Roman" panose="02020603050405020304" pitchFamily="18" charset="0"/>
                <a:cs typeface="Times New Roman" panose="02020603050405020304" pitchFamily="18" charset="0"/>
              </a:rPr>
              <a:t>, pronunciamiento motivado, sanción proporcional y posibilidad de impugnar.</a:t>
            </a:r>
            <a:endParaRPr lang="es-CO" sz="2000" i="1" kern="1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sz="2400" i="1" kern="0" dirty="0">
                <a:effectLst/>
                <a:ea typeface="Times New Roman" panose="02020603050405020304" pitchFamily="18" charset="0"/>
                <a:cs typeface="Times New Roman" panose="02020603050405020304" pitchFamily="18" charset="0"/>
              </a:rPr>
              <a:t>Este procedimiento debe realizarse en un término razonable, conforme al </a:t>
            </a:r>
            <a:r>
              <a:rPr lang="es-CO" sz="2400" b="1" i="1" kern="0" dirty="0">
                <a:effectLst/>
                <a:ea typeface="Times New Roman" panose="02020603050405020304" pitchFamily="18" charset="0"/>
                <a:cs typeface="Times New Roman" panose="02020603050405020304" pitchFamily="18" charset="0"/>
              </a:rPr>
              <a:t>principio de inmediatez</a:t>
            </a:r>
            <a:r>
              <a:rPr lang="es-CO" sz="2400" i="1" kern="0" dirty="0">
                <a:effectLst/>
                <a:ea typeface="Times New Roman" panose="02020603050405020304" pitchFamily="18" charset="0"/>
                <a:cs typeface="Times New Roman" panose="02020603050405020304" pitchFamily="18" charset="0"/>
              </a:rPr>
              <a:t>.</a:t>
            </a:r>
            <a:endParaRPr lang="es-CO" sz="2000" i="1" kern="100" dirty="0">
              <a:effectLst/>
              <a:ea typeface="Calibri" panose="020F0502020204030204" pitchFamily="34" charset="0"/>
              <a:cs typeface="Times New Roman" panose="02020603050405020304" pitchFamily="18" charset="0"/>
            </a:endParaRPr>
          </a:p>
        </p:txBody>
      </p:sp>
      <p:pic>
        <p:nvPicPr>
          <p:cNvPr id="13" name="Imagen 12">
            <a:extLst>
              <a:ext uri="{FF2B5EF4-FFF2-40B4-BE49-F238E27FC236}">
                <a16:creationId xmlns:a16="http://schemas.microsoft.com/office/drawing/2014/main" id="{1C24EEA9-F611-825E-BEAF-7BD953E6380E}"/>
              </a:ext>
            </a:extLst>
          </p:cNvPr>
          <p:cNvPicPr>
            <a:picLocks noChangeAspect="1"/>
          </p:cNvPicPr>
          <p:nvPr/>
        </p:nvPicPr>
        <p:blipFill>
          <a:blip r:embed="rId4"/>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228369814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4" name="Imagen 3">
            <a:extLst>
              <a:ext uri="{FF2B5EF4-FFF2-40B4-BE49-F238E27FC236}">
                <a16:creationId xmlns:a16="http://schemas.microsoft.com/office/drawing/2014/main" id="{AF3908D8-9CB5-DD67-5BF4-AAD771D5F828}"/>
              </a:ext>
            </a:extLst>
          </p:cNvPr>
          <p:cNvPicPr>
            <a:picLocks noChangeAspect="1"/>
          </p:cNvPicPr>
          <p:nvPr/>
        </p:nvPicPr>
        <p:blipFill>
          <a:blip r:embed="rId2"/>
          <a:stretch>
            <a:fillRect/>
          </a:stretch>
        </p:blipFill>
        <p:spPr>
          <a:xfrm>
            <a:off x="800100" y="1585912"/>
            <a:ext cx="8376805" cy="3686175"/>
          </a:xfrm>
          <a:prstGeom prst="rect">
            <a:avLst/>
          </a:prstGeom>
        </p:spPr>
      </p:pic>
      <p:pic>
        <p:nvPicPr>
          <p:cNvPr id="6" name="Imagen 5">
            <a:extLst>
              <a:ext uri="{FF2B5EF4-FFF2-40B4-BE49-F238E27FC236}">
                <a16:creationId xmlns:a16="http://schemas.microsoft.com/office/drawing/2014/main" id="{2F5BEFB7-5600-B05D-9FC0-BFC6AB5A8389}"/>
              </a:ext>
            </a:extLst>
          </p:cNvPr>
          <p:cNvPicPr>
            <a:picLocks noChangeAspect="1"/>
          </p:cNvPicPr>
          <p:nvPr/>
        </p:nvPicPr>
        <p:blipFill>
          <a:blip r:embed="rId3"/>
          <a:stretch>
            <a:fillRect/>
          </a:stretch>
        </p:blipFill>
        <p:spPr>
          <a:xfrm>
            <a:off x="9082390" y="2984354"/>
            <a:ext cx="1796891" cy="1076325"/>
          </a:xfrm>
          <a:prstGeom prst="rect">
            <a:avLst/>
          </a:prstGeom>
          <a:solidFill>
            <a:schemeClr val="accent6">
              <a:lumMod val="50000"/>
            </a:schemeClr>
          </a:solidFill>
        </p:spPr>
      </p:pic>
      <p:sp>
        <p:nvSpPr>
          <p:cNvPr id="8" name="Rectángulo: esquinas redondeadas 7">
            <a:extLst>
              <a:ext uri="{FF2B5EF4-FFF2-40B4-BE49-F238E27FC236}">
                <a16:creationId xmlns:a16="http://schemas.microsoft.com/office/drawing/2014/main" id="{CC1D5C80-3151-D6FB-7972-9238663DA19B}"/>
              </a:ext>
            </a:extLst>
          </p:cNvPr>
          <p:cNvSpPr/>
          <p:nvPr/>
        </p:nvSpPr>
        <p:spPr>
          <a:xfrm>
            <a:off x="9176905" y="1772945"/>
            <a:ext cx="1627772" cy="772827"/>
          </a:xfrm>
          <a:prstGeom prst="roundRect">
            <a:avLst/>
          </a:prstGeom>
          <a:solidFill>
            <a:schemeClr val="accent6">
              <a:lumMod val="75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400" b="1" dirty="0"/>
              <a:t>Proporcionalidad</a:t>
            </a:r>
          </a:p>
        </p:txBody>
      </p:sp>
      <p:sp>
        <p:nvSpPr>
          <p:cNvPr id="9" name="Rectángulo: esquinas redondeadas 8">
            <a:extLst>
              <a:ext uri="{FF2B5EF4-FFF2-40B4-BE49-F238E27FC236}">
                <a16:creationId xmlns:a16="http://schemas.microsoft.com/office/drawing/2014/main" id="{3A582BCA-F098-7192-F1BA-CB64B216B970}"/>
              </a:ext>
            </a:extLst>
          </p:cNvPr>
          <p:cNvSpPr/>
          <p:nvPr/>
        </p:nvSpPr>
        <p:spPr>
          <a:xfrm>
            <a:off x="9113693" y="4357687"/>
            <a:ext cx="1690984" cy="837768"/>
          </a:xfrm>
          <a:prstGeom prst="roundRect">
            <a:avLst/>
          </a:prstGeom>
          <a:solidFill>
            <a:srgbClr val="7030A0"/>
          </a:solidFill>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t>Debido Proceso</a:t>
            </a:r>
          </a:p>
        </p:txBody>
      </p:sp>
      <p:sp>
        <p:nvSpPr>
          <p:cNvPr id="10" name="Rectángulo: esquinas redondeadas 9">
            <a:extLst>
              <a:ext uri="{FF2B5EF4-FFF2-40B4-BE49-F238E27FC236}">
                <a16:creationId xmlns:a16="http://schemas.microsoft.com/office/drawing/2014/main" id="{1B8528C7-4D8F-94AF-A210-C4299387D3FD}"/>
              </a:ext>
            </a:extLst>
          </p:cNvPr>
          <p:cNvSpPr/>
          <p:nvPr/>
        </p:nvSpPr>
        <p:spPr>
          <a:xfrm>
            <a:off x="1101436" y="561109"/>
            <a:ext cx="9580419" cy="772827"/>
          </a:xfrm>
          <a:prstGeom prst="roundRect">
            <a:avLst/>
          </a:prstGeom>
          <a:solidFill>
            <a:schemeClr val="accent6">
              <a:lumMod val="75000"/>
            </a:schemeClr>
          </a:solidFill>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800" b="1" dirty="0">
                <a:latin typeface="Cavolini" panose="03000502040302020204" pitchFamily="66" charset="0"/>
                <a:cs typeface="Cavolini" panose="03000502040302020204" pitchFamily="66" charset="0"/>
              </a:rPr>
              <a:t>PROCESO DISCIPLINARIO LABORAL</a:t>
            </a:r>
          </a:p>
        </p:txBody>
      </p:sp>
      <p:pic>
        <p:nvPicPr>
          <p:cNvPr id="3" name="Imagen 2">
            <a:extLst>
              <a:ext uri="{FF2B5EF4-FFF2-40B4-BE49-F238E27FC236}">
                <a16:creationId xmlns:a16="http://schemas.microsoft.com/office/drawing/2014/main" id="{1A297D6F-722D-0CA8-51E2-D3D5CA27E2AE}"/>
              </a:ext>
            </a:extLst>
          </p:cNvPr>
          <p:cNvPicPr>
            <a:picLocks noChangeAspect="1"/>
          </p:cNvPicPr>
          <p:nvPr/>
        </p:nvPicPr>
        <p:blipFill>
          <a:blip r:embed="rId4"/>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374495343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sp>
        <p:nvSpPr>
          <p:cNvPr id="10" name="Rectángulo: esquinas redondeadas 9">
            <a:extLst>
              <a:ext uri="{FF2B5EF4-FFF2-40B4-BE49-F238E27FC236}">
                <a16:creationId xmlns:a16="http://schemas.microsoft.com/office/drawing/2014/main" id="{1B8528C7-4D8F-94AF-A210-C4299387D3FD}"/>
              </a:ext>
            </a:extLst>
          </p:cNvPr>
          <p:cNvSpPr/>
          <p:nvPr/>
        </p:nvSpPr>
        <p:spPr>
          <a:xfrm>
            <a:off x="1101436" y="561109"/>
            <a:ext cx="9580419" cy="772827"/>
          </a:xfrm>
          <a:prstGeom prst="roundRect">
            <a:avLst/>
          </a:prstGeom>
          <a:solidFill>
            <a:schemeClr val="accent6">
              <a:lumMod val="75000"/>
            </a:schemeClr>
          </a:solidFill>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800" b="1" dirty="0">
                <a:latin typeface="Cavolini" panose="03000502040302020204" pitchFamily="66" charset="0"/>
                <a:cs typeface="Cavolini" panose="03000502040302020204" pitchFamily="66" charset="0"/>
              </a:rPr>
              <a:t>PROCESO DISCIPLINARIO LABORAL</a:t>
            </a:r>
          </a:p>
        </p:txBody>
      </p:sp>
      <p:pic>
        <p:nvPicPr>
          <p:cNvPr id="5" name="Imagen 4">
            <a:extLst>
              <a:ext uri="{FF2B5EF4-FFF2-40B4-BE49-F238E27FC236}">
                <a16:creationId xmlns:a16="http://schemas.microsoft.com/office/drawing/2014/main" id="{85D207AF-DD17-027E-D711-AAAFC99B77BC}"/>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778019" y="1679863"/>
            <a:ext cx="10184390" cy="4038600"/>
          </a:xfrm>
          <a:prstGeom prst="rect">
            <a:avLst/>
          </a:prstGeom>
        </p:spPr>
      </p:pic>
      <p:pic>
        <p:nvPicPr>
          <p:cNvPr id="11" name="Imagen 10">
            <a:extLst>
              <a:ext uri="{FF2B5EF4-FFF2-40B4-BE49-F238E27FC236}">
                <a16:creationId xmlns:a16="http://schemas.microsoft.com/office/drawing/2014/main" id="{E6C66FB8-1CBC-C840-B379-40C37A9D1D84}"/>
              </a:ext>
            </a:extLst>
          </p:cNvPr>
          <p:cNvPicPr>
            <a:picLocks noChangeAspect="1"/>
          </p:cNvPicPr>
          <p:nvPr/>
        </p:nvPicPr>
        <p:blipFill>
          <a:blip r:embed="rId4"/>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227899464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2" name="Imagen 1">
            <a:extLst>
              <a:ext uri="{FF2B5EF4-FFF2-40B4-BE49-F238E27FC236}">
                <a16:creationId xmlns:a16="http://schemas.microsoft.com/office/drawing/2014/main" id="{FDF52966-FDA3-59BF-8C39-F1364F390C15}"/>
              </a:ext>
            </a:extLst>
          </p:cNvPr>
          <p:cNvPicPr>
            <a:picLocks noChangeAspect="1"/>
          </p:cNvPicPr>
          <p:nvPr/>
        </p:nvPicPr>
        <p:blipFill>
          <a:blip r:embed="rId2"/>
          <a:stretch>
            <a:fillRect/>
          </a:stretch>
        </p:blipFill>
        <p:spPr>
          <a:xfrm>
            <a:off x="9896729" y="6041421"/>
            <a:ext cx="1263108" cy="533800"/>
          </a:xfrm>
          <a:prstGeom prst="rect">
            <a:avLst/>
          </a:prstGeom>
        </p:spPr>
      </p:pic>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90759" y="33809"/>
            <a:ext cx="11315157" cy="2322777"/>
          </a:xfrm>
          <a:prstGeom prst="rect">
            <a:avLst/>
          </a:prstGeom>
          <a:scene3d>
            <a:camera prst="orthographicFront"/>
            <a:lightRig rig="threePt" dir="t"/>
          </a:scene3d>
          <a:sp3d>
            <a:bevelT w="114300" prst="artDeco"/>
          </a:sp3d>
        </p:spPr>
      </p:pic>
      <p:sp>
        <p:nvSpPr>
          <p:cNvPr id="12" name="CuadroTexto 11">
            <a:extLst>
              <a:ext uri="{FF2B5EF4-FFF2-40B4-BE49-F238E27FC236}">
                <a16:creationId xmlns:a16="http://schemas.microsoft.com/office/drawing/2014/main" id="{C03B3CAD-F280-E147-40E3-27E591E2F581}"/>
              </a:ext>
            </a:extLst>
          </p:cNvPr>
          <p:cNvSpPr txBox="1"/>
          <p:nvPr/>
        </p:nvSpPr>
        <p:spPr>
          <a:xfrm>
            <a:off x="1560368" y="577588"/>
            <a:ext cx="9071264" cy="1077218"/>
          </a:xfrm>
          <a:prstGeom prst="rect">
            <a:avLst/>
          </a:prstGeom>
          <a:noFill/>
        </p:spPr>
        <p:txBody>
          <a:bodyPr wrap="square">
            <a:spAutoFit/>
          </a:bodyPr>
          <a:lstStyle/>
          <a:p>
            <a:pPr algn="ctr"/>
            <a:r>
              <a:rPr lang="es-CO" sz="3200" b="1" i="1" kern="0" dirty="0">
                <a:solidFill>
                  <a:schemeClr val="bg1"/>
                </a:solidFill>
                <a:effectLst/>
                <a:latin typeface="Cavolini" panose="03000502040302020204" pitchFamily="66" charset="0"/>
                <a:ea typeface="Times New Roman" panose="02020603050405020304" pitchFamily="18" charset="0"/>
                <a:cs typeface="Cavolini" panose="03000502040302020204" pitchFamily="66" charset="0"/>
              </a:rPr>
              <a:t>Fortalecimiento del Debido Proceso Disciplinario Laboral</a:t>
            </a:r>
            <a:endParaRPr lang="es-CO" sz="3200" i="1" dirty="0">
              <a:solidFill>
                <a:schemeClr val="bg1"/>
              </a:solidFill>
              <a:latin typeface="Cavolini" panose="03000502040302020204" pitchFamily="66" charset="0"/>
              <a:cs typeface="Cavolini" panose="03000502040302020204" pitchFamily="66" charset="0"/>
            </a:endParaRPr>
          </a:p>
        </p:txBody>
      </p:sp>
      <p:pic>
        <p:nvPicPr>
          <p:cNvPr id="14" name="Imagen 13">
            <a:extLst>
              <a:ext uri="{FF2B5EF4-FFF2-40B4-BE49-F238E27FC236}">
                <a16:creationId xmlns:a16="http://schemas.microsoft.com/office/drawing/2014/main" id="{149C6924-51FA-8A9C-BE47-97F32E9EDF36}"/>
              </a:ext>
            </a:extLst>
          </p:cNvPr>
          <p:cNvPicPr>
            <a:picLocks noChangeAspect="1"/>
          </p:cNvPicPr>
          <p:nvPr/>
        </p:nvPicPr>
        <p:blipFill>
          <a:blip r:embed="rId5"/>
          <a:stretch>
            <a:fillRect/>
          </a:stretch>
        </p:blipFill>
        <p:spPr>
          <a:xfrm>
            <a:off x="831832" y="2198586"/>
            <a:ext cx="10598167" cy="3760614"/>
          </a:xfrm>
          <a:prstGeom prst="rect">
            <a:avLst/>
          </a:prstGeom>
        </p:spPr>
      </p:pic>
    </p:spTree>
    <p:extLst>
      <p:ext uri="{BB962C8B-B14F-4D97-AF65-F5344CB8AC3E}">
        <p14:creationId xmlns:p14="http://schemas.microsoft.com/office/powerpoint/2010/main" val="125000786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90759" y="0"/>
            <a:ext cx="11315157" cy="2322777"/>
          </a:xfrm>
          <a:prstGeom prst="rect">
            <a:avLst/>
          </a:prstGeom>
          <a:scene3d>
            <a:camera prst="orthographicFront"/>
            <a:lightRig rig="threePt" dir="t"/>
          </a:scene3d>
          <a:sp3d>
            <a:bevelT w="114300" prst="artDeco"/>
          </a:sp3d>
        </p:spPr>
      </p:pic>
      <p:sp>
        <p:nvSpPr>
          <p:cNvPr id="9" name="CuadroTexto 8">
            <a:extLst>
              <a:ext uri="{FF2B5EF4-FFF2-40B4-BE49-F238E27FC236}">
                <a16:creationId xmlns:a16="http://schemas.microsoft.com/office/drawing/2014/main" id="{9DEBF0CC-5323-7BCB-DFEA-344E1B7CD493}"/>
              </a:ext>
            </a:extLst>
          </p:cNvPr>
          <p:cNvSpPr txBox="1"/>
          <p:nvPr/>
        </p:nvSpPr>
        <p:spPr>
          <a:xfrm>
            <a:off x="1078337" y="577588"/>
            <a:ext cx="9809017" cy="1077218"/>
          </a:xfrm>
          <a:prstGeom prst="rect">
            <a:avLst/>
          </a:prstGeom>
          <a:noFill/>
        </p:spPr>
        <p:txBody>
          <a:bodyPr wrap="square">
            <a:spAutoFit/>
          </a:bodyPr>
          <a:lstStyle/>
          <a:p>
            <a:pPr algn="ctr"/>
            <a:r>
              <a:rPr lang="es-CO" sz="3200" b="1" i="1" kern="0" dirty="0">
                <a:solidFill>
                  <a:schemeClr val="bg1"/>
                </a:solidFill>
                <a:effectLst/>
                <a:latin typeface="Cavolini" panose="03000502040302020204" pitchFamily="66" charset="0"/>
                <a:ea typeface="Times New Roman" panose="02020603050405020304" pitchFamily="18" charset="0"/>
                <a:cs typeface="Cavolini" panose="03000502040302020204" pitchFamily="66" charset="0"/>
              </a:rPr>
              <a:t>Fortalecimiento del Debido Proceso Disciplinario Laboral</a:t>
            </a:r>
            <a:endParaRPr lang="es-CO" sz="3200" i="1" dirty="0">
              <a:solidFill>
                <a:schemeClr val="bg1"/>
              </a:solidFill>
              <a:latin typeface="Cavolini" panose="03000502040302020204" pitchFamily="66" charset="0"/>
              <a:cs typeface="Cavolini" panose="03000502040302020204" pitchFamily="66" charset="0"/>
            </a:endParaRPr>
          </a:p>
        </p:txBody>
      </p:sp>
      <p:sp>
        <p:nvSpPr>
          <p:cNvPr id="4" name="CuadroTexto 3">
            <a:extLst>
              <a:ext uri="{FF2B5EF4-FFF2-40B4-BE49-F238E27FC236}">
                <a16:creationId xmlns:a16="http://schemas.microsoft.com/office/drawing/2014/main" id="{67D6E976-2E48-1C8C-337E-DE4CDF5412D6}"/>
              </a:ext>
            </a:extLst>
          </p:cNvPr>
          <p:cNvSpPr txBox="1"/>
          <p:nvPr/>
        </p:nvSpPr>
        <p:spPr>
          <a:xfrm>
            <a:off x="158460" y="1820832"/>
            <a:ext cx="11157239" cy="4205895"/>
          </a:xfrm>
          <a:prstGeom prst="rect">
            <a:avLst/>
          </a:prstGeom>
          <a:noFill/>
        </p:spPr>
        <p:txBody>
          <a:bodyPr wrap="square">
            <a:spAutoFit/>
          </a:bodyPr>
          <a:lstStyle/>
          <a:p>
            <a:endParaRPr lang="es-CO" sz="2400" i="1" dirty="0">
              <a:effectLst/>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sz="2400" i="1" kern="0" dirty="0">
                <a:effectLst/>
                <a:ea typeface="Times New Roman" panose="02020603050405020304" pitchFamily="18" charset="0"/>
                <a:cs typeface="Times New Roman" panose="02020603050405020304" pitchFamily="18" charset="0"/>
              </a:rPr>
              <a:t>Si el trabajador está afiliado a una organización sindical, tiene derecho a ser asistido por representantes del sindicato. Para trabajadores con discapacidad, se garantizarán </a:t>
            </a:r>
            <a:r>
              <a:rPr lang="es-CO" sz="2400" b="1" i="1" kern="0" dirty="0">
                <a:effectLst/>
                <a:ea typeface="Times New Roman" panose="02020603050405020304" pitchFamily="18" charset="0"/>
                <a:cs typeface="Times New Roman" panose="02020603050405020304" pitchFamily="18" charset="0"/>
              </a:rPr>
              <a:t>medidas y ajustes razonables</a:t>
            </a:r>
            <a:r>
              <a:rPr lang="es-CO" sz="2400" i="1" kern="0" dirty="0">
                <a:effectLst/>
                <a:ea typeface="Times New Roman" panose="02020603050405020304" pitchFamily="18" charset="0"/>
                <a:cs typeface="Times New Roman" panose="02020603050405020304" pitchFamily="18" charset="0"/>
              </a:rPr>
              <a:t> para la comunicación.</a:t>
            </a:r>
            <a:endParaRPr lang="es-CO" sz="2400" i="1" kern="1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sz="2400" i="1" kern="0" dirty="0">
                <a:effectLst/>
                <a:ea typeface="Times New Roman" panose="02020603050405020304" pitchFamily="18" charset="0"/>
                <a:cs typeface="Times New Roman" panose="02020603050405020304" pitchFamily="18" charset="0"/>
              </a:rPr>
              <a:t>Los </a:t>
            </a:r>
            <a:r>
              <a:rPr lang="es-CO" sz="2400" b="1" i="1" kern="0" dirty="0">
                <a:effectLst/>
                <a:ea typeface="Times New Roman" panose="02020603050405020304" pitchFamily="18" charset="0"/>
                <a:cs typeface="Times New Roman" panose="02020603050405020304" pitchFamily="18" charset="0"/>
              </a:rPr>
              <a:t>empleadores deben actualizar su Reglamento Interno de Trabajo</a:t>
            </a:r>
            <a:r>
              <a:rPr lang="es-CO" sz="2400" i="1" kern="0" dirty="0">
                <a:effectLst/>
                <a:ea typeface="Times New Roman" panose="02020603050405020304" pitchFamily="18" charset="0"/>
                <a:cs typeface="Times New Roman" panose="02020603050405020304" pitchFamily="18" charset="0"/>
              </a:rPr>
              <a:t> conforme a estos parámetros dentro de los doce (12) meses siguientes a la entrada en vigencia de la ley.</a:t>
            </a:r>
            <a:endParaRPr lang="es-CO" sz="2400" i="1" kern="1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sz="2400" i="1" kern="0" dirty="0">
                <a:effectLst/>
                <a:ea typeface="Times New Roman" panose="02020603050405020304" pitchFamily="18" charset="0"/>
                <a:cs typeface="Times New Roman" panose="02020603050405020304" pitchFamily="18" charset="0"/>
              </a:rPr>
              <a:t>Este procedimiento no aplica a trabajadores del hogar ni a micro y pequeñas empresas de menos de diez (10) trabajadores, quienes solo tienen la obligación de escuchar previamente al trabajador.</a:t>
            </a:r>
            <a:endParaRPr lang="es-CO" sz="2400" i="1" kern="100" dirty="0">
              <a:effectLst/>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B3F384B7-21AC-A97A-073F-C7EFB27B0D0E}"/>
              </a:ext>
            </a:extLst>
          </p:cNvPr>
          <p:cNvPicPr>
            <a:picLocks noChangeAspect="1"/>
          </p:cNvPicPr>
          <p:nvPr/>
        </p:nvPicPr>
        <p:blipFill>
          <a:blip r:embed="rId4"/>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4957321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90759" y="33809"/>
            <a:ext cx="11315157" cy="2322777"/>
          </a:xfrm>
          <a:prstGeom prst="rect">
            <a:avLst/>
          </a:prstGeom>
          <a:scene3d>
            <a:camera prst="orthographicFront"/>
            <a:lightRig rig="threePt" dir="t"/>
          </a:scene3d>
          <a:sp3d>
            <a:bevelT w="114300" prst="artDeco"/>
          </a:sp3d>
        </p:spPr>
      </p:pic>
      <p:sp>
        <p:nvSpPr>
          <p:cNvPr id="5" name="CuadroTexto 4">
            <a:extLst>
              <a:ext uri="{FF2B5EF4-FFF2-40B4-BE49-F238E27FC236}">
                <a16:creationId xmlns:a16="http://schemas.microsoft.com/office/drawing/2014/main" id="{7EEBDF16-0195-9DBC-98CB-396EC577515B}"/>
              </a:ext>
            </a:extLst>
          </p:cNvPr>
          <p:cNvSpPr txBox="1"/>
          <p:nvPr/>
        </p:nvSpPr>
        <p:spPr>
          <a:xfrm>
            <a:off x="2465242" y="838629"/>
            <a:ext cx="7608225" cy="658835"/>
          </a:xfrm>
          <a:prstGeom prst="rect">
            <a:avLst/>
          </a:prstGeom>
          <a:noFill/>
        </p:spPr>
        <p:txBody>
          <a:bodyPr wrap="square">
            <a:spAutoFit/>
          </a:bodyPr>
          <a:lstStyle/>
          <a:p>
            <a:pPr lvl="0" algn="just">
              <a:lnSpc>
                <a:spcPct val="107000"/>
              </a:lnSpc>
              <a:spcAft>
                <a:spcPts val="800"/>
              </a:spcAft>
              <a:tabLst>
                <a:tab pos="457200" algn="l"/>
              </a:tabLst>
            </a:pPr>
            <a:r>
              <a:rPr lang="es-CO" sz="3600" b="1" i="1" kern="0" dirty="0">
                <a:solidFill>
                  <a:schemeClr val="bg1"/>
                </a:solidFill>
                <a:effectLst/>
                <a:ea typeface="Times New Roman" panose="02020603050405020304" pitchFamily="18" charset="0"/>
                <a:cs typeface="Times New Roman" panose="02020603050405020304" pitchFamily="18" charset="0"/>
              </a:rPr>
              <a:t>Prohibición de Maniobras de Elusión</a:t>
            </a:r>
            <a:endParaRPr lang="es-CO" sz="3600" i="1" kern="100" dirty="0">
              <a:solidFill>
                <a:schemeClr val="bg1"/>
              </a:solidFill>
              <a:effectLst/>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C5E8E0F4-5C9E-81C6-544A-233253C348BB}"/>
              </a:ext>
            </a:extLst>
          </p:cNvPr>
          <p:cNvSpPr txBox="1"/>
          <p:nvPr/>
        </p:nvSpPr>
        <p:spPr>
          <a:xfrm>
            <a:off x="293331" y="2527264"/>
            <a:ext cx="10876896" cy="2940613"/>
          </a:xfrm>
          <a:prstGeom prst="rect">
            <a:avLst/>
          </a:prstGeom>
          <a:noFill/>
        </p:spPr>
        <p:txBody>
          <a:bodyPr wrap="square">
            <a:spAutoFit/>
          </a:bodyPr>
          <a:lstStyle/>
          <a:p>
            <a:pPr marL="914400" lvl="1" indent="-457200" algn="just">
              <a:lnSpc>
                <a:spcPct val="107000"/>
              </a:lnSpc>
              <a:spcAft>
                <a:spcPts val="800"/>
              </a:spcAft>
              <a:buSzPts val="1000"/>
              <a:buFont typeface="Courier New" panose="02070309020205020404" pitchFamily="49" charset="0"/>
              <a:buChar char="o"/>
              <a:tabLst>
                <a:tab pos="914400" algn="l"/>
              </a:tabLst>
            </a:pPr>
            <a:r>
              <a:rPr lang="es-CO" sz="2800" i="1" kern="0" dirty="0">
                <a:effectLst/>
                <a:ea typeface="Times New Roman" panose="02020603050405020304" pitchFamily="18" charset="0"/>
                <a:cs typeface="Times New Roman" panose="02020603050405020304" pitchFamily="18" charset="0"/>
              </a:rPr>
              <a:t>Se prohíbe el </a:t>
            </a:r>
            <a:r>
              <a:rPr lang="es-CO" sz="2800" b="1" i="1" kern="0" dirty="0">
                <a:effectLst/>
                <a:ea typeface="Times New Roman" panose="02020603050405020304" pitchFamily="18" charset="0"/>
                <a:cs typeface="Times New Roman" panose="02020603050405020304" pitchFamily="18" charset="0"/>
              </a:rPr>
              <a:t>uso fraudulento de prerrogativas diferenciadas</a:t>
            </a:r>
            <a:r>
              <a:rPr lang="es-CO" sz="2800" i="1" kern="0" dirty="0">
                <a:effectLst/>
                <a:ea typeface="Times New Roman" panose="02020603050405020304" pitchFamily="18" charset="0"/>
                <a:cs typeface="Times New Roman" panose="02020603050405020304" pitchFamily="18" charset="0"/>
              </a:rPr>
              <a:t> (otorgadas a ciertos sectores o microempresas) con el propósito de desconocer o menoscabar los derechos laborales del trabajador.</a:t>
            </a:r>
            <a:endParaRPr lang="es-CO" sz="2400" i="1" kern="100" dirty="0">
              <a:effectLst/>
              <a:ea typeface="Calibri" panose="020F0502020204030204" pitchFamily="34" charset="0"/>
              <a:cs typeface="Times New Roman" panose="02020603050405020304" pitchFamily="18" charset="0"/>
            </a:endParaRPr>
          </a:p>
          <a:p>
            <a:pPr marL="914400" lvl="1" indent="-457200" algn="just">
              <a:lnSpc>
                <a:spcPct val="107000"/>
              </a:lnSpc>
              <a:spcAft>
                <a:spcPts val="800"/>
              </a:spcAft>
              <a:buSzPts val="1000"/>
              <a:buFont typeface="Courier New" panose="02070309020205020404" pitchFamily="49" charset="0"/>
              <a:buChar char="o"/>
              <a:tabLst>
                <a:tab pos="914400" algn="l"/>
              </a:tabLst>
            </a:pPr>
            <a:r>
              <a:rPr lang="es-CO" sz="2800" i="1" kern="0" dirty="0">
                <a:effectLst/>
                <a:ea typeface="Times New Roman" panose="02020603050405020304" pitchFamily="18" charset="0"/>
                <a:cs typeface="Times New Roman" panose="02020603050405020304" pitchFamily="18" charset="0"/>
              </a:rPr>
              <a:t>El incumplimiento de esta prohibición otorga al trabajador una </a:t>
            </a:r>
            <a:r>
              <a:rPr lang="es-CO" sz="2800" b="1" i="1" kern="0" dirty="0">
                <a:effectLst/>
                <a:ea typeface="Times New Roman" panose="02020603050405020304" pitchFamily="18" charset="0"/>
                <a:cs typeface="Times New Roman" panose="02020603050405020304" pitchFamily="18" charset="0"/>
              </a:rPr>
              <a:t>indemnización equivalente a un (1) día de salario por cada día</a:t>
            </a:r>
            <a:r>
              <a:rPr lang="es-CO" sz="2800" i="1" kern="0" dirty="0">
                <a:effectLst/>
                <a:ea typeface="Times New Roman" panose="02020603050405020304" pitchFamily="18" charset="0"/>
                <a:cs typeface="Times New Roman" panose="02020603050405020304" pitchFamily="18" charset="0"/>
              </a:rPr>
              <a:t> de la conducta, hasta un máximo de veinticuatro (24) meses.</a:t>
            </a:r>
            <a:endParaRPr lang="es-CO" sz="2400" i="1" kern="100" dirty="0">
              <a:effectLst/>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D61B0012-8A08-D077-F0E3-9B7B89BBBCE4}"/>
              </a:ext>
            </a:extLst>
          </p:cNvPr>
          <p:cNvPicPr>
            <a:picLocks noChangeAspect="1"/>
          </p:cNvPicPr>
          <p:nvPr/>
        </p:nvPicPr>
        <p:blipFill>
          <a:blip r:embed="rId4"/>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353858267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90759" y="1"/>
            <a:ext cx="11315157" cy="2005444"/>
          </a:xfrm>
          <a:prstGeom prst="rect">
            <a:avLst/>
          </a:prstGeom>
          <a:scene3d>
            <a:camera prst="orthographicFront"/>
            <a:lightRig rig="threePt" dir="t"/>
          </a:scene3d>
          <a:sp3d>
            <a:bevelT w="114300" prst="artDeco"/>
          </a:sp3d>
        </p:spPr>
      </p:pic>
      <p:sp>
        <p:nvSpPr>
          <p:cNvPr id="5" name="CuadroTexto 4">
            <a:extLst>
              <a:ext uri="{FF2B5EF4-FFF2-40B4-BE49-F238E27FC236}">
                <a16:creationId xmlns:a16="http://schemas.microsoft.com/office/drawing/2014/main" id="{A168BDD9-F078-4081-6C7B-6B2875BADE9E}"/>
              </a:ext>
            </a:extLst>
          </p:cNvPr>
          <p:cNvSpPr txBox="1"/>
          <p:nvPr/>
        </p:nvSpPr>
        <p:spPr>
          <a:xfrm>
            <a:off x="1361209" y="577588"/>
            <a:ext cx="9788236" cy="646331"/>
          </a:xfrm>
          <a:prstGeom prst="rect">
            <a:avLst/>
          </a:prstGeom>
          <a:noFill/>
        </p:spPr>
        <p:txBody>
          <a:bodyPr wrap="square">
            <a:spAutoFit/>
          </a:bodyPr>
          <a:lstStyle/>
          <a:p>
            <a:r>
              <a:rPr lang="es-CO" sz="3600" b="1" kern="0" dirty="0">
                <a:solidFill>
                  <a:schemeClr val="bg1"/>
                </a:solidFill>
                <a:effectLst/>
                <a:latin typeface="Cavolini" panose="03000502040302020204" pitchFamily="66" charset="0"/>
                <a:ea typeface="Times New Roman" panose="02020603050405020304" pitchFamily="18" charset="0"/>
                <a:cs typeface="Cavolini" panose="03000502040302020204" pitchFamily="66" charset="0"/>
              </a:rPr>
              <a:t>Impacto en las Condiciones de Empleo</a:t>
            </a:r>
            <a:endParaRPr lang="es-CO" sz="3600" dirty="0">
              <a:solidFill>
                <a:schemeClr val="bg1"/>
              </a:solidFill>
              <a:latin typeface="Cavolini" panose="03000502040302020204" pitchFamily="66" charset="0"/>
              <a:cs typeface="Cavolini" panose="03000502040302020204" pitchFamily="66" charset="0"/>
            </a:endParaRPr>
          </a:p>
        </p:txBody>
      </p:sp>
      <p:sp>
        <p:nvSpPr>
          <p:cNvPr id="10" name="CuadroTexto 9">
            <a:extLst>
              <a:ext uri="{FF2B5EF4-FFF2-40B4-BE49-F238E27FC236}">
                <a16:creationId xmlns:a16="http://schemas.microsoft.com/office/drawing/2014/main" id="{6E5EC311-5BB1-FC1D-73C6-2607AF0CA8CC}"/>
              </a:ext>
            </a:extLst>
          </p:cNvPr>
          <p:cNvSpPr txBox="1"/>
          <p:nvPr/>
        </p:nvSpPr>
        <p:spPr>
          <a:xfrm>
            <a:off x="161058" y="1898130"/>
            <a:ext cx="11315157" cy="3923959"/>
          </a:xfrm>
          <a:prstGeom prst="rect">
            <a:avLst/>
          </a:prstGeom>
          <a:noFill/>
        </p:spPr>
        <p:txBody>
          <a:bodyPr wrap="square">
            <a:spAutoFit/>
          </a:bodyPr>
          <a:lstStyle/>
          <a:p>
            <a:endParaRPr lang="es-CO" i="1" dirty="0">
              <a:effectLst/>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i="1" kern="0" dirty="0">
                <a:effectLst/>
                <a:ea typeface="Times New Roman" panose="02020603050405020304" pitchFamily="18" charset="0"/>
                <a:cs typeface="Times New Roman" panose="02020603050405020304" pitchFamily="18" charset="0"/>
              </a:rPr>
              <a:t>El </a:t>
            </a:r>
            <a:r>
              <a:rPr lang="es-CO" b="1" i="1" kern="0" dirty="0">
                <a:effectLst/>
                <a:ea typeface="Times New Roman" panose="02020603050405020304" pitchFamily="18" charset="0"/>
                <a:cs typeface="Times New Roman" panose="02020603050405020304" pitchFamily="18" charset="0"/>
              </a:rPr>
              <a:t>trabajo nocturno ahora se considera desde las diecinueve horas (7:00 p.m.) hasta las seis horas (6:00 a.m.)</a:t>
            </a:r>
            <a:r>
              <a:rPr lang="es-CO" i="1" kern="0" dirty="0">
                <a:effectLst/>
                <a:ea typeface="Times New Roman" panose="02020603050405020304" pitchFamily="18" charset="0"/>
                <a:cs typeface="Times New Roman" panose="02020603050405020304" pitchFamily="18" charset="0"/>
              </a:rPr>
              <a:t> del día siguiente. Esta modificación entrará en vigencia seis (6) meses después de la sanción de la ley.</a:t>
            </a:r>
            <a:endParaRPr lang="es-CO" i="1" kern="1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i="1" kern="0" dirty="0">
                <a:effectLst/>
                <a:ea typeface="Times New Roman" panose="02020603050405020304" pitchFamily="18" charset="0"/>
                <a:cs typeface="Times New Roman" panose="02020603050405020304" pitchFamily="18" charset="0"/>
              </a:rPr>
              <a:t>La jornada máxima legal es de </a:t>
            </a:r>
            <a:r>
              <a:rPr lang="es-CO" b="1" i="1" kern="0" dirty="0">
                <a:effectLst/>
                <a:ea typeface="Times New Roman" panose="02020603050405020304" pitchFamily="18" charset="0"/>
                <a:cs typeface="Times New Roman" panose="02020603050405020304" pitchFamily="18" charset="0"/>
              </a:rPr>
              <a:t>ocho (8) horas al día y cuarenta y dos (42) horas a la semana</a:t>
            </a:r>
            <a:r>
              <a:rPr lang="es-CO" i="1" kern="0" dirty="0">
                <a:effectLst/>
                <a:ea typeface="Times New Roman" panose="02020603050405020304" pitchFamily="18" charset="0"/>
                <a:cs typeface="Times New Roman" panose="02020603050405020304" pitchFamily="18" charset="0"/>
              </a:rPr>
              <a:t>. Se permite la distribución variable de las horas de trabajo diario.</a:t>
            </a:r>
            <a:endParaRPr lang="es-CO" i="1" kern="1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b="1" i="1" kern="0" dirty="0">
                <a:effectLst/>
                <a:ea typeface="Times New Roman" panose="02020603050405020304" pitchFamily="18" charset="0"/>
                <a:cs typeface="Times New Roman" panose="02020603050405020304" pitchFamily="18" charset="0"/>
              </a:rPr>
              <a:t>No se requerirá permiso del Ministerio del Trabajo para laborar horas extras</a:t>
            </a:r>
            <a:r>
              <a:rPr lang="es-CO" i="1" kern="0" dirty="0">
                <a:effectLst/>
                <a:ea typeface="Times New Roman" panose="02020603050405020304" pitchFamily="18" charset="0"/>
                <a:cs typeface="Times New Roman" panose="02020603050405020304" pitchFamily="18" charset="0"/>
              </a:rPr>
              <a:t>, pero el incumplimiento en el pago puede llevar a la suspensión de la facultad de autorizar tiempo suplementario. El </a:t>
            </a:r>
            <a:r>
              <a:rPr lang="es-CO" b="1" i="1" kern="0" dirty="0">
                <a:effectLst/>
                <a:ea typeface="Times New Roman" panose="02020603050405020304" pitchFamily="18" charset="0"/>
                <a:cs typeface="Times New Roman" panose="02020603050405020304" pitchFamily="18" charset="0"/>
              </a:rPr>
              <a:t>límite de horas extras es de dos (2) horas diarias y doce (12) semanales</a:t>
            </a:r>
            <a:r>
              <a:rPr lang="es-CO" i="1" kern="0" dirty="0">
                <a:effectLst/>
                <a:ea typeface="Times New Roman" panose="02020603050405020304" pitchFamily="18" charset="0"/>
                <a:cs typeface="Times New Roman" panose="02020603050405020304" pitchFamily="18" charset="0"/>
              </a:rPr>
              <a:t>, con excepciones para los sectores de seguridad y salud.</a:t>
            </a:r>
            <a:endParaRPr lang="es-CO" i="1" kern="1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i="1" kern="0" dirty="0">
                <a:effectLst/>
                <a:ea typeface="Times New Roman" panose="02020603050405020304" pitchFamily="18" charset="0"/>
                <a:cs typeface="Times New Roman" panose="02020603050405020304" pitchFamily="18" charset="0"/>
              </a:rPr>
              <a:t>El trabajo en día de descanso obligatorio o días de fiesta se remunerará con un </a:t>
            </a:r>
            <a:r>
              <a:rPr lang="es-CO" b="1" i="1" kern="0" dirty="0">
                <a:effectLst/>
                <a:ea typeface="Times New Roman" panose="02020603050405020304" pitchFamily="18" charset="0"/>
                <a:cs typeface="Times New Roman" panose="02020603050405020304" pitchFamily="18" charset="0"/>
              </a:rPr>
              <a:t>recargo del ciento por ciento (100%)</a:t>
            </a:r>
            <a:r>
              <a:rPr lang="es-CO" i="1" kern="0" dirty="0">
                <a:effectLst/>
                <a:ea typeface="Times New Roman" panose="02020603050405020304" pitchFamily="18" charset="0"/>
                <a:cs typeface="Times New Roman" panose="02020603050405020304" pitchFamily="18" charset="0"/>
              </a:rPr>
              <a:t> sobre el salario ordinario, sin perjuicio del salario ordinario semanal. La implementación de este recargo será gradual: 80% desde el 1 de julio de 2025, 90% desde el 1 de julio de 2026, y 100% desde el 1 de julio de 2027.</a:t>
            </a:r>
            <a:endParaRPr lang="es-CO" i="1" kern="100" dirty="0">
              <a:effectLst/>
              <a:ea typeface="Calibri" panose="020F0502020204030204" pitchFamily="34" charset="0"/>
              <a:cs typeface="Times New Roman" panose="02020603050405020304" pitchFamily="18" charset="0"/>
            </a:endParaRPr>
          </a:p>
        </p:txBody>
      </p:sp>
      <p:pic>
        <p:nvPicPr>
          <p:cNvPr id="12" name="Imagen 11">
            <a:extLst>
              <a:ext uri="{FF2B5EF4-FFF2-40B4-BE49-F238E27FC236}">
                <a16:creationId xmlns:a16="http://schemas.microsoft.com/office/drawing/2014/main" id="{D785DF67-C0FB-FB01-8EF8-7EB8F822EBA2}"/>
              </a:ext>
            </a:extLst>
          </p:cNvPr>
          <p:cNvPicPr>
            <a:picLocks noChangeAspect="1"/>
          </p:cNvPicPr>
          <p:nvPr/>
        </p:nvPicPr>
        <p:blipFill>
          <a:blip r:embed="rId4"/>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244374947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90759" y="0"/>
            <a:ext cx="11315157" cy="2322777"/>
          </a:xfrm>
          <a:prstGeom prst="rect">
            <a:avLst/>
          </a:prstGeom>
          <a:scene3d>
            <a:camera prst="orthographicFront"/>
            <a:lightRig rig="threePt" dir="t"/>
          </a:scene3d>
          <a:sp3d>
            <a:bevelT w="114300" prst="artDeco"/>
          </a:sp3d>
        </p:spPr>
      </p:pic>
      <p:sp>
        <p:nvSpPr>
          <p:cNvPr id="4" name="CuadroTexto 3">
            <a:extLst>
              <a:ext uri="{FF2B5EF4-FFF2-40B4-BE49-F238E27FC236}">
                <a16:creationId xmlns:a16="http://schemas.microsoft.com/office/drawing/2014/main" id="{C3EB602A-2F69-1085-943F-039F9C61565D}"/>
              </a:ext>
            </a:extLst>
          </p:cNvPr>
          <p:cNvSpPr txBox="1"/>
          <p:nvPr/>
        </p:nvSpPr>
        <p:spPr>
          <a:xfrm>
            <a:off x="2774372" y="587503"/>
            <a:ext cx="7395729" cy="721736"/>
          </a:xfrm>
          <a:prstGeom prst="rect">
            <a:avLst/>
          </a:prstGeom>
          <a:noFill/>
        </p:spPr>
        <p:txBody>
          <a:bodyPr wrap="square">
            <a:spAutoFit/>
          </a:bodyPr>
          <a:lstStyle/>
          <a:p>
            <a:pPr lvl="0" algn="just">
              <a:lnSpc>
                <a:spcPct val="107000"/>
              </a:lnSpc>
              <a:spcAft>
                <a:spcPts val="800"/>
              </a:spcAft>
              <a:tabLst>
                <a:tab pos="457200" algn="l"/>
              </a:tabLst>
            </a:pPr>
            <a:r>
              <a:rPr lang="es-CO" sz="4000" b="1" i="1" kern="0" dirty="0">
                <a:solidFill>
                  <a:schemeClr val="bg1"/>
                </a:solidFill>
                <a:effectLst/>
                <a:ea typeface="Times New Roman" panose="02020603050405020304" pitchFamily="18" charset="0"/>
                <a:cs typeface="Times New Roman" panose="02020603050405020304" pitchFamily="18" charset="0"/>
              </a:rPr>
              <a:t>Nuevas Licencias Remuneradas</a:t>
            </a:r>
            <a:endParaRPr lang="es-CO" sz="4000" i="1" kern="100" dirty="0">
              <a:solidFill>
                <a:schemeClr val="bg1"/>
              </a:solidFill>
              <a:effectLst/>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CE8532B1-F975-7060-ACE0-9DB35053E51B}"/>
              </a:ext>
            </a:extLst>
          </p:cNvPr>
          <p:cNvSpPr txBox="1"/>
          <p:nvPr/>
        </p:nvSpPr>
        <p:spPr>
          <a:xfrm>
            <a:off x="802697" y="2121471"/>
            <a:ext cx="10481830" cy="3833870"/>
          </a:xfrm>
          <a:prstGeom prst="rect">
            <a:avLst/>
          </a:prstGeom>
          <a:noFill/>
        </p:spPr>
        <p:txBody>
          <a:bodyPr wrap="square">
            <a:spAutoFit/>
          </a:bodyPr>
          <a:lstStyle/>
          <a:p>
            <a:endParaRPr lang="es-CO" sz="2000" i="1" dirty="0">
              <a:effectLst/>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sz="2000" i="1" kern="0" dirty="0">
                <a:effectLst/>
                <a:ea typeface="Times New Roman" panose="02020603050405020304" pitchFamily="18" charset="0"/>
                <a:cs typeface="Times New Roman" panose="02020603050405020304" pitchFamily="18" charset="0"/>
              </a:rPr>
              <a:t>Se concederán licencias remuneradas para: </a:t>
            </a:r>
            <a:endParaRPr lang="es-CO" sz="2000" i="1" kern="100" dirty="0">
              <a:effectLst/>
              <a:ea typeface="Calibri" panose="020F0502020204030204" pitchFamily="34" charset="0"/>
              <a:cs typeface="Times New Roman" panose="02020603050405020304" pitchFamily="18" charset="0"/>
            </a:endParaRPr>
          </a:p>
          <a:p>
            <a:pPr marL="1143000" lvl="2" indent="-228600" algn="just">
              <a:lnSpc>
                <a:spcPct val="107000"/>
              </a:lnSpc>
              <a:spcAft>
                <a:spcPts val="800"/>
              </a:spcAft>
              <a:buSzPts val="1000"/>
              <a:buFont typeface="Wingdings" panose="05000000000000000000" pitchFamily="2" charset="2"/>
              <a:buChar char=""/>
              <a:tabLst>
                <a:tab pos="1371600" algn="l"/>
              </a:tabLst>
            </a:pPr>
            <a:r>
              <a:rPr lang="es-CO" sz="2000" b="1" i="1" kern="0" dirty="0">
                <a:effectLst/>
                <a:ea typeface="Times New Roman" panose="02020603050405020304" pitchFamily="18" charset="0"/>
                <a:cs typeface="Times New Roman" panose="02020603050405020304" pitchFamily="18" charset="0"/>
              </a:rPr>
              <a:t>Asistencia a citas médicas</a:t>
            </a:r>
            <a:r>
              <a:rPr lang="es-CO" sz="2000" i="1" kern="0" dirty="0">
                <a:effectLst/>
                <a:ea typeface="Times New Roman" panose="02020603050405020304" pitchFamily="18" charset="0"/>
                <a:cs typeface="Times New Roman" panose="02020603050405020304" pitchFamily="18" charset="0"/>
              </a:rPr>
              <a:t> de urgencia o programadas con especialistas, incluyendo casos de endometriosis.</a:t>
            </a:r>
            <a:endParaRPr lang="es-CO" sz="2000" i="1" kern="100" dirty="0">
              <a:effectLst/>
              <a:ea typeface="Calibri" panose="020F0502020204030204" pitchFamily="34" charset="0"/>
              <a:cs typeface="Times New Roman" panose="02020603050405020304" pitchFamily="18" charset="0"/>
            </a:endParaRPr>
          </a:p>
          <a:p>
            <a:pPr marL="1143000" lvl="2" indent="-228600" algn="just">
              <a:lnSpc>
                <a:spcPct val="107000"/>
              </a:lnSpc>
              <a:spcAft>
                <a:spcPts val="800"/>
              </a:spcAft>
              <a:buSzPts val="1000"/>
              <a:buFont typeface="Wingdings" panose="05000000000000000000" pitchFamily="2" charset="2"/>
              <a:buChar char=""/>
              <a:tabLst>
                <a:tab pos="1371600" algn="l"/>
              </a:tabLst>
            </a:pPr>
            <a:r>
              <a:rPr lang="es-CO" sz="2000" b="1" i="1" kern="0" dirty="0">
                <a:effectLst/>
                <a:ea typeface="Times New Roman" panose="02020603050405020304" pitchFamily="18" charset="0"/>
                <a:cs typeface="Times New Roman" panose="02020603050405020304" pitchFamily="18" charset="0"/>
              </a:rPr>
              <a:t>Asistencia a obligaciones escolares</a:t>
            </a:r>
            <a:r>
              <a:rPr lang="es-CO" sz="2000" i="1" kern="0" dirty="0">
                <a:effectLst/>
                <a:ea typeface="Times New Roman" panose="02020603050405020304" pitchFamily="18" charset="0"/>
                <a:cs typeface="Times New Roman" panose="02020603050405020304" pitchFamily="18" charset="0"/>
              </a:rPr>
              <a:t> como acudiente cuando sea requerida la presencia del trabajador.</a:t>
            </a:r>
            <a:endParaRPr lang="es-CO" sz="2000" i="1" kern="100" dirty="0">
              <a:effectLst/>
              <a:ea typeface="Calibri" panose="020F0502020204030204" pitchFamily="34" charset="0"/>
              <a:cs typeface="Times New Roman" panose="02020603050405020304" pitchFamily="18" charset="0"/>
            </a:endParaRPr>
          </a:p>
          <a:p>
            <a:pPr marL="1143000" lvl="2" indent="-228600" algn="just">
              <a:lnSpc>
                <a:spcPct val="107000"/>
              </a:lnSpc>
              <a:spcAft>
                <a:spcPts val="800"/>
              </a:spcAft>
              <a:buSzPts val="1000"/>
              <a:buFont typeface="Wingdings" panose="05000000000000000000" pitchFamily="2" charset="2"/>
              <a:buChar char=""/>
              <a:tabLst>
                <a:tab pos="1371600" algn="l"/>
              </a:tabLst>
            </a:pPr>
            <a:r>
              <a:rPr lang="es-CO" sz="2000" b="1" i="1" kern="0" dirty="0">
                <a:effectLst/>
                <a:ea typeface="Times New Roman" panose="02020603050405020304" pitchFamily="18" charset="0"/>
                <a:cs typeface="Times New Roman" panose="02020603050405020304" pitchFamily="18" charset="0"/>
              </a:rPr>
              <a:t>Atención de citaciones judiciales, administrativas y legales</a:t>
            </a:r>
            <a:r>
              <a:rPr lang="es-CO" sz="2000" i="1" kern="0" dirty="0">
                <a:effectLst/>
                <a:ea typeface="Times New Roman" panose="02020603050405020304" pitchFamily="18" charset="0"/>
                <a:cs typeface="Times New Roman" panose="02020603050405020304" pitchFamily="18" charset="0"/>
              </a:rPr>
              <a:t>.</a:t>
            </a:r>
          </a:p>
          <a:p>
            <a:pPr marL="1143000" lvl="2" indent="-228600" algn="just">
              <a:lnSpc>
                <a:spcPct val="107000"/>
              </a:lnSpc>
              <a:spcAft>
                <a:spcPts val="800"/>
              </a:spcAft>
              <a:buSzPts val="1000"/>
              <a:buFont typeface="Wingdings" panose="05000000000000000000" pitchFamily="2" charset="2"/>
              <a:buChar char=""/>
              <a:tabLst>
                <a:tab pos="1371600" algn="l"/>
              </a:tabLst>
            </a:pPr>
            <a:endParaRPr lang="es-CO" sz="2000" i="1" kern="100" dirty="0">
              <a:effectLst/>
              <a:ea typeface="Calibri" panose="020F0502020204030204" pitchFamily="34" charset="0"/>
              <a:cs typeface="Times New Roman" panose="02020603050405020304" pitchFamily="18" charset="0"/>
            </a:endParaRPr>
          </a:p>
          <a:p>
            <a:pPr algn="ctr"/>
            <a:r>
              <a:rPr lang="es-CO" sz="2000" b="1" i="1" kern="0" dirty="0">
                <a:effectLst/>
                <a:ea typeface="Times New Roman" panose="02020603050405020304" pitchFamily="18" charset="0"/>
                <a:cs typeface="Times New Roman" panose="02020603050405020304" pitchFamily="18" charset="0"/>
              </a:rPr>
              <a:t>Un (1) día de descanso remunerado cada seis (6) meses para empleados que certifiquen el uso de bicicletas</a:t>
            </a:r>
            <a:r>
              <a:rPr lang="es-CO" sz="2000" i="1" kern="0" dirty="0">
                <a:effectLst/>
                <a:ea typeface="Times New Roman" panose="02020603050405020304" pitchFamily="18" charset="0"/>
                <a:cs typeface="Times New Roman" panose="02020603050405020304" pitchFamily="18" charset="0"/>
              </a:rPr>
              <a:t> como medio de transporte al trabajo.</a:t>
            </a:r>
            <a:endParaRPr lang="es-CO" sz="2000" i="1" dirty="0"/>
          </a:p>
        </p:txBody>
      </p:sp>
      <p:pic>
        <p:nvPicPr>
          <p:cNvPr id="10" name="Imagen 9">
            <a:extLst>
              <a:ext uri="{FF2B5EF4-FFF2-40B4-BE49-F238E27FC236}">
                <a16:creationId xmlns:a16="http://schemas.microsoft.com/office/drawing/2014/main" id="{CF1F3625-323A-B433-3DB8-12A81F499D8D}"/>
              </a:ext>
            </a:extLst>
          </p:cNvPr>
          <p:cNvPicPr>
            <a:picLocks noChangeAspect="1"/>
          </p:cNvPicPr>
          <p:nvPr/>
        </p:nvPicPr>
        <p:blipFill>
          <a:blip r:embed="rId4"/>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1780300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15907" y="-185030"/>
            <a:ext cx="11315157" cy="2322777"/>
          </a:xfrm>
          <a:prstGeom prst="rect">
            <a:avLst/>
          </a:prstGeom>
          <a:scene3d>
            <a:camera prst="orthographicFront"/>
            <a:lightRig rig="threePt" dir="t"/>
          </a:scene3d>
          <a:sp3d>
            <a:bevelT w="114300" prst="artDeco"/>
          </a:sp3d>
        </p:spPr>
      </p:pic>
      <p:sp>
        <p:nvSpPr>
          <p:cNvPr id="5" name="CuadroTexto 4">
            <a:extLst>
              <a:ext uri="{FF2B5EF4-FFF2-40B4-BE49-F238E27FC236}">
                <a16:creationId xmlns:a16="http://schemas.microsoft.com/office/drawing/2014/main" id="{8FA4F883-9F7A-16D9-DB62-9B47E3FF1A7F}"/>
              </a:ext>
            </a:extLst>
          </p:cNvPr>
          <p:cNvSpPr txBox="1"/>
          <p:nvPr/>
        </p:nvSpPr>
        <p:spPr>
          <a:xfrm>
            <a:off x="1631373" y="337600"/>
            <a:ext cx="9164782" cy="1127488"/>
          </a:xfrm>
          <a:prstGeom prst="rect">
            <a:avLst/>
          </a:prstGeom>
          <a:noFill/>
        </p:spPr>
        <p:txBody>
          <a:bodyPr wrap="square">
            <a:spAutoFit/>
          </a:bodyPr>
          <a:lstStyle/>
          <a:p>
            <a:pPr lvl="0" algn="ctr">
              <a:lnSpc>
                <a:spcPct val="107000"/>
              </a:lnSpc>
              <a:spcAft>
                <a:spcPts val="800"/>
              </a:spcAft>
              <a:tabLst>
                <a:tab pos="457200" algn="l"/>
              </a:tabLst>
            </a:pPr>
            <a:r>
              <a:rPr lang="es-CO" sz="3200" b="1" i="1" kern="0" dirty="0">
                <a:solidFill>
                  <a:schemeClr val="bg1"/>
                </a:solidFill>
                <a:effectLst/>
                <a:latin typeface="Cavolini" panose="03000502040302020204" pitchFamily="66" charset="0"/>
                <a:ea typeface="Times New Roman" panose="02020603050405020304" pitchFamily="18" charset="0"/>
                <a:cs typeface="Cavolini" panose="03000502040302020204" pitchFamily="66" charset="0"/>
              </a:rPr>
              <a:t>Medidas de No Discriminación y Protección contra la Violencia y el Acoso</a:t>
            </a:r>
            <a:endParaRPr lang="es-CO" sz="2800" i="1" kern="100" dirty="0">
              <a:solidFill>
                <a:schemeClr val="bg1"/>
              </a:solidFill>
              <a:effectLst/>
              <a:latin typeface="Cavolini" panose="03000502040302020204" pitchFamily="66" charset="0"/>
              <a:ea typeface="Calibri" panose="020F0502020204030204" pitchFamily="34" charset="0"/>
              <a:cs typeface="Cavolini" panose="03000502040302020204" pitchFamily="66" charset="0"/>
            </a:endParaRPr>
          </a:p>
        </p:txBody>
      </p:sp>
      <p:sp>
        <p:nvSpPr>
          <p:cNvPr id="8" name="CuadroTexto 7">
            <a:extLst>
              <a:ext uri="{FF2B5EF4-FFF2-40B4-BE49-F238E27FC236}">
                <a16:creationId xmlns:a16="http://schemas.microsoft.com/office/drawing/2014/main" id="{3175BC6D-0694-8D4D-F933-4565924430CA}"/>
              </a:ext>
            </a:extLst>
          </p:cNvPr>
          <p:cNvSpPr txBox="1"/>
          <p:nvPr/>
        </p:nvSpPr>
        <p:spPr>
          <a:xfrm>
            <a:off x="415907" y="1783607"/>
            <a:ext cx="10657066" cy="4425507"/>
          </a:xfrm>
          <a:prstGeom prst="rect">
            <a:avLst/>
          </a:prstGeom>
          <a:noFill/>
        </p:spPr>
        <p:txBody>
          <a:bodyPr wrap="square">
            <a:spAutoFit/>
          </a:bodyPr>
          <a:lstStyle/>
          <a:p>
            <a:endParaRPr lang="es-CO" i="1" dirty="0">
              <a:effectLst/>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b="1" i="1" kern="0" dirty="0">
                <a:effectLst/>
                <a:ea typeface="Times New Roman" panose="02020603050405020304" pitchFamily="18" charset="0"/>
                <a:cs typeface="Times New Roman" panose="02020603050405020304" pitchFamily="18" charset="0"/>
              </a:rPr>
              <a:t>Se prohíbe discriminar a mujeres y personas con identidades de género diversas</a:t>
            </a:r>
            <a:r>
              <a:rPr lang="es-CO" i="1" kern="0" dirty="0">
                <a:effectLst/>
                <a:ea typeface="Times New Roman" panose="02020603050405020304" pitchFamily="18" charset="0"/>
                <a:cs typeface="Times New Roman" panose="02020603050405020304" pitchFamily="18" charset="0"/>
              </a:rPr>
              <a:t>, así como el racismo y la xenofobia, o cualquier forma de discriminación por ideología política, etnia, credo religioso.</a:t>
            </a:r>
            <a:endParaRPr lang="es-CO" i="1" kern="1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i="1" kern="0" dirty="0">
                <a:effectLst/>
                <a:ea typeface="Times New Roman" panose="02020603050405020304" pitchFamily="18" charset="0"/>
                <a:cs typeface="Times New Roman" panose="02020603050405020304" pitchFamily="18" charset="0"/>
              </a:rPr>
              <a:t>Se prohíbe exigir a la persona en embarazo tareas que pongan en riesgo su salud o la del feto, siendo obligación del empleador garantizar reubicación si es necesario.</a:t>
            </a:r>
            <a:endParaRPr lang="es-CO" i="1" kern="1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b="1" i="1" kern="0" dirty="0">
                <a:effectLst/>
                <a:ea typeface="Times New Roman" panose="02020603050405020304" pitchFamily="18" charset="0"/>
                <a:cs typeface="Times New Roman" panose="02020603050405020304" pitchFamily="18" charset="0"/>
              </a:rPr>
              <a:t>Se prohíbe discriminar a víctimas de violencias basadas en género</a:t>
            </a:r>
            <a:r>
              <a:rPr lang="es-CO" i="1" kern="0" dirty="0">
                <a:effectLst/>
                <a:ea typeface="Times New Roman" panose="02020603050405020304" pitchFamily="18" charset="0"/>
                <a:cs typeface="Times New Roman" panose="02020603050405020304" pitchFamily="18" charset="0"/>
              </a:rPr>
              <a:t>, y despedir o presionar la renuncia por razones religiosas, políticas, raciales, étnicas, de enfermedad o afectaciones a la salud mental.</a:t>
            </a:r>
            <a:endParaRPr lang="es-CO" i="1" kern="1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i="1" kern="0" dirty="0">
                <a:effectLst/>
                <a:ea typeface="Times New Roman" panose="02020603050405020304" pitchFamily="18" charset="0"/>
                <a:cs typeface="Times New Roman" panose="02020603050405020304" pitchFamily="18" charset="0"/>
              </a:rPr>
              <a:t>Se </a:t>
            </a:r>
            <a:r>
              <a:rPr lang="es-CO" b="1" i="1" kern="0" dirty="0">
                <a:effectLst/>
                <a:ea typeface="Times New Roman" panose="02020603050405020304" pitchFamily="18" charset="0"/>
                <a:cs typeface="Times New Roman" panose="02020603050405020304" pitchFamily="18" charset="0"/>
              </a:rPr>
              <a:t>garantiza el trabajo libre de violencias y de acoso</a:t>
            </a:r>
            <a:r>
              <a:rPr lang="es-CO" i="1" kern="0" dirty="0">
                <a:effectLst/>
                <a:ea typeface="Times New Roman" panose="02020603050405020304" pitchFamily="18" charset="0"/>
                <a:cs typeface="Times New Roman" panose="02020603050405020304" pitchFamily="18" charset="0"/>
              </a:rPr>
              <a:t>, incluyendo comportamientos que causen daño físico, psicológico, sexual o económico. Esto aplica sin importar la situación contractual, e incluye a terceros como clientes o proveedores.</a:t>
            </a:r>
            <a:endParaRPr lang="es-CO" i="1" kern="1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i="1" kern="0" dirty="0">
                <a:effectLst/>
                <a:ea typeface="Times New Roman" panose="02020603050405020304" pitchFamily="18" charset="0"/>
                <a:cs typeface="Times New Roman" panose="02020603050405020304" pitchFamily="18" charset="0"/>
              </a:rPr>
              <a:t>Se garantizarán </a:t>
            </a:r>
            <a:r>
              <a:rPr lang="es-CO" b="1" i="1" kern="0" dirty="0">
                <a:effectLst/>
                <a:ea typeface="Times New Roman" panose="02020603050405020304" pitchFamily="18" charset="0"/>
                <a:cs typeface="Times New Roman" panose="02020603050405020304" pitchFamily="18" charset="0"/>
              </a:rPr>
              <a:t>acciones de prevención y atención con protocolos, comités, y mecanismos</a:t>
            </a:r>
            <a:r>
              <a:rPr lang="es-CO" i="1" kern="0" dirty="0">
                <a:effectLst/>
                <a:ea typeface="Times New Roman" panose="02020603050405020304" pitchFamily="18" charset="0"/>
                <a:cs typeface="Times New Roman" panose="02020603050405020304" pitchFamily="18" charset="0"/>
              </a:rPr>
              <a:t> que aborden violencias basadas en género y acoso sexual. </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i="1" kern="0" dirty="0">
                <a:effectLst/>
                <a:ea typeface="Times New Roman" panose="02020603050405020304" pitchFamily="18" charset="0"/>
                <a:cs typeface="Times New Roman" panose="02020603050405020304" pitchFamily="18" charset="0"/>
              </a:rPr>
              <a:t>El Ministerio del Trabajo formulará una política pública al respecto.</a:t>
            </a:r>
            <a:endParaRPr lang="es-CO" i="1" kern="100" dirty="0">
              <a:effectLst/>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8AF90193-24AA-EF71-D178-BC261724DFC3}"/>
              </a:ext>
            </a:extLst>
          </p:cNvPr>
          <p:cNvPicPr>
            <a:picLocks noChangeAspect="1"/>
          </p:cNvPicPr>
          <p:nvPr/>
        </p:nvPicPr>
        <p:blipFill>
          <a:blip r:embed="rId4"/>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11359152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583893" y="116759"/>
            <a:ext cx="11315157" cy="2322777"/>
          </a:xfrm>
          <a:prstGeom prst="rect">
            <a:avLst/>
          </a:prstGeom>
          <a:scene3d>
            <a:camera prst="orthographicFront"/>
            <a:lightRig rig="threePt" dir="t"/>
          </a:scene3d>
          <a:sp3d>
            <a:bevelT w="114300" prst="artDeco"/>
          </a:sp3d>
        </p:spPr>
      </p:pic>
      <p:sp>
        <p:nvSpPr>
          <p:cNvPr id="8" name="CuadroTexto 7">
            <a:extLst>
              <a:ext uri="{FF2B5EF4-FFF2-40B4-BE49-F238E27FC236}">
                <a16:creationId xmlns:a16="http://schemas.microsoft.com/office/drawing/2014/main" id="{F25375E8-08D0-C93A-2532-1CCC1C865193}"/>
              </a:ext>
            </a:extLst>
          </p:cNvPr>
          <p:cNvSpPr txBox="1"/>
          <p:nvPr/>
        </p:nvSpPr>
        <p:spPr>
          <a:xfrm>
            <a:off x="1059872" y="677982"/>
            <a:ext cx="10151917" cy="1200329"/>
          </a:xfrm>
          <a:prstGeom prst="rect">
            <a:avLst/>
          </a:prstGeom>
          <a:noFill/>
        </p:spPr>
        <p:txBody>
          <a:bodyPr wrap="square">
            <a:spAutoFit/>
          </a:bodyPr>
          <a:lstStyle/>
          <a:p>
            <a:pPr algn="ctr"/>
            <a:r>
              <a:rPr lang="es-CO" sz="3600" b="1" i="1" dirty="0">
                <a:solidFill>
                  <a:schemeClr val="bg1"/>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Objeto y Relaciones que Regula </a:t>
            </a:r>
          </a:p>
          <a:p>
            <a:pPr algn="ctr"/>
            <a:r>
              <a:rPr lang="es-CO" sz="3600" b="1" i="1" dirty="0">
                <a:solidFill>
                  <a:schemeClr val="bg1"/>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Ley 2466 de 2025</a:t>
            </a:r>
          </a:p>
        </p:txBody>
      </p:sp>
      <p:sp>
        <p:nvSpPr>
          <p:cNvPr id="10" name="CuadroTexto 9">
            <a:extLst>
              <a:ext uri="{FF2B5EF4-FFF2-40B4-BE49-F238E27FC236}">
                <a16:creationId xmlns:a16="http://schemas.microsoft.com/office/drawing/2014/main" id="{AF730882-C2E5-6717-D13F-DFDE6C627A96}"/>
              </a:ext>
            </a:extLst>
          </p:cNvPr>
          <p:cNvSpPr txBox="1"/>
          <p:nvPr/>
        </p:nvSpPr>
        <p:spPr>
          <a:xfrm>
            <a:off x="955962" y="2188362"/>
            <a:ext cx="10255827" cy="3354765"/>
          </a:xfrm>
          <a:prstGeom prst="rect">
            <a:avLst/>
          </a:prstGeom>
          <a:noFill/>
        </p:spPr>
        <p:txBody>
          <a:bodyPr wrap="square">
            <a:spAutoFit/>
          </a:bodyPr>
          <a:lstStyle/>
          <a:p>
            <a:endParaRPr lang="es-ES" sz="2000" b="0" i="0" u="none" strike="noStrike" baseline="0" dirty="0">
              <a:solidFill>
                <a:srgbClr val="000000"/>
              </a:solidFill>
              <a:latin typeface="Montserrat" panose="00000500000000000000" pitchFamily="2" charset="0"/>
            </a:endParaRPr>
          </a:p>
          <a:p>
            <a:pPr algn="just"/>
            <a:r>
              <a:rPr lang="es-ES" sz="2400" b="0" i="1" u="none" strike="noStrike" baseline="0" dirty="0"/>
              <a:t>La ley tiene el objeto de modificar el Código Sustantivo del Trabajo, la Ley 50 de 1990, Ley 789 de 2002 y otras normas laborales. </a:t>
            </a:r>
          </a:p>
          <a:p>
            <a:pPr algn="just"/>
            <a:endParaRPr lang="es-ES" sz="2400" b="0" i="1" u="none" strike="noStrike" baseline="0" dirty="0"/>
          </a:p>
          <a:p>
            <a:pPr algn="just"/>
            <a:r>
              <a:rPr lang="es-ES" sz="2400" b="0" i="1" u="none" strike="noStrike" baseline="0" dirty="0"/>
              <a:t>La Reforma Laboral solo regula las relaciones de derecho individual y colectivo del trabajo de carácter particular. </a:t>
            </a:r>
          </a:p>
          <a:p>
            <a:pPr algn="just"/>
            <a:endParaRPr lang="es-ES" sz="2400" b="0" i="1" u="none" strike="noStrike" baseline="0" dirty="0"/>
          </a:p>
          <a:p>
            <a:pPr algn="just"/>
            <a:r>
              <a:rPr lang="es-ES" sz="2400" b="0" i="1" u="none" strike="noStrike" baseline="0" dirty="0"/>
              <a:t>De igual forma, regula las relaciones de derecho colectivo del sector público, salvo el derecho de negociación colectiva de empleados públicos. </a:t>
            </a:r>
            <a:endParaRPr lang="es-CO" sz="2400" i="1" dirty="0"/>
          </a:p>
        </p:txBody>
      </p:sp>
      <p:pic>
        <p:nvPicPr>
          <p:cNvPr id="14" name="Imagen 13">
            <a:extLst>
              <a:ext uri="{FF2B5EF4-FFF2-40B4-BE49-F238E27FC236}">
                <a16:creationId xmlns:a16="http://schemas.microsoft.com/office/drawing/2014/main" id="{716B1F1B-9004-DE73-7124-78112AECF6B6}"/>
              </a:ext>
            </a:extLst>
          </p:cNvPr>
          <p:cNvPicPr>
            <a:picLocks noChangeAspect="1"/>
          </p:cNvPicPr>
          <p:nvPr/>
        </p:nvPicPr>
        <p:blipFill>
          <a:blip r:embed="rId4"/>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71231293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280554" y="-185030"/>
            <a:ext cx="11409219" cy="2322777"/>
          </a:xfrm>
          <a:prstGeom prst="rect">
            <a:avLst/>
          </a:prstGeom>
          <a:scene3d>
            <a:camera prst="orthographicFront"/>
            <a:lightRig rig="threePt" dir="t"/>
          </a:scene3d>
          <a:sp3d>
            <a:bevelT w="114300" prst="artDeco"/>
          </a:sp3d>
        </p:spPr>
      </p:pic>
      <p:sp>
        <p:nvSpPr>
          <p:cNvPr id="4" name="CuadroTexto 3">
            <a:extLst>
              <a:ext uri="{FF2B5EF4-FFF2-40B4-BE49-F238E27FC236}">
                <a16:creationId xmlns:a16="http://schemas.microsoft.com/office/drawing/2014/main" id="{F09321FB-23F4-5392-B9B0-790E3DF3BB66}"/>
              </a:ext>
            </a:extLst>
          </p:cNvPr>
          <p:cNvSpPr txBox="1"/>
          <p:nvPr/>
        </p:nvSpPr>
        <p:spPr>
          <a:xfrm>
            <a:off x="633846" y="376193"/>
            <a:ext cx="10785764" cy="1200329"/>
          </a:xfrm>
          <a:prstGeom prst="rect">
            <a:avLst/>
          </a:prstGeom>
          <a:noFill/>
        </p:spPr>
        <p:txBody>
          <a:bodyPr wrap="square">
            <a:spAutoFit/>
          </a:bodyPr>
          <a:lstStyle/>
          <a:p>
            <a:pPr algn="ctr"/>
            <a:r>
              <a:rPr lang="es-CO" sz="3600" b="1" i="1" kern="0" dirty="0">
                <a:solidFill>
                  <a:schemeClr val="bg1"/>
                </a:solidFill>
                <a:effectLst/>
                <a:latin typeface="Cavolini" panose="03000502040302020204" pitchFamily="66" charset="0"/>
                <a:ea typeface="Times New Roman" panose="02020603050405020304" pitchFamily="18" charset="0"/>
                <a:cs typeface="Cavolini" panose="03000502040302020204" pitchFamily="66" charset="0"/>
              </a:rPr>
              <a:t>Inclusión Laboral y Protección de Poblaciones Vulnerables</a:t>
            </a:r>
            <a:endParaRPr lang="es-CO" sz="3600" i="1" dirty="0">
              <a:solidFill>
                <a:schemeClr val="bg1"/>
              </a:solidFill>
              <a:latin typeface="Cavolini" panose="03000502040302020204" pitchFamily="66" charset="0"/>
              <a:cs typeface="Cavolini" panose="03000502040302020204" pitchFamily="66" charset="0"/>
            </a:endParaRPr>
          </a:p>
        </p:txBody>
      </p:sp>
      <p:sp>
        <p:nvSpPr>
          <p:cNvPr id="9" name="CuadroTexto 8">
            <a:extLst>
              <a:ext uri="{FF2B5EF4-FFF2-40B4-BE49-F238E27FC236}">
                <a16:creationId xmlns:a16="http://schemas.microsoft.com/office/drawing/2014/main" id="{8A2BB0A1-83C0-8B89-9148-6AC125491E83}"/>
              </a:ext>
            </a:extLst>
          </p:cNvPr>
          <p:cNvSpPr txBox="1"/>
          <p:nvPr/>
        </p:nvSpPr>
        <p:spPr>
          <a:xfrm>
            <a:off x="0" y="1727708"/>
            <a:ext cx="11250758" cy="4315797"/>
          </a:xfrm>
          <a:prstGeom prst="rect">
            <a:avLst/>
          </a:prstGeom>
          <a:noFill/>
        </p:spPr>
        <p:txBody>
          <a:bodyPr wrap="square">
            <a:spAutoFit/>
          </a:bodyPr>
          <a:lstStyle/>
          <a:p>
            <a:endParaRPr lang="es-CO" sz="2000" i="1" dirty="0">
              <a:effectLst/>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sz="2000" b="1" i="1" kern="0" dirty="0">
                <a:effectLst/>
                <a:ea typeface="Times New Roman" panose="02020603050405020304" pitchFamily="18" charset="0"/>
                <a:cs typeface="Times New Roman" panose="02020603050405020304" pitchFamily="18" charset="0"/>
              </a:rPr>
              <a:t>Personas con Discapacidad</a:t>
            </a:r>
            <a:r>
              <a:rPr lang="es-CO" sz="2000" i="1" kern="0" dirty="0">
                <a:effectLst/>
                <a:ea typeface="Times New Roman" panose="02020603050405020304" pitchFamily="18" charset="0"/>
                <a:cs typeface="Times New Roman" panose="02020603050405020304" pitchFamily="18" charset="0"/>
              </a:rPr>
              <a:t>: Se obliga a implementar ajustes razonables para garantizar sus derechos. Empresas con hasta 500 trabajadores deberán contratar al menos dos (2) trabajadores con discapacidad por cada 100, y empresas con más de 501 trabajadores, uno (1) adicional por cada tramo de 100. Esta obligación tendrá una implementación gradual.</a:t>
            </a:r>
            <a:endParaRPr lang="es-CO" sz="2000" i="1" kern="1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sz="2000" b="1" i="1" kern="0" dirty="0">
                <a:effectLst/>
                <a:ea typeface="Times New Roman" panose="02020603050405020304" pitchFamily="18" charset="0"/>
                <a:cs typeface="Times New Roman" panose="02020603050405020304" pitchFamily="18" charset="0"/>
              </a:rPr>
              <a:t>Mujeres Trabajadoras Víctimas de Violencia</a:t>
            </a:r>
            <a:r>
              <a:rPr lang="es-CO" sz="2000" i="1" kern="0" dirty="0">
                <a:effectLst/>
                <a:ea typeface="Times New Roman" panose="02020603050405020304" pitchFamily="18" charset="0"/>
                <a:cs typeface="Times New Roman" panose="02020603050405020304" pitchFamily="18" charset="0"/>
              </a:rPr>
              <a:t>: Se otorga el derecho preferente de reubicación en la empresa sin desmejorar sus condiciones.</a:t>
            </a:r>
            <a:endParaRPr lang="es-CO" sz="2000" i="1" kern="1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sz="2000" b="1" i="1" kern="0" dirty="0">
                <a:effectLst/>
                <a:ea typeface="Times New Roman" panose="02020603050405020304" pitchFamily="18" charset="0"/>
                <a:cs typeface="Times New Roman" panose="02020603050405020304" pitchFamily="18" charset="0"/>
              </a:rPr>
              <a:t>Trabajadores Migrantes</a:t>
            </a:r>
            <a:r>
              <a:rPr lang="es-CO" sz="2000" i="1" kern="0" dirty="0">
                <a:effectLst/>
                <a:ea typeface="Times New Roman" panose="02020603050405020304" pitchFamily="18" charset="0"/>
                <a:cs typeface="Times New Roman" panose="02020603050405020304" pitchFamily="18" charset="0"/>
              </a:rPr>
              <a:t>: Su estatus migratorio no será impedimento para la exigencia de garantías laborales y de seguridad social. Gozarán de las mismas garantías que los nacionales, y se facilitará su regulación migratoria una vez suscrito el contrato.</a:t>
            </a:r>
            <a:endParaRPr lang="es-CO" sz="2000" i="1" kern="1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sz="2000" b="1" i="1" kern="0" dirty="0">
                <a:effectLst/>
                <a:ea typeface="Times New Roman" panose="02020603050405020304" pitchFamily="18" charset="0"/>
                <a:cs typeface="Times New Roman" panose="02020603050405020304" pitchFamily="18" charset="0"/>
              </a:rPr>
              <a:t>Trabajo Doméstico</a:t>
            </a:r>
            <a:r>
              <a:rPr lang="es-CO" sz="2000" i="1" kern="0" dirty="0">
                <a:effectLst/>
                <a:ea typeface="Times New Roman" panose="02020603050405020304" pitchFamily="18" charset="0"/>
                <a:cs typeface="Times New Roman" panose="02020603050405020304" pitchFamily="18" charset="0"/>
              </a:rPr>
              <a:t>: Se establece la obligación de vinculación mediante </a:t>
            </a:r>
            <a:r>
              <a:rPr lang="es-CO" sz="2000" b="1" i="1" kern="0" dirty="0">
                <a:effectLst/>
                <a:ea typeface="Times New Roman" panose="02020603050405020304" pitchFamily="18" charset="0"/>
                <a:cs typeface="Times New Roman" panose="02020603050405020304" pitchFamily="18" charset="0"/>
              </a:rPr>
              <a:t>contrato de trabajo escrito y registro en la PILA</a:t>
            </a:r>
            <a:r>
              <a:rPr lang="es-CO" sz="2000" i="1" kern="0" dirty="0">
                <a:effectLst/>
                <a:ea typeface="Times New Roman" panose="02020603050405020304" pitchFamily="18" charset="0"/>
                <a:cs typeface="Times New Roman" panose="02020603050405020304" pitchFamily="18" charset="0"/>
              </a:rPr>
              <a:t>, reconociendo todos los derechos prestacionales.</a:t>
            </a:r>
            <a:endParaRPr lang="es-CO" sz="2000" i="1" kern="100" dirty="0">
              <a:effectLst/>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95238F2E-F1D3-5664-3636-E3137C2A75C6}"/>
              </a:ext>
            </a:extLst>
          </p:cNvPr>
          <p:cNvPicPr>
            <a:picLocks noChangeAspect="1"/>
          </p:cNvPicPr>
          <p:nvPr/>
        </p:nvPicPr>
        <p:blipFill>
          <a:blip r:embed="rId4"/>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13726729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280554" y="-185030"/>
            <a:ext cx="11409219" cy="2322777"/>
          </a:xfrm>
          <a:prstGeom prst="rect">
            <a:avLst/>
          </a:prstGeom>
          <a:scene3d>
            <a:camera prst="orthographicFront"/>
            <a:lightRig rig="threePt" dir="t"/>
          </a:scene3d>
          <a:sp3d>
            <a:bevelT w="114300" prst="artDeco"/>
          </a:sp3d>
        </p:spPr>
      </p:pic>
      <p:sp>
        <p:nvSpPr>
          <p:cNvPr id="4" name="CuadroTexto 3">
            <a:extLst>
              <a:ext uri="{FF2B5EF4-FFF2-40B4-BE49-F238E27FC236}">
                <a16:creationId xmlns:a16="http://schemas.microsoft.com/office/drawing/2014/main" id="{F09321FB-23F4-5392-B9B0-790E3DF3BB66}"/>
              </a:ext>
            </a:extLst>
          </p:cNvPr>
          <p:cNvSpPr txBox="1"/>
          <p:nvPr/>
        </p:nvSpPr>
        <p:spPr>
          <a:xfrm>
            <a:off x="633846" y="376193"/>
            <a:ext cx="10785764" cy="1200329"/>
          </a:xfrm>
          <a:prstGeom prst="rect">
            <a:avLst/>
          </a:prstGeom>
          <a:noFill/>
        </p:spPr>
        <p:txBody>
          <a:bodyPr wrap="square">
            <a:spAutoFit/>
          </a:bodyPr>
          <a:lstStyle/>
          <a:p>
            <a:pPr algn="ctr"/>
            <a:r>
              <a:rPr lang="es-CO" sz="3600" b="1" i="1" kern="0" dirty="0">
                <a:solidFill>
                  <a:schemeClr val="bg1"/>
                </a:solidFill>
                <a:effectLst/>
                <a:latin typeface="Cavolini" panose="03000502040302020204" pitchFamily="66" charset="0"/>
                <a:ea typeface="Times New Roman" panose="02020603050405020304" pitchFamily="18" charset="0"/>
                <a:cs typeface="Cavolini" panose="03000502040302020204" pitchFamily="66" charset="0"/>
              </a:rPr>
              <a:t>Inclusión Laboral y Protección de Poblaciones Vulnerables</a:t>
            </a:r>
            <a:endParaRPr lang="es-CO" sz="3600" i="1" dirty="0">
              <a:solidFill>
                <a:schemeClr val="bg1"/>
              </a:solidFill>
              <a:latin typeface="Cavolini" panose="03000502040302020204" pitchFamily="66" charset="0"/>
              <a:cs typeface="Cavolini" panose="03000502040302020204" pitchFamily="66" charset="0"/>
            </a:endParaRPr>
          </a:p>
        </p:txBody>
      </p:sp>
      <p:sp>
        <p:nvSpPr>
          <p:cNvPr id="5" name="CuadroTexto 4">
            <a:extLst>
              <a:ext uri="{FF2B5EF4-FFF2-40B4-BE49-F238E27FC236}">
                <a16:creationId xmlns:a16="http://schemas.microsoft.com/office/drawing/2014/main" id="{FFEE01D0-C2CE-BE96-648F-706834B4E971}"/>
              </a:ext>
            </a:extLst>
          </p:cNvPr>
          <p:cNvSpPr txBox="1"/>
          <p:nvPr/>
        </p:nvSpPr>
        <p:spPr>
          <a:xfrm>
            <a:off x="155863" y="1711773"/>
            <a:ext cx="11066319" cy="4213205"/>
          </a:xfrm>
          <a:prstGeom prst="rect">
            <a:avLst/>
          </a:prstGeom>
          <a:noFill/>
        </p:spPr>
        <p:txBody>
          <a:bodyPr wrap="square">
            <a:spAutoFit/>
          </a:bodyPr>
          <a:lstStyle/>
          <a:p>
            <a:endParaRPr lang="es-CO" sz="2000" i="1" dirty="0">
              <a:effectLst/>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sz="2000" b="1" i="1" kern="0" dirty="0">
                <a:effectLst/>
                <a:ea typeface="Times New Roman" panose="02020603050405020304" pitchFamily="18" charset="0"/>
                <a:cs typeface="Times New Roman" panose="02020603050405020304" pitchFamily="18" charset="0"/>
              </a:rPr>
              <a:t>Plataformas Digitales de Reparto</a:t>
            </a:r>
            <a:r>
              <a:rPr lang="es-CO" sz="2000" i="1" kern="0" dirty="0">
                <a:effectLst/>
                <a:ea typeface="Times New Roman" panose="02020603050405020304" pitchFamily="18" charset="0"/>
                <a:cs typeface="Times New Roman" panose="02020603050405020304" pitchFamily="18" charset="0"/>
              </a:rPr>
              <a:t>: Regula las relaciones entre empresas y trabajadores digitales, permitiendo modalidades dependientes y autónomas, pero </a:t>
            </a:r>
            <a:r>
              <a:rPr lang="es-CO" sz="2000" b="1" i="1" kern="0" dirty="0">
                <a:effectLst/>
                <a:ea typeface="Times New Roman" panose="02020603050405020304" pitchFamily="18" charset="0"/>
                <a:cs typeface="Times New Roman" panose="02020603050405020304" pitchFamily="18" charset="0"/>
              </a:rPr>
              <a:t>garantizando la primacía de la realidad</a:t>
            </a:r>
            <a:r>
              <a:rPr lang="es-CO" sz="2000" i="1" kern="0" dirty="0">
                <a:effectLst/>
                <a:ea typeface="Times New Roman" panose="02020603050405020304" pitchFamily="18" charset="0"/>
                <a:cs typeface="Times New Roman" panose="02020603050405020304" pitchFamily="18" charset="0"/>
              </a:rPr>
              <a:t>. Establece la concurrencia de la empresa en el pago de aportes a salud y pensión (60% empresa, 40% trabajador) para independientes, y cobertura exclusiva de riesgos laborales por parte de la empresa.</a:t>
            </a:r>
            <a:endParaRPr lang="es-CO" sz="2000" i="1" kern="1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sz="2000" b="1" i="1" kern="0" dirty="0">
                <a:effectLst/>
                <a:ea typeface="Times New Roman" panose="02020603050405020304" pitchFamily="18" charset="0"/>
                <a:cs typeface="Times New Roman" panose="02020603050405020304" pitchFamily="18" charset="0"/>
              </a:rPr>
              <a:t>Trabajo Femenino Rural y Campesino</a:t>
            </a:r>
            <a:r>
              <a:rPr lang="es-CO" sz="2000" i="1" kern="0" dirty="0">
                <a:effectLst/>
                <a:ea typeface="Times New Roman" panose="02020603050405020304" pitchFamily="18" charset="0"/>
                <a:cs typeface="Times New Roman" panose="02020603050405020304" pitchFamily="18" charset="0"/>
              </a:rPr>
              <a:t>: Se otorga especial protección, </a:t>
            </a:r>
            <a:r>
              <a:rPr lang="es-CO" sz="2000" b="1" i="1" kern="0" dirty="0">
                <a:effectLst/>
                <a:ea typeface="Times New Roman" panose="02020603050405020304" pitchFamily="18" charset="0"/>
                <a:cs typeface="Times New Roman" panose="02020603050405020304" pitchFamily="18" charset="0"/>
              </a:rPr>
              <a:t>reconociendo su dimensión productiva, social y comunitaria</a:t>
            </a:r>
            <a:r>
              <a:rPr lang="es-CO" sz="2000" i="1" kern="0" dirty="0">
                <a:effectLst/>
                <a:ea typeface="Times New Roman" panose="02020603050405020304" pitchFamily="18" charset="0"/>
                <a:cs typeface="Times New Roman" panose="02020603050405020304" pitchFamily="18" charset="0"/>
              </a:rPr>
              <a:t>, y se ordena la remuneración por el trabajo de cuidado y preparación de alimentos, garantizando el acceso al sistema de seguridad social.</a:t>
            </a:r>
            <a:endParaRPr lang="es-CO" sz="2000" i="1" kern="1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sz="2000" b="1" i="1" kern="0" dirty="0">
                <a:effectLst/>
                <a:ea typeface="Times New Roman" panose="02020603050405020304" pitchFamily="18" charset="0"/>
                <a:cs typeface="Times New Roman" panose="02020603050405020304" pitchFamily="18" charset="0"/>
              </a:rPr>
              <a:t>Incentivos para el Empleo Formal (CREA EMPLEO)</a:t>
            </a:r>
            <a:r>
              <a:rPr lang="es-CO" sz="2000" i="1" kern="0" dirty="0">
                <a:effectLst/>
                <a:ea typeface="Times New Roman" panose="02020603050405020304" pitchFamily="18" charset="0"/>
                <a:cs typeface="Times New Roman" panose="02020603050405020304" pitchFamily="18" charset="0"/>
              </a:rPr>
              <a:t>: Se crea un beneficio para empleadores que contraten nuevos puestos de trabajo para mujeres, jóvenes, y personas mayores de 50 años, con un pago mensual de hasta el 25% de un SMLMV bajo ciertas condiciones.</a:t>
            </a:r>
            <a:endParaRPr lang="es-CO" sz="2000" i="1" kern="100" dirty="0">
              <a:effectLst/>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213ECFEE-53AB-5A75-2DB6-7EAD84297CE0}"/>
              </a:ext>
            </a:extLst>
          </p:cNvPr>
          <p:cNvPicPr>
            <a:picLocks noChangeAspect="1"/>
          </p:cNvPicPr>
          <p:nvPr/>
        </p:nvPicPr>
        <p:blipFill>
          <a:blip r:embed="rId4"/>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83837140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15907" y="-185030"/>
            <a:ext cx="11315157" cy="2322777"/>
          </a:xfrm>
          <a:prstGeom prst="rect">
            <a:avLst/>
          </a:prstGeom>
          <a:scene3d>
            <a:camera prst="orthographicFront"/>
            <a:lightRig rig="threePt" dir="t"/>
          </a:scene3d>
          <a:sp3d>
            <a:bevelT w="114300" prst="artDeco"/>
          </a:sp3d>
        </p:spPr>
      </p:pic>
      <p:sp>
        <p:nvSpPr>
          <p:cNvPr id="4" name="CuadroTexto 3">
            <a:extLst>
              <a:ext uri="{FF2B5EF4-FFF2-40B4-BE49-F238E27FC236}">
                <a16:creationId xmlns:a16="http://schemas.microsoft.com/office/drawing/2014/main" id="{A7AF4747-3464-ABEA-1CAD-C4F8AB08881A}"/>
              </a:ext>
            </a:extLst>
          </p:cNvPr>
          <p:cNvSpPr txBox="1"/>
          <p:nvPr/>
        </p:nvSpPr>
        <p:spPr>
          <a:xfrm>
            <a:off x="1145338" y="328645"/>
            <a:ext cx="9601200" cy="1230080"/>
          </a:xfrm>
          <a:prstGeom prst="rect">
            <a:avLst/>
          </a:prstGeom>
          <a:noFill/>
        </p:spPr>
        <p:txBody>
          <a:bodyPr wrap="square">
            <a:spAutoFit/>
          </a:bodyPr>
          <a:lstStyle/>
          <a:p>
            <a:pPr lvl="0" algn="ctr">
              <a:lnSpc>
                <a:spcPct val="107000"/>
              </a:lnSpc>
              <a:spcAft>
                <a:spcPts val="800"/>
              </a:spcAft>
              <a:tabLst>
                <a:tab pos="457200" algn="l"/>
              </a:tabLst>
            </a:pPr>
            <a:r>
              <a:rPr lang="es-CO" sz="3200" b="1" kern="0" dirty="0">
                <a:solidFill>
                  <a:schemeClr val="bg1"/>
                </a:solidFill>
                <a:effectLst/>
                <a:latin typeface="Cavolini" panose="03000502040302020204" pitchFamily="66" charset="0"/>
                <a:ea typeface="Times New Roman" panose="02020603050405020304" pitchFamily="18" charset="0"/>
                <a:cs typeface="Cavolini" panose="03000502040302020204" pitchFamily="66" charset="0"/>
              </a:rPr>
              <a:t>Modalidades de Trabajo Flexible </a:t>
            </a:r>
          </a:p>
          <a:p>
            <a:pPr lvl="0" algn="ctr">
              <a:lnSpc>
                <a:spcPct val="107000"/>
              </a:lnSpc>
              <a:spcAft>
                <a:spcPts val="800"/>
              </a:spcAft>
              <a:tabLst>
                <a:tab pos="457200" algn="l"/>
              </a:tabLst>
            </a:pPr>
            <a:r>
              <a:rPr lang="es-CO" sz="3200" b="1" kern="0" dirty="0">
                <a:solidFill>
                  <a:schemeClr val="bg1"/>
                </a:solidFill>
                <a:effectLst/>
                <a:latin typeface="Cavolini" panose="03000502040302020204" pitchFamily="66" charset="0"/>
                <a:ea typeface="Times New Roman" panose="02020603050405020304" pitchFamily="18" charset="0"/>
                <a:cs typeface="Cavolini" panose="03000502040302020204" pitchFamily="66" charset="0"/>
              </a:rPr>
              <a:t>y a Distancia</a:t>
            </a:r>
            <a:endParaRPr lang="es-CO" sz="3200" kern="100" dirty="0">
              <a:solidFill>
                <a:schemeClr val="bg1"/>
              </a:solidFill>
              <a:effectLst/>
              <a:latin typeface="Cavolini" panose="03000502040302020204" pitchFamily="66" charset="0"/>
              <a:ea typeface="Calibri" panose="020F0502020204030204" pitchFamily="34" charset="0"/>
              <a:cs typeface="Cavolini" panose="03000502040302020204" pitchFamily="66" charset="0"/>
            </a:endParaRPr>
          </a:p>
        </p:txBody>
      </p:sp>
      <p:sp>
        <p:nvSpPr>
          <p:cNvPr id="6" name="CuadroTexto 5">
            <a:extLst>
              <a:ext uri="{FF2B5EF4-FFF2-40B4-BE49-F238E27FC236}">
                <a16:creationId xmlns:a16="http://schemas.microsoft.com/office/drawing/2014/main" id="{45A760F9-F4E3-1B69-A2B3-BF37D18F40DB}"/>
              </a:ext>
            </a:extLst>
          </p:cNvPr>
          <p:cNvSpPr txBox="1"/>
          <p:nvPr/>
        </p:nvSpPr>
        <p:spPr>
          <a:xfrm>
            <a:off x="137680" y="1808054"/>
            <a:ext cx="11198802" cy="4322915"/>
          </a:xfrm>
          <a:prstGeom prst="rect">
            <a:avLst/>
          </a:prstGeom>
          <a:noFill/>
        </p:spPr>
        <p:txBody>
          <a:bodyPr wrap="square">
            <a:spAutoFit/>
          </a:bodyPr>
          <a:lstStyle/>
          <a:p>
            <a:endParaRPr lang="es-CO" i="1" dirty="0">
              <a:effectLst/>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i="1" kern="0" dirty="0">
                <a:effectLst/>
                <a:ea typeface="Times New Roman" panose="02020603050405020304" pitchFamily="18" charset="0"/>
                <a:cs typeface="Times New Roman" panose="02020603050405020304" pitchFamily="18" charset="0"/>
              </a:rPr>
              <a:t>Se promueven </a:t>
            </a:r>
            <a:r>
              <a:rPr lang="es-CO" b="1" i="1" kern="0" dirty="0">
                <a:effectLst/>
                <a:ea typeface="Times New Roman" panose="02020603050405020304" pitchFamily="18" charset="0"/>
                <a:cs typeface="Times New Roman" panose="02020603050405020304" pitchFamily="18" charset="0"/>
              </a:rPr>
              <a:t>jornadas flexibles o teletrabajo</a:t>
            </a:r>
            <a:r>
              <a:rPr lang="es-CO" i="1" kern="0" dirty="0">
                <a:effectLst/>
                <a:ea typeface="Times New Roman" panose="02020603050405020304" pitchFamily="18" charset="0"/>
                <a:cs typeface="Times New Roman" panose="02020603050405020304" pitchFamily="18" charset="0"/>
              </a:rPr>
              <a:t> para trabajadores con responsabilidades familiares de cuidado (personas mayores, hijos menores, personas con discapacidad, etc.), permitiéndoles proponer acuerdos con el empleador.</a:t>
            </a:r>
            <a:endParaRPr lang="es-CO" i="1" kern="1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i="1" kern="0" dirty="0">
                <a:effectLst/>
                <a:ea typeface="Times New Roman" panose="02020603050405020304" pitchFamily="18" charset="0"/>
                <a:cs typeface="Times New Roman" panose="02020603050405020304" pitchFamily="18" charset="0"/>
              </a:rPr>
              <a:t>Se amplían las </a:t>
            </a:r>
            <a:r>
              <a:rPr lang="es-CO" b="1" i="1" kern="0" dirty="0">
                <a:effectLst/>
                <a:ea typeface="Times New Roman" panose="02020603050405020304" pitchFamily="18" charset="0"/>
                <a:cs typeface="Times New Roman" panose="02020603050405020304" pitchFamily="18" charset="0"/>
              </a:rPr>
              <a:t>modalidades de teletrabajo</a:t>
            </a:r>
            <a:r>
              <a:rPr lang="es-CO" i="1" kern="0" dirty="0">
                <a:effectLst/>
                <a:ea typeface="Times New Roman" panose="02020603050405020304" pitchFamily="18" charset="0"/>
                <a:cs typeface="Times New Roman" panose="02020603050405020304" pitchFamily="18" charset="0"/>
              </a:rPr>
              <a:t> (autónomo, móvil, híbrido, transnacional, temporal/emergente).</a:t>
            </a:r>
            <a:endParaRPr lang="es-CO" i="1" kern="1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i="1" kern="0" dirty="0">
                <a:effectLst/>
                <a:ea typeface="Times New Roman" panose="02020603050405020304" pitchFamily="18" charset="0"/>
                <a:cs typeface="Times New Roman" panose="02020603050405020304" pitchFamily="18" charset="0"/>
              </a:rPr>
              <a:t>Se establece un </a:t>
            </a:r>
            <a:r>
              <a:rPr lang="es-CO" b="1" i="1" kern="0" dirty="0">
                <a:effectLst/>
                <a:ea typeface="Times New Roman" panose="02020603050405020304" pitchFamily="18" charset="0"/>
                <a:cs typeface="Times New Roman" panose="02020603050405020304" pitchFamily="18" charset="0"/>
              </a:rPr>
              <a:t>Auxilio de Conectividad</a:t>
            </a:r>
            <a:r>
              <a:rPr lang="es-CO" i="1" kern="0" dirty="0">
                <a:effectLst/>
                <a:ea typeface="Times New Roman" panose="02020603050405020304" pitchFamily="18" charset="0"/>
                <a:cs typeface="Times New Roman" panose="02020603050405020304" pitchFamily="18" charset="0"/>
              </a:rPr>
              <a:t> para teletrabajadores que devenguen menos de dos (2) SMLMV, en reemplazo del auxilio de transporte. Este auxilio no es constitutivo de salario, pero sí base de liquidación de prestaciones sociales.</a:t>
            </a:r>
            <a:endParaRPr lang="es-CO" i="1" kern="1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i="1" kern="0" dirty="0">
                <a:effectLst/>
                <a:ea typeface="Times New Roman" panose="02020603050405020304" pitchFamily="18" charset="0"/>
                <a:cs typeface="Times New Roman" panose="02020603050405020304" pitchFamily="18" charset="0"/>
              </a:rPr>
              <a:t>Se garantiza que las relaciones laborales con teletrabajadores transnacionales se regirán por leyes colombianas y que las ARL deben cubrir accidentes y enfermedades laborales en el país donde presten el servicio.</a:t>
            </a:r>
            <a:endParaRPr lang="es-CO" i="1" kern="1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i="1" kern="0" dirty="0">
                <a:effectLst/>
                <a:ea typeface="Times New Roman" panose="02020603050405020304" pitchFamily="18" charset="0"/>
                <a:cs typeface="Times New Roman" panose="02020603050405020304" pitchFamily="18" charset="0"/>
              </a:rPr>
              <a:t>Los empleadores deben proporcionar </a:t>
            </a:r>
            <a:r>
              <a:rPr lang="es-CO" b="1" i="1" kern="0" dirty="0">
                <a:effectLst/>
                <a:ea typeface="Times New Roman" panose="02020603050405020304" pitchFamily="18" charset="0"/>
                <a:cs typeface="Times New Roman" panose="02020603050405020304" pitchFamily="18" charset="0"/>
              </a:rPr>
              <a:t>programas de formación y capacitación</a:t>
            </a:r>
            <a:r>
              <a:rPr lang="es-CO" i="1" kern="0" dirty="0">
                <a:effectLst/>
                <a:ea typeface="Times New Roman" panose="02020603050405020304" pitchFamily="18" charset="0"/>
                <a:cs typeface="Times New Roman" panose="02020603050405020304" pitchFamily="18" charset="0"/>
              </a:rPr>
              <a:t> para teletrabajadores en herramientas tecnológicas y gestión del tiempo.</a:t>
            </a:r>
            <a:endParaRPr lang="es-CO" i="1" kern="100" dirty="0">
              <a:effectLst/>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DCF04B58-ED88-23E1-07E9-13EDA1A482CD}"/>
              </a:ext>
            </a:extLst>
          </p:cNvPr>
          <p:cNvPicPr>
            <a:picLocks noChangeAspect="1"/>
          </p:cNvPicPr>
          <p:nvPr/>
        </p:nvPicPr>
        <p:blipFill>
          <a:blip r:embed="rId4"/>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76526447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15907" y="-185030"/>
            <a:ext cx="11315157" cy="2322777"/>
          </a:xfrm>
          <a:prstGeom prst="rect">
            <a:avLst/>
          </a:prstGeom>
          <a:scene3d>
            <a:camera prst="orthographicFront"/>
            <a:lightRig rig="threePt" dir="t"/>
          </a:scene3d>
          <a:sp3d>
            <a:bevelT w="114300" prst="artDeco"/>
          </a:sp3d>
        </p:spPr>
      </p:pic>
      <p:sp>
        <p:nvSpPr>
          <p:cNvPr id="4" name="CuadroTexto 3">
            <a:extLst>
              <a:ext uri="{FF2B5EF4-FFF2-40B4-BE49-F238E27FC236}">
                <a16:creationId xmlns:a16="http://schemas.microsoft.com/office/drawing/2014/main" id="{DC4F4070-EC14-B226-3B3C-167AAD976874}"/>
              </a:ext>
            </a:extLst>
          </p:cNvPr>
          <p:cNvSpPr txBox="1"/>
          <p:nvPr/>
        </p:nvSpPr>
        <p:spPr>
          <a:xfrm>
            <a:off x="2120440" y="611131"/>
            <a:ext cx="8436723" cy="646331"/>
          </a:xfrm>
          <a:prstGeom prst="rect">
            <a:avLst/>
          </a:prstGeom>
          <a:noFill/>
        </p:spPr>
        <p:txBody>
          <a:bodyPr wrap="square">
            <a:spAutoFit/>
          </a:bodyPr>
          <a:lstStyle/>
          <a:p>
            <a:r>
              <a:rPr lang="es-CO" sz="3600" b="1" i="1" kern="0" dirty="0">
                <a:solidFill>
                  <a:schemeClr val="bg1"/>
                </a:solidFill>
                <a:effectLst/>
                <a:ea typeface="Times New Roman" panose="02020603050405020304" pitchFamily="18" charset="0"/>
                <a:cs typeface="Times New Roman" panose="02020603050405020304" pitchFamily="18" charset="0"/>
              </a:rPr>
              <a:t>Regímenes Especiales y Formalización</a:t>
            </a:r>
            <a:endParaRPr lang="es-CO" sz="3600" i="1" dirty="0">
              <a:solidFill>
                <a:schemeClr val="bg1"/>
              </a:solidFill>
            </a:endParaRPr>
          </a:p>
        </p:txBody>
      </p:sp>
      <p:sp>
        <p:nvSpPr>
          <p:cNvPr id="6" name="CuadroTexto 5">
            <a:extLst>
              <a:ext uri="{FF2B5EF4-FFF2-40B4-BE49-F238E27FC236}">
                <a16:creationId xmlns:a16="http://schemas.microsoft.com/office/drawing/2014/main" id="{57CF13FB-A075-7F55-4384-E96F5714C9F2}"/>
              </a:ext>
            </a:extLst>
          </p:cNvPr>
          <p:cNvSpPr txBox="1"/>
          <p:nvPr/>
        </p:nvSpPr>
        <p:spPr>
          <a:xfrm>
            <a:off x="490759" y="2053623"/>
            <a:ext cx="10814550" cy="4000006"/>
          </a:xfrm>
          <a:prstGeom prst="rect">
            <a:avLst/>
          </a:prstGeom>
          <a:noFill/>
        </p:spPr>
        <p:txBody>
          <a:bodyPr wrap="square">
            <a:spAutoFit/>
          </a:bodyPr>
          <a:lstStyle/>
          <a:p>
            <a:endParaRPr lang="es-CO" sz="2800" i="1" dirty="0">
              <a:effectLst/>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b="1" i="1" kern="0" dirty="0">
                <a:effectLst/>
                <a:ea typeface="Times New Roman" panose="02020603050405020304" pitchFamily="18" charset="0"/>
                <a:cs typeface="Times New Roman" panose="02020603050405020304" pitchFamily="18" charset="0"/>
              </a:rPr>
              <a:t>Régimen Simple Laboral</a:t>
            </a:r>
            <a:r>
              <a:rPr lang="es-CO" i="1" kern="0" dirty="0">
                <a:effectLst/>
                <a:ea typeface="Times New Roman" panose="02020603050405020304" pitchFamily="18" charset="0"/>
                <a:cs typeface="Times New Roman" panose="02020603050405020304" pitchFamily="18" charset="0"/>
              </a:rPr>
              <a:t>: Busca facilitar la formalización y reducir la carga administrativa, permitiendo a los empleadores aportar mensualmente el 8.33% del salario base de liquidación a los fondos de cesantías como consignación anticipada. También se puede acordar la mensualización de los intereses sobre cesantías.</a:t>
            </a:r>
            <a:endParaRPr lang="es-CO" sz="1600" i="1" kern="1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b="1" i="1" kern="0" dirty="0">
                <a:effectLst/>
                <a:ea typeface="Times New Roman" panose="02020603050405020304" pitchFamily="18" charset="0"/>
                <a:cs typeface="Times New Roman" panose="02020603050405020304" pitchFamily="18" charset="0"/>
              </a:rPr>
              <a:t>Microempresas y Hogares</a:t>
            </a:r>
            <a:r>
              <a:rPr lang="es-CO" i="1" kern="0" dirty="0">
                <a:effectLst/>
                <a:ea typeface="Times New Roman" panose="02020603050405020304" pitchFamily="18" charset="0"/>
                <a:cs typeface="Times New Roman" panose="02020603050405020304" pitchFamily="18" charset="0"/>
              </a:rPr>
              <a:t>: Podrán realizar pagos a la seguridad social a tiempo parcial, computados en semanas, para facilitar la formalización. Los ingresos por debajo del SMLMV también permitirán cotizaciones proporcionales.</a:t>
            </a:r>
          </a:p>
          <a:p>
            <a:pPr marL="742950" lvl="1" indent="-285750" algn="just">
              <a:lnSpc>
                <a:spcPct val="107000"/>
              </a:lnSpc>
              <a:spcAft>
                <a:spcPts val="800"/>
              </a:spcAft>
              <a:buSzPts val="1000"/>
              <a:buFont typeface="Courier New" panose="02070309020205020404" pitchFamily="49" charset="0"/>
              <a:buChar char="o"/>
              <a:tabLst>
                <a:tab pos="914400" algn="l"/>
              </a:tabLst>
            </a:pPr>
            <a:endParaRPr lang="es-CO" sz="1600" i="1" kern="100" dirty="0">
              <a:effectLst/>
              <a:ea typeface="Calibri" panose="020F0502020204030204" pitchFamily="34" charset="0"/>
              <a:cs typeface="Times New Roman" panose="02020603050405020304" pitchFamily="18" charset="0"/>
            </a:endParaRPr>
          </a:p>
          <a:p>
            <a:r>
              <a:rPr lang="es-CO" b="1" i="1" kern="0" dirty="0">
                <a:effectLst/>
                <a:ea typeface="Times New Roman" panose="02020603050405020304" pitchFamily="18" charset="0"/>
                <a:cs typeface="Times New Roman" panose="02020603050405020304" pitchFamily="18" charset="0"/>
              </a:rPr>
              <a:t>Protección ante Automatización y Transición Energética</a:t>
            </a:r>
            <a:r>
              <a:rPr lang="es-CO" i="1" kern="0" dirty="0">
                <a:effectLst/>
                <a:ea typeface="Times New Roman" panose="02020603050405020304" pitchFamily="18" charset="0"/>
                <a:cs typeface="Times New Roman" panose="02020603050405020304" pitchFamily="18" charset="0"/>
              </a:rPr>
              <a:t>: El Estado implementará políticas públicas de protección y transición laboral para mitigar el impacto de la sustitución de empleos por el avance tecnológico y en procesos de descarbonización, incluyendo planes de cierre y protección de derechos laborales.</a:t>
            </a:r>
            <a:endParaRPr lang="es-CO" sz="2800" i="1" dirty="0"/>
          </a:p>
        </p:txBody>
      </p:sp>
      <p:pic>
        <p:nvPicPr>
          <p:cNvPr id="8" name="Imagen 7">
            <a:extLst>
              <a:ext uri="{FF2B5EF4-FFF2-40B4-BE49-F238E27FC236}">
                <a16:creationId xmlns:a16="http://schemas.microsoft.com/office/drawing/2014/main" id="{00B1FF69-35F1-702A-4A12-6BA37CD89069}"/>
              </a:ext>
            </a:extLst>
          </p:cNvPr>
          <p:cNvPicPr>
            <a:picLocks noChangeAspect="1"/>
          </p:cNvPicPr>
          <p:nvPr/>
        </p:nvPicPr>
        <p:blipFill>
          <a:blip r:embed="rId4"/>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309635767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36689" y="1"/>
            <a:ext cx="11315157" cy="1849582"/>
          </a:xfrm>
          <a:prstGeom prst="rect">
            <a:avLst/>
          </a:prstGeom>
          <a:scene3d>
            <a:camera prst="orthographicFront"/>
            <a:lightRig rig="threePt" dir="t"/>
          </a:scene3d>
          <a:sp3d>
            <a:bevelT w="114300" prst="artDeco"/>
          </a:sp3d>
        </p:spPr>
      </p:pic>
      <p:sp>
        <p:nvSpPr>
          <p:cNvPr id="5" name="CuadroTexto 4">
            <a:extLst>
              <a:ext uri="{FF2B5EF4-FFF2-40B4-BE49-F238E27FC236}">
                <a16:creationId xmlns:a16="http://schemas.microsoft.com/office/drawing/2014/main" id="{AB48D0EB-0B02-1950-3E1E-773DD24A7F4C}"/>
              </a:ext>
            </a:extLst>
          </p:cNvPr>
          <p:cNvSpPr txBox="1"/>
          <p:nvPr/>
        </p:nvSpPr>
        <p:spPr>
          <a:xfrm>
            <a:off x="772391" y="1818493"/>
            <a:ext cx="10398702" cy="4129144"/>
          </a:xfrm>
          <a:prstGeom prst="rect">
            <a:avLst/>
          </a:prstGeom>
          <a:noFill/>
        </p:spPr>
        <p:txBody>
          <a:bodyPr wrap="square">
            <a:spAutoFit/>
          </a:bodyPr>
          <a:lstStyle/>
          <a:p>
            <a:pPr algn="just">
              <a:lnSpc>
                <a:spcPct val="107000"/>
              </a:lnSpc>
              <a:spcAft>
                <a:spcPts val="800"/>
              </a:spcAft>
            </a:pPr>
            <a:r>
              <a:rPr lang="es-CO" sz="2400" i="1" kern="0" dirty="0">
                <a:effectLst/>
                <a:ea typeface="Times New Roman" panose="02020603050405020304" pitchFamily="18" charset="0"/>
                <a:cs typeface="Times New Roman" panose="02020603050405020304" pitchFamily="18" charset="0"/>
              </a:rPr>
              <a:t>En resumen, la Ley 2466 de 2025 busca transformar el panorama laboral colombiano, promoviendo una </a:t>
            </a:r>
            <a:r>
              <a:rPr lang="es-CO" sz="2400" b="1" i="1" kern="0" dirty="0">
                <a:effectLst/>
                <a:ea typeface="Times New Roman" panose="02020603050405020304" pitchFamily="18" charset="0"/>
                <a:cs typeface="Times New Roman" panose="02020603050405020304" pitchFamily="18" charset="0"/>
              </a:rPr>
              <a:t>mayor</a:t>
            </a:r>
            <a:r>
              <a:rPr lang="es-CO" sz="2400" i="1" kern="0" dirty="0">
                <a:effectLst/>
                <a:ea typeface="Times New Roman" panose="02020603050405020304" pitchFamily="18" charset="0"/>
                <a:cs typeface="Times New Roman" panose="02020603050405020304" pitchFamily="18" charset="0"/>
              </a:rPr>
              <a:t> </a:t>
            </a:r>
            <a:r>
              <a:rPr lang="es-CO" sz="2400" b="1" i="1" kern="0" dirty="0">
                <a:effectLst/>
                <a:ea typeface="Times New Roman" panose="02020603050405020304" pitchFamily="18" charset="0"/>
                <a:cs typeface="Times New Roman" panose="02020603050405020304" pitchFamily="18" charset="0"/>
              </a:rPr>
              <a:t>estabilidad</a:t>
            </a:r>
            <a:r>
              <a:rPr lang="es-CO" sz="2400" i="1" kern="0" dirty="0">
                <a:effectLst/>
                <a:ea typeface="Times New Roman" panose="02020603050405020304" pitchFamily="18" charset="0"/>
                <a:cs typeface="Times New Roman" panose="02020603050405020304" pitchFamily="18" charset="0"/>
              </a:rPr>
              <a:t> a través de la </a:t>
            </a:r>
            <a:r>
              <a:rPr lang="es-CO" sz="2400" b="1" i="1" kern="0" dirty="0">
                <a:effectLst/>
                <a:ea typeface="Times New Roman" panose="02020603050405020304" pitchFamily="18" charset="0"/>
                <a:cs typeface="Times New Roman" panose="02020603050405020304" pitchFamily="18" charset="0"/>
              </a:rPr>
              <a:t>priorización del contrato indefinido</a:t>
            </a:r>
            <a:r>
              <a:rPr lang="es-CO" sz="2400" i="1" kern="0" dirty="0">
                <a:effectLst/>
                <a:ea typeface="Times New Roman" panose="02020603050405020304" pitchFamily="18" charset="0"/>
                <a:cs typeface="Times New Roman" panose="02020603050405020304" pitchFamily="18" charset="0"/>
              </a:rPr>
              <a:t>, la </a:t>
            </a:r>
            <a:r>
              <a:rPr lang="es-CO" sz="2400" b="1" i="1" kern="0" dirty="0">
                <a:effectLst/>
                <a:ea typeface="Times New Roman" panose="02020603050405020304" pitchFamily="18" charset="0"/>
                <a:cs typeface="Times New Roman" panose="02020603050405020304" pitchFamily="18" charset="0"/>
              </a:rPr>
              <a:t>restricción de modalidades de contratación flexible </a:t>
            </a:r>
            <a:r>
              <a:rPr lang="es-CO" sz="2400" i="1" kern="0" dirty="0">
                <a:effectLst/>
                <a:ea typeface="Times New Roman" panose="02020603050405020304" pitchFamily="18" charset="0"/>
                <a:cs typeface="Times New Roman" panose="02020603050405020304" pitchFamily="18" charset="0"/>
              </a:rPr>
              <a:t>y </a:t>
            </a:r>
            <a:r>
              <a:rPr lang="es-CO" sz="2400" b="1" i="1" kern="0" dirty="0">
                <a:effectLst/>
                <a:ea typeface="Times New Roman" panose="02020603050405020304" pitchFamily="18" charset="0"/>
                <a:cs typeface="Times New Roman" panose="02020603050405020304" pitchFamily="18" charset="0"/>
              </a:rPr>
              <a:t>un debido proceso disciplinario robusto</a:t>
            </a:r>
            <a:r>
              <a:rPr lang="es-CO" sz="2400" i="1" kern="0" dirty="0">
                <a:effectLst/>
                <a:ea typeface="Times New Roman" panose="02020603050405020304" pitchFamily="18" charset="0"/>
                <a:cs typeface="Times New Roman" panose="02020603050405020304" pitchFamily="18" charset="0"/>
              </a:rPr>
              <a:t>. En cuanto a las </a:t>
            </a:r>
            <a:r>
              <a:rPr lang="es-CO" sz="2400" b="1" i="1" kern="0" dirty="0">
                <a:effectLst/>
                <a:ea typeface="Times New Roman" panose="02020603050405020304" pitchFamily="18" charset="0"/>
                <a:cs typeface="Times New Roman" panose="02020603050405020304" pitchFamily="18" charset="0"/>
              </a:rPr>
              <a:t>condiciones de empleo</a:t>
            </a:r>
            <a:r>
              <a:rPr lang="es-CO" sz="2400" i="1" kern="0" dirty="0">
                <a:effectLst/>
                <a:ea typeface="Times New Roman" panose="02020603050405020304" pitchFamily="18" charset="0"/>
                <a:cs typeface="Times New Roman" panose="02020603050405020304" pitchFamily="18" charset="0"/>
              </a:rPr>
              <a:t>, introduce </a:t>
            </a:r>
            <a:r>
              <a:rPr lang="es-CO" sz="2400" b="1" i="1" kern="0" dirty="0">
                <a:effectLst/>
                <a:ea typeface="Times New Roman" panose="02020603050405020304" pitchFamily="18" charset="0"/>
                <a:cs typeface="Times New Roman" panose="02020603050405020304" pitchFamily="18" charset="0"/>
              </a:rPr>
              <a:t>cambios significativos en la jornada y recargos, amplía las licencias remuneradas,</a:t>
            </a:r>
            <a:r>
              <a:rPr lang="es-CO" sz="2400" i="1" kern="0" dirty="0">
                <a:effectLst/>
                <a:ea typeface="Times New Roman" panose="02020603050405020304" pitchFamily="18" charset="0"/>
                <a:cs typeface="Times New Roman" panose="02020603050405020304" pitchFamily="18" charset="0"/>
              </a:rPr>
              <a:t> establece fuertes </a:t>
            </a:r>
            <a:r>
              <a:rPr lang="es-CO" sz="2400" b="1" i="1" kern="0" dirty="0">
                <a:effectLst/>
                <a:ea typeface="Times New Roman" panose="02020603050405020304" pitchFamily="18" charset="0"/>
                <a:cs typeface="Times New Roman" panose="02020603050405020304" pitchFamily="18" charset="0"/>
              </a:rPr>
              <a:t>protecciones contra la discriminación y el acoso</a:t>
            </a:r>
            <a:r>
              <a:rPr lang="es-CO" sz="2400" i="1" kern="0" dirty="0">
                <a:effectLst/>
                <a:ea typeface="Times New Roman" panose="02020603050405020304" pitchFamily="18" charset="0"/>
                <a:cs typeface="Times New Roman" panose="02020603050405020304" pitchFamily="18" charset="0"/>
              </a:rPr>
              <a:t>, y </a:t>
            </a:r>
            <a:r>
              <a:rPr lang="es-CO" sz="2400" b="1" i="1" kern="0" dirty="0">
                <a:effectLst/>
                <a:ea typeface="Times New Roman" panose="02020603050405020304" pitchFamily="18" charset="0"/>
                <a:cs typeface="Times New Roman" panose="02020603050405020304" pitchFamily="18" charset="0"/>
              </a:rPr>
              <a:t>reconoce y protege a diversas poblaciones vulnerables</a:t>
            </a:r>
            <a:r>
              <a:rPr lang="es-CO" sz="2400" i="1" kern="0" dirty="0">
                <a:effectLst/>
                <a:ea typeface="Times New Roman" panose="02020603050405020304" pitchFamily="18" charset="0"/>
                <a:cs typeface="Times New Roman" panose="02020603050405020304" pitchFamily="18" charset="0"/>
              </a:rPr>
              <a:t>, incluyendo </a:t>
            </a:r>
            <a:r>
              <a:rPr lang="es-CO" sz="2400" b="1" i="1" kern="0" dirty="0">
                <a:effectLst/>
                <a:ea typeface="Times New Roman" panose="02020603050405020304" pitchFamily="18" charset="0"/>
                <a:cs typeface="Times New Roman" panose="02020603050405020304" pitchFamily="18" charset="0"/>
              </a:rPr>
              <a:t>trabajadores de plataformas digitales, mujeres rurales y personas con discapacidad</a:t>
            </a:r>
            <a:r>
              <a:rPr lang="es-CO" sz="2400" i="1" kern="0" dirty="0">
                <a:effectLst/>
                <a:ea typeface="Times New Roman" panose="02020603050405020304" pitchFamily="18" charset="0"/>
                <a:cs typeface="Times New Roman" panose="02020603050405020304" pitchFamily="18" charset="0"/>
              </a:rPr>
              <a:t>. </a:t>
            </a:r>
          </a:p>
          <a:p>
            <a:pPr algn="just">
              <a:lnSpc>
                <a:spcPct val="107000"/>
              </a:lnSpc>
              <a:spcAft>
                <a:spcPts val="800"/>
              </a:spcAft>
            </a:pPr>
            <a:r>
              <a:rPr lang="es-CO" sz="2400" i="1" kern="0" dirty="0">
                <a:effectLst/>
                <a:ea typeface="Times New Roman" panose="02020603050405020304" pitchFamily="18" charset="0"/>
                <a:cs typeface="Times New Roman" panose="02020603050405020304" pitchFamily="18" charset="0"/>
              </a:rPr>
              <a:t>Todo esto se enmarca en un objetivo de lograr un </a:t>
            </a:r>
            <a:r>
              <a:rPr lang="es-CO" sz="2400" b="1" i="1" kern="0" dirty="0">
                <a:effectLst/>
                <a:ea typeface="Times New Roman" panose="02020603050405020304" pitchFamily="18" charset="0"/>
                <a:cs typeface="Times New Roman" panose="02020603050405020304" pitchFamily="18" charset="0"/>
              </a:rPr>
              <a:t>trabajo decente y digno</a:t>
            </a:r>
            <a:r>
              <a:rPr lang="es-CO" sz="2400" i="1" kern="0" dirty="0">
                <a:effectLst/>
                <a:ea typeface="Times New Roman" panose="02020603050405020304" pitchFamily="18" charset="0"/>
                <a:cs typeface="Times New Roman" panose="02020603050405020304" pitchFamily="18" charset="0"/>
              </a:rPr>
              <a:t>.</a:t>
            </a:r>
            <a:endParaRPr lang="es-CO" sz="2400" i="1" kern="100" dirty="0">
              <a:effectLst/>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B806767E-D3F5-ED5A-CEF9-393A3C44D657}"/>
              </a:ext>
            </a:extLst>
          </p:cNvPr>
          <p:cNvSpPr txBox="1"/>
          <p:nvPr/>
        </p:nvSpPr>
        <p:spPr>
          <a:xfrm>
            <a:off x="4140847" y="380161"/>
            <a:ext cx="3906840" cy="923330"/>
          </a:xfrm>
          <a:prstGeom prst="rect">
            <a:avLst/>
          </a:prstGeom>
          <a:noFill/>
        </p:spPr>
        <p:txBody>
          <a:bodyPr wrap="none" rtlCol="0">
            <a:spAutoFit/>
          </a:bodyPr>
          <a:lstStyle/>
          <a:p>
            <a:pPr algn="r"/>
            <a:r>
              <a:rPr lang="es-CO" sz="5400" b="1" i="1" dirty="0">
                <a:solidFill>
                  <a:schemeClr val="bg1"/>
                </a:solidFill>
                <a:latin typeface="Cavolini" panose="03000502040302020204" pitchFamily="66" charset="0"/>
                <a:cs typeface="Cavolini" panose="03000502040302020204" pitchFamily="66" charset="0"/>
              </a:rPr>
              <a:t>RESUMEN</a:t>
            </a:r>
          </a:p>
        </p:txBody>
      </p:sp>
      <p:pic>
        <p:nvPicPr>
          <p:cNvPr id="9" name="Imagen 8">
            <a:extLst>
              <a:ext uri="{FF2B5EF4-FFF2-40B4-BE49-F238E27FC236}">
                <a16:creationId xmlns:a16="http://schemas.microsoft.com/office/drawing/2014/main" id="{F84BD3B4-95F7-135D-8E47-5D9098F08DDB}"/>
              </a:ext>
            </a:extLst>
          </p:cNvPr>
          <p:cNvPicPr>
            <a:picLocks noChangeAspect="1"/>
          </p:cNvPicPr>
          <p:nvPr/>
        </p:nvPicPr>
        <p:blipFill>
          <a:blip r:embed="rId4"/>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8565158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36689" y="1"/>
            <a:ext cx="11315157" cy="1849582"/>
          </a:xfrm>
          <a:prstGeom prst="rect">
            <a:avLst/>
          </a:prstGeom>
          <a:scene3d>
            <a:camera prst="orthographicFront"/>
            <a:lightRig rig="threePt" dir="t"/>
          </a:scene3d>
          <a:sp3d>
            <a:bevelT w="114300" prst="artDeco"/>
          </a:sp3d>
        </p:spPr>
      </p:pic>
      <p:sp>
        <p:nvSpPr>
          <p:cNvPr id="4" name="CuadroTexto 3">
            <a:extLst>
              <a:ext uri="{FF2B5EF4-FFF2-40B4-BE49-F238E27FC236}">
                <a16:creationId xmlns:a16="http://schemas.microsoft.com/office/drawing/2014/main" id="{481EE334-33A2-EC6C-A440-1CCDAFFBFB4C}"/>
              </a:ext>
            </a:extLst>
          </p:cNvPr>
          <p:cNvSpPr txBox="1"/>
          <p:nvPr/>
        </p:nvSpPr>
        <p:spPr>
          <a:xfrm>
            <a:off x="1995054" y="570849"/>
            <a:ext cx="9247909" cy="707886"/>
          </a:xfrm>
          <a:prstGeom prst="rect">
            <a:avLst/>
          </a:prstGeom>
          <a:noFill/>
        </p:spPr>
        <p:txBody>
          <a:bodyPr wrap="square">
            <a:spAutoFit/>
          </a:bodyPr>
          <a:lstStyle/>
          <a:p>
            <a:r>
              <a:rPr lang="es-CO" sz="4000" b="1" i="1" dirty="0">
                <a:solidFill>
                  <a:schemeClr val="bg1"/>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Jornada Laboral y Recargos</a:t>
            </a:r>
          </a:p>
        </p:txBody>
      </p:sp>
      <p:pic>
        <p:nvPicPr>
          <p:cNvPr id="12" name="Imagen 11">
            <a:extLst>
              <a:ext uri="{FF2B5EF4-FFF2-40B4-BE49-F238E27FC236}">
                <a16:creationId xmlns:a16="http://schemas.microsoft.com/office/drawing/2014/main" id="{DC0E1F9D-72B5-13E7-E649-6969D864237F}"/>
              </a:ext>
            </a:extLst>
          </p:cNvPr>
          <p:cNvPicPr>
            <a:picLocks noChangeAspect="1"/>
          </p:cNvPicPr>
          <p:nvPr/>
        </p:nvPicPr>
        <p:blipFill>
          <a:blip r:embed="rId4">
            <a:duotone>
              <a:schemeClr val="accent6">
                <a:shade val="45000"/>
                <a:satMod val="135000"/>
              </a:schemeClr>
              <a:prstClr val="white"/>
            </a:duotone>
            <a:alphaModFix/>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924187" y="1855645"/>
            <a:ext cx="10318776" cy="3905250"/>
          </a:xfrm>
          <a:prstGeom prst="rect">
            <a:avLst/>
          </a:prstGeom>
        </p:spPr>
      </p:pic>
      <p:pic>
        <p:nvPicPr>
          <p:cNvPr id="13" name="Imagen 12">
            <a:extLst>
              <a:ext uri="{FF2B5EF4-FFF2-40B4-BE49-F238E27FC236}">
                <a16:creationId xmlns:a16="http://schemas.microsoft.com/office/drawing/2014/main" id="{CAFEC8FA-29F8-7418-A13E-F7171A532F71}"/>
              </a:ext>
            </a:extLst>
          </p:cNvPr>
          <p:cNvPicPr>
            <a:picLocks noChangeAspect="1"/>
          </p:cNvPicPr>
          <p:nvPr/>
        </p:nvPicPr>
        <p:blipFill>
          <a:blip r:embed="rId6"/>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42572591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36689" y="1"/>
            <a:ext cx="11315157" cy="1849582"/>
          </a:xfrm>
          <a:prstGeom prst="rect">
            <a:avLst/>
          </a:prstGeom>
          <a:scene3d>
            <a:camera prst="orthographicFront"/>
            <a:lightRig rig="threePt" dir="t"/>
          </a:scene3d>
          <a:sp3d>
            <a:bevelT w="114300" prst="artDeco"/>
          </a:sp3d>
        </p:spPr>
      </p:pic>
      <p:pic>
        <p:nvPicPr>
          <p:cNvPr id="3" name="Imagen 2">
            <a:extLst>
              <a:ext uri="{FF2B5EF4-FFF2-40B4-BE49-F238E27FC236}">
                <a16:creationId xmlns:a16="http://schemas.microsoft.com/office/drawing/2014/main" id="{A9248573-A352-6FF8-61EE-002D30ECE7F1}"/>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852055" y="1849583"/>
            <a:ext cx="10328563" cy="4175448"/>
          </a:xfrm>
          <a:prstGeom prst="rect">
            <a:avLst/>
          </a:prstGeom>
        </p:spPr>
      </p:pic>
      <p:sp>
        <p:nvSpPr>
          <p:cNvPr id="4" name="CuadroTexto 3">
            <a:extLst>
              <a:ext uri="{FF2B5EF4-FFF2-40B4-BE49-F238E27FC236}">
                <a16:creationId xmlns:a16="http://schemas.microsoft.com/office/drawing/2014/main" id="{8204AF36-E3AF-9B53-36A1-9BFEBAD556C7}"/>
              </a:ext>
            </a:extLst>
          </p:cNvPr>
          <p:cNvSpPr txBox="1"/>
          <p:nvPr/>
        </p:nvSpPr>
        <p:spPr>
          <a:xfrm>
            <a:off x="2585133" y="509803"/>
            <a:ext cx="7018268" cy="646331"/>
          </a:xfrm>
          <a:prstGeom prst="rect">
            <a:avLst/>
          </a:prstGeom>
          <a:noFill/>
        </p:spPr>
        <p:txBody>
          <a:bodyPr wrap="none" rtlCol="0">
            <a:spAutoFit/>
          </a:bodyPr>
          <a:lstStyle/>
          <a:p>
            <a:r>
              <a:rPr lang="es-CO" sz="3600" i="1" dirty="0">
                <a:solidFill>
                  <a:schemeClr val="bg1"/>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Trabajo Diurno Y Nocturno</a:t>
            </a:r>
          </a:p>
        </p:txBody>
      </p:sp>
      <p:pic>
        <p:nvPicPr>
          <p:cNvPr id="5" name="Imagen 4">
            <a:extLst>
              <a:ext uri="{FF2B5EF4-FFF2-40B4-BE49-F238E27FC236}">
                <a16:creationId xmlns:a16="http://schemas.microsoft.com/office/drawing/2014/main" id="{3FC937A4-E620-D486-923A-5C6BF37B3688}"/>
              </a:ext>
            </a:extLst>
          </p:cNvPr>
          <p:cNvPicPr>
            <a:picLocks noChangeAspect="1"/>
          </p:cNvPicPr>
          <p:nvPr/>
        </p:nvPicPr>
        <p:blipFill>
          <a:blip r:embed="rId6"/>
          <a:stretch>
            <a:fillRect/>
          </a:stretch>
        </p:blipFill>
        <p:spPr>
          <a:xfrm>
            <a:off x="9882057" y="6091678"/>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379513889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36689" y="1"/>
            <a:ext cx="11315157" cy="1849582"/>
          </a:xfrm>
          <a:prstGeom prst="rect">
            <a:avLst/>
          </a:prstGeom>
          <a:scene3d>
            <a:camera prst="orthographicFront"/>
            <a:lightRig rig="threePt" dir="t"/>
          </a:scene3d>
          <a:sp3d>
            <a:bevelT w="114300" prst="artDeco"/>
          </a:sp3d>
        </p:spPr>
      </p:pic>
      <p:pic>
        <p:nvPicPr>
          <p:cNvPr id="5" name="Imagen 4">
            <a:extLst>
              <a:ext uri="{FF2B5EF4-FFF2-40B4-BE49-F238E27FC236}">
                <a16:creationId xmlns:a16="http://schemas.microsoft.com/office/drawing/2014/main" id="{7A2F5EEE-E0EB-3073-24DA-B3F539D10594}"/>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149926" y="1997652"/>
            <a:ext cx="9843655" cy="3905250"/>
          </a:xfrm>
          <a:prstGeom prst="rect">
            <a:avLst/>
          </a:prstGeom>
        </p:spPr>
      </p:pic>
      <p:sp>
        <p:nvSpPr>
          <p:cNvPr id="8" name="CuadroTexto 7">
            <a:extLst>
              <a:ext uri="{FF2B5EF4-FFF2-40B4-BE49-F238E27FC236}">
                <a16:creationId xmlns:a16="http://schemas.microsoft.com/office/drawing/2014/main" id="{1F699FE2-F015-CE15-72EB-09D01074050C}"/>
              </a:ext>
            </a:extLst>
          </p:cNvPr>
          <p:cNvSpPr txBox="1"/>
          <p:nvPr/>
        </p:nvSpPr>
        <p:spPr>
          <a:xfrm>
            <a:off x="2816799" y="463445"/>
            <a:ext cx="7678017" cy="646331"/>
          </a:xfrm>
          <a:prstGeom prst="rect">
            <a:avLst/>
          </a:prstGeom>
          <a:noFill/>
        </p:spPr>
        <p:txBody>
          <a:bodyPr wrap="square">
            <a:spAutoFit/>
          </a:bodyPr>
          <a:lstStyle/>
          <a:p>
            <a:r>
              <a:rPr lang="es-CO" sz="3600" b="1" i="1" dirty="0">
                <a:solidFill>
                  <a:schemeClr val="bg1"/>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Jornada Laboral y Recargos</a:t>
            </a:r>
          </a:p>
        </p:txBody>
      </p:sp>
      <p:pic>
        <p:nvPicPr>
          <p:cNvPr id="9" name="Imagen 8">
            <a:extLst>
              <a:ext uri="{FF2B5EF4-FFF2-40B4-BE49-F238E27FC236}">
                <a16:creationId xmlns:a16="http://schemas.microsoft.com/office/drawing/2014/main" id="{E712BE2E-AFE8-4568-500D-529378635CB6}"/>
              </a:ext>
            </a:extLst>
          </p:cNvPr>
          <p:cNvPicPr>
            <a:picLocks noChangeAspect="1"/>
          </p:cNvPicPr>
          <p:nvPr/>
        </p:nvPicPr>
        <p:blipFill>
          <a:blip r:embed="rId6"/>
          <a:stretch>
            <a:fillRect/>
          </a:stretch>
        </p:blipFill>
        <p:spPr>
          <a:xfrm>
            <a:off x="9935740" y="6050971"/>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6722395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36689" y="1"/>
            <a:ext cx="11315157" cy="1849582"/>
          </a:xfrm>
          <a:prstGeom prst="rect">
            <a:avLst/>
          </a:prstGeom>
          <a:scene3d>
            <a:camera prst="orthographicFront"/>
            <a:lightRig rig="threePt" dir="t"/>
          </a:scene3d>
          <a:sp3d>
            <a:bevelT w="114300" prst="artDeco"/>
          </a:sp3d>
        </p:spPr>
      </p:pic>
      <p:sp>
        <p:nvSpPr>
          <p:cNvPr id="8" name="CuadroTexto 7">
            <a:extLst>
              <a:ext uri="{FF2B5EF4-FFF2-40B4-BE49-F238E27FC236}">
                <a16:creationId xmlns:a16="http://schemas.microsoft.com/office/drawing/2014/main" id="{1F699FE2-F015-CE15-72EB-09D01074050C}"/>
              </a:ext>
            </a:extLst>
          </p:cNvPr>
          <p:cNvSpPr txBox="1"/>
          <p:nvPr/>
        </p:nvSpPr>
        <p:spPr>
          <a:xfrm>
            <a:off x="999865" y="328645"/>
            <a:ext cx="9746673" cy="1200329"/>
          </a:xfrm>
          <a:prstGeom prst="rect">
            <a:avLst/>
          </a:prstGeom>
          <a:noFill/>
        </p:spPr>
        <p:txBody>
          <a:bodyPr wrap="square">
            <a:spAutoFit/>
          </a:bodyPr>
          <a:lstStyle/>
          <a:p>
            <a:pPr algn="ctr"/>
            <a:r>
              <a:rPr lang="es-CO" sz="3600" b="1" i="1" dirty="0">
                <a:solidFill>
                  <a:schemeClr val="bg1"/>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Jornada Laboral Menores Trabajadores</a:t>
            </a:r>
          </a:p>
        </p:txBody>
      </p:sp>
      <p:pic>
        <p:nvPicPr>
          <p:cNvPr id="4" name="Imagen 3">
            <a:extLst>
              <a:ext uri="{FF2B5EF4-FFF2-40B4-BE49-F238E27FC236}">
                <a16:creationId xmlns:a16="http://schemas.microsoft.com/office/drawing/2014/main" id="{A5167EDC-53E2-7DE3-1F66-0A2D8AB40C31}"/>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7756" y="2129271"/>
            <a:ext cx="10588336" cy="3524250"/>
          </a:xfrm>
          <a:prstGeom prst="rect">
            <a:avLst/>
          </a:prstGeom>
        </p:spPr>
      </p:pic>
      <p:pic>
        <p:nvPicPr>
          <p:cNvPr id="6" name="Imagen 5">
            <a:extLst>
              <a:ext uri="{FF2B5EF4-FFF2-40B4-BE49-F238E27FC236}">
                <a16:creationId xmlns:a16="http://schemas.microsoft.com/office/drawing/2014/main" id="{6A0E5189-EA95-9107-A126-A707BAE3B89D}"/>
              </a:ext>
            </a:extLst>
          </p:cNvPr>
          <p:cNvPicPr>
            <a:picLocks noChangeAspect="1"/>
          </p:cNvPicPr>
          <p:nvPr/>
        </p:nvPicPr>
        <p:blipFill>
          <a:blip r:embed="rId6"/>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315883289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613335" y="0"/>
            <a:ext cx="11315157" cy="1849582"/>
          </a:xfrm>
          <a:prstGeom prst="rect">
            <a:avLst/>
          </a:prstGeom>
          <a:scene3d>
            <a:camera prst="orthographicFront"/>
            <a:lightRig rig="threePt" dir="t"/>
          </a:scene3d>
          <a:sp3d>
            <a:bevelT w="114300" prst="artDeco"/>
          </a:sp3d>
        </p:spPr>
      </p:pic>
      <p:pic>
        <p:nvPicPr>
          <p:cNvPr id="4" name="Imagen 3">
            <a:extLst>
              <a:ext uri="{FF2B5EF4-FFF2-40B4-BE49-F238E27FC236}">
                <a16:creationId xmlns:a16="http://schemas.microsoft.com/office/drawing/2014/main" id="{C83730E5-BCAF-D42A-EAB1-0E0778F279C2}"/>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049482" y="1993756"/>
            <a:ext cx="10474035" cy="3514725"/>
          </a:xfrm>
          <a:prstGeom prst="rect">
            <a:avLst/>
          </a:prstGeom>
        </p:spPr>
      </p:pic>
      <p:sp>
        <p:nvSpPr>
          <p:cNvPr id="5" name="CuadroTexto 4">
            <a:extLst>
              <a:ext uri="{FF2B5EF4-FFF2-40B4-BE49-F238E27FC236}">
                <a16:creationId xmlns:a16="http://schemas.microsoft.com/office/drawing/2014/main" id="{2159DDBB-5DAA-0C0E-9128-8D5A2C9DFB6D}"/>
              </a:ext>
            </a:extLst>
          </p:cNvPr>
          <p:cNvSpPr txBox="1"/>
          <p:nvPr/>
        </p:nvSpPr>
        <p:spPr>
          <a:xfrm>
            <a:off x="3169743" y="462520"/>
            <a:ext cx="6748963" cy="830997"/>
          </a:xfrm>
          <a:prstGeom prst="rect">
            <a:avLst/>
          </a:prstGeom>
          <a:noFill/>
        </p:spPr>
        <p:txBody>
          <a:bodyPr wrap="none" rtlCol="0">
            <a:spAutoFit/>
          </a:bodyPr>
          <a:lstStyle/>
          <a:p>
            <a:r>
              <a:rPr lang="es-CO" sz="4800" i="1" dirty="0">
                <a:solidFill>
                  <a:schemeClr val="bg1"/>
                </a:solidFill>
                <a:latin typeface="Cavolini" panose="03000502040302020204" pitchFamily="66" charset="0"/>
                <a:cs typeface="Cavolini" panose="03000502040302020204" pitchFamily="66" charset="0"/>
              </a:rPr>
              <a:t>Otras Prohibiciones</a:t>
            </a:r>
          </a:p>
        </p:txBody>
      </p:sp>
      <p:pic>
        <p:nvPicPr>
          <p:cNvPr id="6" name="Imagen 5">
            <a:extLst>
              <a:ext uri="{FF2B5EF4-FFF2-40B4-BE49-F238E27FC236}">
                <a16:creationId xmlns:a16="http://schemas.microsoft.com/office/drawing/2014/main" id="{5C226A87-3984-1E6A-1786-393C55C959DB}"/>
              </a:ext>
            </a:extLst>
          </p:cNvPr>
          <p:cNvPicPr>
            <a:picLocks noChangeAspect="1"/>
          </p:cNvPicPr>
          <p:nvPr/>
        </p:nvPicPr>
        <p:blipFill>
          <a:blip r:embed="rId6"/>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10466808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1AFCE3AB-6DF6-701C-5CE0-C6D1B38A9AFF}"/>
              </a:ext>
            </a:extLst>
          </p:cNvPr>
          <p:cNvSpPr/>
          <p:nvPr/>
        </p:nvSpPr>
        <p:spPr>
          <a:xfrm>
            <a:off x="623455" y="2462647"/>
            <a:ext cx="10900063" cy="2888669"/>
          </a:xfrm>
          <a:prstGeom prst="roundRect">
            <a:avLst/>
          </a:prstGeom>
          <a:solidFill>
            <a:schemeClr val="accent6">
              <a:lumMod val="20000"/>
              <a:lumOff val="80000"/>
            </a:schemeClr>
          </a:solidFill>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ü"/>
            </a:pPr>
            <a:r>
              <a:rPr lang="es-ES" sz="2800" i="1" dirty="0">
                <a:solidFill>
                  <a:schemeClr val="tx1"/>
                </a:solidFill>
                <a:effectLst>
                  <a:outerShdw blurRad="38100" dist="38100" dir="2700000" algn="tl">
                    <a:srgbClr val="000000">
                      <a:alpha val="43137"/>
                    </a:srgbClr>
                  </a:outerShdw>
                </a:effectLst>
              </a:rPr>
              <a:t>los principales cambios introducidos por la Ley 2466 de 2025.</a:t>
            </a:r>
          </a:p>
          <a:p>
            <a:pPr marL="457200" indent="-457200" algn="just">
              <a:buFont typeface="Wingdings" panose="05000000000000000000" pitchFamily="2" charset="2"/>
              <a:buChar char="ü"/>
            </a:pPr>
            <a:r>
              <a:rPr lang="es-ES" sz="2800" i="1" dirty="0">
                <a:solidFill>
                  <a:schemeClr val="tx1"/>
                </a:solidFill>
                <a:effectLst>
                  <a:outerShdw blurRad="38100" dist="38100" dir="2700000" algn="tl">
                    <a:srgbClr val="000000">
                      <a:alpha val="43137"/>
                    </a:srgbClr>
                  </a:outerShdw>
                </a:effectLst>
              </a:rPr>
              <a:t>Impacto de la reforma en las Empresas de Servicios Temporales. </a:t>
            </a:r>
          </a:p>
          <a:p>
            <a:pPr marL="457200" indent="-457200" algn="just">
              <a:buFont typeface="Wingdings" panose="05000000000000000000" pitchFamily="2" charset="2"/>
              <a:buChar char="ü"/>
            </a:pPr>
            <a:r>
              <a:rPr lang="es-ES" sz="2800" i="1" dirty="0">
                <a:solidFill>
                  <a:schemeClr val="tx1"/>
                </a:solidFill>
                <a:effectLst>
                  <a:outerShdw blurRad="38100" dist="38100" dir="2700000" algn="tl">
                    <a:srgbClr val="000000">
                      <a:alpha val="43137"/>
                    </a:srgbClr>
                  </a:outerShdw>
                </a:effectLst>
              </a:rPr>
              <a:t>Ventajas y desventajas para trabajadores y empleadores.</a:t>
            </a:r>
          </a:p>
        </p:txBody>
      </p:sp>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38421" y="258643"/>
            <a:ext cx="11315157" cy="2322777"/>
          </a:xfrm>
          <a:prstGeom prst="rect">
            <a:avLst/>
          </a:prstGeom>
          <a:scene3d>
            <a:camera prst="orthographicFront"/>
            <a:lightRig rig="threePt" dir="t"/>
          </a:scene3d>
          <a:sp3d>
            <a:bevelT w="114300" prst="artDeco"/>
          </a:sp3d>
        </p:spPr>
      </p:pic>
      <p:pic>
        <p:nvPicPr>
          <p:cNvPr id="5" name="Imagen 4">
            <a:extLst>
              <a:ext uri="{FF2B5EF4-FFF2-40B4-BE49-F238E27FC236}">
                <a16:creationId xmlns:a16="http://schemas.microsoft.com/office/drawing/2014/main" id="{FCFCA523-FA5F-A69A-08F3-9D17555A9CD8}"/>
              </a:ext>
            </a:extLst>
          </p:cNvPr>
          <p:cNvPicPr>
            <a:picLocks noChangeAspect="1"/>
          </p:cNvPicPr>
          <p:nvPr/>
        </p:nvPicPr>
        <p:blipFill>
          <a:blip r:embed="rId4"/>
          <a:stretch>
            <a:fillRect/>
          </a:stretch>
        </p:blipFill>
        <p:spPr>
          <a:xfrm>
            <a:off x="2233848" y="664061"/>
            <a:ext cx="7724301" cy="1511939"/>
          </a:xfrm>
          <a:prstGeom prst="rect">
            <a:avLst/>
          </a:prstGeom>
        </p:spPr>
      </p:pic>
      <p:pic>
        <p:nvPicPr>
          <p:cNvPr id="4" name="Imagen 3">
            <a:extLst>
              <a:ext uri="{FF2B5EF4-FFF2-40B4-BE49-F238E27FC236}">
                <a16:creationId xmlns:a16="http://schemas.microsoft.com/office/drawing/2014/main" id="{B957C409-D7CD-ADCE-1660-A213A93C2673}"/>
              </a:ext>
            </a:extLst>
          </p:cNvPr>
          <p:cNvPicPr>
            <a:picLocks noChangeAspect="1"/>
          </p:cNvPicPr>
          <p:nvPr/>
        </p:nvPicPr>
        <p:blipFill>
          <a:blip r:embed="rId5"/>
          <a:stretch>
            <a:fillRect/>
          </a:stretch>
        </p:blipFill>
        <p:spPr>
          <a:xfrm>
            <a:off x="10070673" y="5910449"/>
            <a:ext cx="1298561" cy="688908"/>
          </a:xfrm>
          <a:prstGeom prst="rect">
            <a:avLst/>
          </a:prstGeom>
        </p:spPr>
      </p:pic>
    </p:spTree>
    <p:extLst>
      <p:ext uri="{BB962C8B-B14F-4D97-AF65-F5344CB8AC3E}">
        <p14:creationId xmlns:p14="http://schemas.microsoft.com/office/powerpoint/2010/main" val="382916187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36689" y="1"/>
            <a:ext cx="11315157" cy="1849582"/>
          </a:xfrm>
          <a:prstGeom prst="rect">
            <a:avLst/>
          </a:prstGeom>
          <a:scene3d>
            <a:camera prst="orthographicFront"/>
            <a:lightRig rig="threePt" dir="t"/>
          </a:scene3d>
          <a:sp3d>
            <a:bevelT w="114300" prst="artDeco"/>
          </a:sp3d>
        </p:spPr>
      </p:pic>
      <p:pic>
        <p:nvPicPr>
          <p:cNvPr id="8" name="Imagen 7">
            <a:extLst>
              <a:ext uri="{FF2B5EF4-FFF2-40B4-BE49-F238E27FC236}">
                <a16:creationId xmlns:a16="http://schemas.microsoft.com/office/drawing/2014/main" id="{CBEE630A-2F5F-A3F7-51A9-694C7479EE39}"/>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120919" y="1791637"/>
            <a:ext cx="4879274" cy="3928559"/>
          </a:xfrm>
          <a:prstGeom prst="rect">
            <a:avLst/>
          </a:prstGeom>
        </p:spPr>
      </p:pic>
      <p:pic>
        <p:nvPicPr>
          <p:cNvPr id="3" name="Imagen 2">
            <a:extLst>
              <a:ext uri="{FF2B5EF4-FFF2-40B4-BE49-F238E27FC236}">
                <a16:creationId xmlns:a16="http://schemas.microsoft.com/office/drawing/2014/main" id="{49C37E33-4059-E9B9-88A1-785F139E3789}"/>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a:off x="6000193" y="1766456"/>
            <a:ext cx="5305115" cy="4031830"/>
          </a:xfrm>
          <a:prstGeom prst="rect">
            <a:avLst/>
          </a:prstGeom>
        </p:spPr>
      </p:pic>
      <p:sp>
        <p:nvSpPr>
          <p:cNvPr id="4" name="CuadroTexto 3">
            <a:extLst>
              <a:ext uri="{FF2B5EF4-FFF2-40B4-BE49-F238E27FC236}">
                <a16:creationId xmlns:a16="http://schemas.microsoft.com/office/drawing/2014/main" id="{AA3F7DBE-C200-E832-8367-C6267B47EADE}"/>
              </a:ext>
            </a:extLst>
          </p:cNvPr>
          <p:cNvSpPr txBox="1"/>
          <p:nvPr/>
        </p:nvSpPr>
        <p:spPr>
          <a:xfrm>
            <a:off x="1943099" y="540071"/>
            <a:ext cx="9003427" cy="769441"/>
          </a:xfrm>
          <a:prstGeom prst="rect">
            <a:avLst/>
          </a:prstGeom>
          <a:noFill/>
        </p:spPr>
        <p:txBody>
          <a:bodyPr wrap="none" rtlCol="0">
            <a:spAutoFit/>
          </a:bodyPr>
          <a:lstStyle/>
          <a:p>
            <a:r>
              <a:rPr lang="es-CO" sz="4400" b="1" i="1" dirty="0">
                <a:solidFill>
                  <a:schemeClr val="bg1"/>
                </a:solidFill>
              </a:rPr>
              <a:t>Horas Extras y Trabajo Suplementario</a:t>
            </a:r>
          </a:p>
        </p:txBody>
      </p:sp>
      <p:pic>
        <p:nvPicPr>
          <p:cNvPr id="5" name="Imagen 4">
            <a:extLst>
              <a:ext uri="{FF2B5EF4-FFF2-40B4-BE49-F238E27FC236}">
                <a16:creationId xmlns:a16="http://schemas.microsoft.com/office/drawing/2014/main" id="{09DE2F8B-BE5A-2D1C-BDC9-750285F6B42C}"/>
              </a:ext>
            </a:extLst>
          </p:cNvPr>
          <p:cNvPicPr>
            <a:picLocks noChangeAspect="1"/>
          </p:cNvPicPr>
          <p:nvPr/>
        </p:nvPicPr>
        <p:blipFill>
          <a:blip r:embed="rId8"/>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06047586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36689" y="1"/>
            <a:ext cx="11315157" cy="1849582"/>
          </a:xfrm>
          <a:prstGeom prst="rect">
            <a:avLst/>
          </a:prstGeom>
          <a:scene3d>
            <a:camera prst="orthographicFront"/>
            <a:lightRig rig="threePt" dir="t"/>
          </a:scene3d>
          <a:sp3d>
            <a:bevelT w="114300" prst="artDeco"/>
          </a:sp3d>
        </p:spPr>
      </p:pic>
      <p:pic>
        <p:nvPicPr>
          <p:cNvPr id="5" name="Imagen 4">
            <a:extLst>
              <a:ext uri="{FF2B5EF4-FFF2-40B4-BE49-F238E27FC236}">
                <a16:creationId xmlns:a16="http://schemas.microsoft.com/office/drawing/2014/main" id="{4DADBF06-758A-8968-7F56-E46FDB8676B6}"/>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831274" y="1683328"/>
            <a:ext cx="10505208" cy="4426524"/>
          </a:xfrm>
          <a:prstGeom prst="rect">
            <a:avLst/>
          </a:prstGeom>
        </p:spPr>
      </p:pic>
      <p:sp>
        <p:nvSpPr>
          <p:cNvPr id="6" name="CuadroTexto 5">
            <a:extLst>
              <a:ext uri="{FF2B5EF4-FFF2-40B4-BE49-F238E27FC236}">
                <a16:creationId xmlns:a16="http://schemas.microsoft.com/office/drawing/2014/main" id="{C23060A6-9075-0188-9288-417A3BB89AC3}"/>
              </a:ext>
            </a:extLst>
          </p:cNvPr>
          <p:cNvSpPr txBox="1"/>
          <p:nvPr/>
        </p:nvSpPr>
        <p:spPr>
          <a:xfrm>
            <a:off x="1179367" y="487722"/>
            <a:ext cx="9829800" cy="954107"/>
          </a:xfrm>
          <a:prstGeom prst="rect">
            <a:avLst/>
          </a:prstGeom>
          <a:noFill/>
        </p:spPr>
        <p:txBody>
          <a:bodyPr wrap="square" rtlCol="0">
            <a:spAutoFit/>
          </a:bodyPr>
          <a:lstStyle/>
          <a:p>
            <a:pPr algn="ctr"/>
            <a:r>
              <a:rPr lang="es-CO" sz="2800" b="1" i="1" dirty="0">
                <a:solidFill>
                  <a:schemeClr val="bg1"/>
                </a:solidFill>
                <a:latin typeface="Cavolini" panose="03000502040302020204" pitchFamily="66" charset="0"/>
                <a:cs typeface="Cavolini" panose="03000502040302020204" pitchFamily="66" charset="0"/>
              </a:rPr>
              <a:t>Art. 15 - Obligaciones Especiales del Empleador Licencias Remuneradas</a:t>
            </a:r>
          </a:p>
        </p:txBody>
      </p:sp>
      <p:pic>
        <p:nvPicPr>
          <p:cNvPr id="8" name="Imagen 7">
            <a:extLst>
              <a:ext uri="{FF2B5EF4-FFF2-40B4-BE49-F238E27FC236}">
                <a16:creationId xmlns:a16="http://schemas.microsoft.com/office/drawing/2014/main" id="{334F210B-CCC2-54EB-3D20-52082AB5C98C}"/>
              </a:ext>
            </a:extLst>
          </p:cNvPr>
          <p:cNvPicPr>
            <a:picLocks noChangeAspect="1"/>
          </p:cNvPicPr>
          <p:nvPr/>
        </p:nvPicPr>
        <p:blipFill>
          <a:blip r:embed="rId6"/>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89808589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36689" y="1"/>
            <a:ext cx="11315157" cy="1849582"/>
          </a:xfrm>
          <a:prstGeom prst="rect">
            <a:avLst/>
          </a:prstGeom>
          <a:scene3d>
            <a:camera prst="orthographicFront"/>
            <a:lightRig rig="threePt" dir="t"/>
          </a:scene3d>
          <a:sp3d>
            <a:bevelT w="114300" prst="artDeco"/>
          </a:sp3d>
        </p:spPr>
      </p:pic>
      <p:pic>
        <p:nvPicPr>
          <p:cNvPr id="3" name="Imagen 2">
            <a:extLst>
              <a:ext uri="{FF2B5EF4-FFF2-40B4-BE49-F238E27FC236}">
                <a16:creationId xmlns:a16="http://schemas.microsoft.com/office/drawing/2014/main" id="{5F92A1E9-24B9-A409-FE11-61C8CE3D347A}"/>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841663" y="1849583"/>
            <a:ext cx="10432473" cy="2170400"/>
          </a:xfrm>
          <a:prstGeom prst="rect">
            <a:avLst/>
          </a:prstGeom>
        </p:spPr>
      </p:pic>
      <p:pic>
        <p:nvPicPr>
          <p:cNvPr id="5" name="Imagen 4">
            <a:extLst>
              <a:ext uri="{FF2B5EF4-FFF2-40B4-BE49-F238E27FC236}">
                <a16:creationId xmlns:a16="http://schemas.microsoft.com/office/drawing/2014/main" id="{CD32DE52-A9B7-DE73-0BFE-E01056C3FC65}"/>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a:off x="841663" y="4019982"/>
            <a:ext cx="10432473" cy="1757361"/>
          </a:xfrm>
          <a:prstGeom prst="rect">
            <a:avLst/>
          </a:prstGeom>
        </p:spPr>
      </p:pic>
      <p:pic>
        <p:nvPicPr>
          <p:cNvPr id="6" name="Imagen 5">
            <a:extLst>
              <a:ext uri="{FF2B5EF4-FFF2-40B4-BE49-F238E27FC236}">
                <a16:creationId xmlns:a16="http://schemas.microsoft.com/office/drawing/2014/main" id="{D61FF9F6-616B-3351-D6A9-7B766F0B3AB0}"/>
              </a:ext>
            </a:extLst>
          </p:cNvPr>
          <p:cNvPicPr>
            <a:picLocks noChangeAspect="1"/>
          </p:cNvPicPr>
          <p:nvPr/>
        </p:nvPicPr>
        <p:blipFill>
          <a:blip r:embed="rId8"/>
          <a:stretch>
            <a:fillRect/>
          </a:stretch>
        </p:blipFill>
        <p:spPr>
          <a:xfrm>
            <a:off x="10018868" y="5943600"/>
            <a:ext cx="1298561" cy="531489"/>
          </a:xfrm>
          <a:prstGeom prst="rect">
            <a:avLst/>
          </a:prstGeom>
          <a:scene3d>
            <a:camera prst="orthographicFront"/>
            <a:lightRig rig="threePt" dir="t"/>
          </a:scene3d>
          <a:sp3d>
            <a:bevelT prst="angle"/>
          </a:sp3d>
        </p:spPr>
      </p:pic>
      <p:sp>
        <p:nvSpPr>
          <p:cNvPr id="4" name="CuadroTexto 3">
            <a:extLst>
              <a:ext uri="{FF2B5EF4-FFF2-40B4-BE49-F238E27FC236}">
                <a16:creationId xmlns:a16="http://schemas.microsoft.com/office/drawing/2014/main" id="{9D92FDE3-07F0-82FC-C6F6-604E0BDB4161}"/>
              </a:ext>
            </a:extLst>
          </p:cNvPr>
          <p:cNvSpPr txBox="1"/>
          <p:nvPr/>
        </p:nvSpPr>
        <p:spPr>
          <a:xfrm>
            <a:off x="1527463" y="545113"/>
            <a:ext cx="9403773" cy="523220"/>
          </a:xfrm>
          <a:prstGeom prst="rect">
            <a:avLst/>
          </a:prstGeom>
          <a:noFill/>
        </p:spPr>
        <p:txBody>
          <a:bodyPr wrap="square">
            <a:spAutoFit/>
          </a:bodyPr>
          <a:lstStyle/>
          <a:p>
            <a:r>
              <a:rPr lang="es-CO" sz="2800" b="1" i="1" dirty="0">
                <a:solidFill>
                  <a:schemeClr val="bg1"/>
                </a:solidFill>
                <a:latin typeface="Cavolini" panose="03000502040302020204" pitchFamily="66" charset="0"/>
                <a:cs typeface="Cavolini" panose="03000502040302020204" pitchFamily="66" charset="0"/>
              </a:rPr>
              <a:t>Art. 15 - Obligaciones Especiales del Empleador </a:t>
            </a:r>
            <a:endParaRPr lang="es-CO" sz="2800" dirty="0"/>
          </a:p>
        </p:txBody>
      </p:sp>
    </p:spTree>
    <p:extLst>
      <p:ext uri="{BB962C8B-B14F-4D97-AF65-F5344CB8AC3E}">
        <p14:creationId xmlns:p14="http://schemas.microsoft.com/office/powerpoint/2010/main" val="10824477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36689" y="1"/>
            <a:ext cx="11315157" cy="1849582"/>
          </a:xfrm>
          <a:prstGeom prst="rect">
            <a:avLst/>
          </a:prstGeom>
          <a:scene3d>
            <a:camera prst="orthographicFront"/>
            <a:lightRig rig="threePt" dir="t"/>
          </a:scene3d>
          <a:sp3d>
            <a:bevelT w="114300" prst="artDeco"/>
          </a:sp3d>
        </p:spPr>
      </p:pic>
      <p:pic>
        <p:nvPicPr>
          <p:cNvPr id="4" name="Imagen 3">
            <a:extLst>
              <a:ext uri="{FF2B5EF4-FFF2-40B4-BE49-F238E27FC236}">
                <a16:creationId xmlns:a16="http://schemas.microsoft.com/office/drawing/2014/main" id="{50DFAAD1-CBFC-BC0B-7A33-9242E8A98F04}"/>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852405" y="1681162"/>
            <a:ext cx="10494467" cy="4252047"/>
          </a:xfrm>
          <a:prstGeom prst="rect">
            <a:avLst/>
          </a:prstGeom>
        </p:spPr>
      </p:pic>
      <p:sp>
        <p:nvSpPr>
          <p:cNvPr id="5" name="CuadroTexto 4">
            <a:extLst>
              <a:ext uri="{FF2B5EF4-FFF2-40B4-BE49-F238E27FC236}">
                <a16:creationId xmlns:a16="http://schemas.microsoft.com/office/drawing/2014/main" id="{7AFC2276-0CBA-1247-26D0-46B9C4B94091}"/>
              </a:ext>
            </a:extLst>
          </p:cNvPr>
          <p:cNvSpPr txBox="1"/>
          <p:nvPr/>
        </p:nvSpPr>
        <p:spPr>
          <a:xfrm>
            <a:off x="1485900" y="596533"/>
            <a:ext cx="10401299" cy="523220"/>
          </a:xfrm>
          <a:prstGeom prst="rect">
            <a:avLst/>
          </a:prstGeom>
          <a:noFill/>
        </p:spPr>
        <p:txBody>
          <a:bodyPr wrap="square" rtlCol="0">
            <a:spAutoFit/>
          </a:bodyPr>
          <a:lstStyle/>
          <a:p>
            <a:r>
              <a:rPr lang="es-CO" sz="2800" b="1" i="1" dirty="0">
                <a:solidFill>
                  <a:schemeClr val="bg1"/>
                </a:solidFill>
                <a:latin typeface="Cavolini" panose="03000502040302020204" pitchFamily="66" charset="0"/>
                <a:cs typeface="Cavolini" panose="03000502040302020204" pitchFamily="66" charset="0"/>
              </a:rPr>
              <a:t>Articulo 14 - Remuneración en Días de Descanso</a:t>
            </a:r>
          </a:p>
        </p:txBody>
      </p:sp>
      <p:pic>
        <p:nvPicPr>
          <p:cNvPr id="6" name="Imagen 5">
            <a:extLst>
              <a:ext uri="{FF2B5EF4-FFF2-40B4-BE49-F238E27FC236}">
                <a16:creationId xmlns:a16="http://schemas.microsoft.com/office/drawing/2014/main" id="{258409C0-261A-18AD-5E99-6D5D0B5B1831}"/>
              </a:ext>
            </a:extLst>
          </p:cNvPr>
          <p:cNvPicPr>
            <a:picLocks noChangeAspect="1"/>
          </p:cNvPicPr>
          <p:nvPr/>
        </p:nvPicPr>
        <p:blipFill>
          <a:blip r:embed="rId6"/>
          <a:stretch>
            <a:fillRect/>
          </a:stretch>
        </p:blipFill>
        <p:spPr>
          <a:xfrm>
            <a:off x="10557164" y="1657555"/>
            <a:ext cx="789708" cy="523220"/>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159237886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36689" y="1"/>
            <a:ext cx="11315157" cy="1849582"/>
          </a:xfrm>
          <a:prstGeom prst="rect">
            <a:avLst/>
          </a:prstGeom>
          <a:scene3d>
            <a:camera prst="orthographicFront"/>
            <a:lightRig rig="threePt" dir="t"/>
          </a:scene3d>
          <a:sp3d>
            <a:bevelT w="114300" prst="artDeco"/>
          </a:sp3d>
        </p:spPr>
      </p:pic>
      <p:sp>
        <p:nvSpPr>
          <p:cNvPr id="2" name="CuadroTexto 1">
            <a:extLst>
              <a:ext uri="{FF2B5EF4-FFF2-40B4-BE49-F238E27FC236}">
                <a16:creationId xmlns:a16="http://schemas.microsoft.com/office/drawing/2014/main" id="{09F1574C-E7DE-E722-BA3E-38CB6E31BA1E}"/>
              </a:ext>
            </a:extLst>
          </p:cNvPr>
          <p:cNvSpPr txBox="1"/>
          <p:nvPr/>
        </p:nvSpPr>
        <p:spPr>
          <a:xfrm>
            <a:off x="2940627" y="467592"/>
            <a:ext cx="6468437" cy="707886"/>
          </a:xfrm>
          <a:prstGeom prst="rect">
            <a:avLst/>
          </a:prstGeom>
          <a:noFill/>
        </p:spPr>
        <p:txBody>
          <a:bodyPr wrap="none" rtlCol="0">
            <a:spAutoFit/>
          </a:bodyPr>
          <a:lstStyle/>
          <a:p>
            <a:r>
              <a:rPr lang="es-CO" sz="4000" b="1" i="1" dirty="0">
                <a:solidFill>
                  <a:schemeClr val="bg1"/>
                </a:solidFill>
                <a:latin typeface="Cavolini" panose="03000502040302020204" pitchFamily="66" charset="0"/>
                <a:cs typeface="Cavolini" panose="03000502040302020204" pitchFamily="66" charset="0"/>
              </a:rPr>
              <a:t>Formalización Laboral</a:t>
            </a:r>
          </a:p>
        </p:txBody>
      </p:sp>
      <p:sp>
        <p:nvSpPr>
          <p:cNvPr id="8" name="CuadroTexto 7">
            <a:extLst>
              <a:ext uri="{FF2B5EF4-FFF2-40B4-BE49-F238E27FC236}">
                <a16:creationId xmlns:a16="http://schemas.microsoft.com/office/drawing/2014/main" id="{0CCC3DF1-1982-EEE0-5BD9-DAD5513CFA9F}"/>
              </a:ext>
            </a:extLst>
          </p:cNvPr>
          <p:cNvSpPr txBox="1"/>
          <p:nvPr/>
        </p:nvSpPr>
        <p:spPr>
          <a:xfrm>
            <a:off x="675409" y="1849583"/>
            <a:ext cx="10681855" cy="4213205"/>
          </a:xfrm>
          <a:prstGeom prst="rect">
            <a:avLst/>
          </a:prstGeom>
          <a:noFill/>
        </p:spPr>
        <p:txBody>
          <a:bodyPr wrap="square">
            <a:spAutoFit/>
          </a:bodyPr>
          <a:lstStyle/>
          <a:p>
            <a:pPr algn="just">
              <a:lnSpc>
                <a:spcPct val="107000"/>
              </a:lnSpc>
              <a:spcAft>
                <a:spcPts val="800"/>
              </a:spcAft>
            </a:pPr>
            <a:r>
              <a:rPr lang="es-CO" sz="2000" b="1" i="1" kern="0" dirty="0">
                <a:effectLst/>
                <a:latin typeface="Calibri" panose="020F0502020204030204" pitchFamily="34" charset="0"/>
                <a:ea typeface="Times New Roman" panose="02020603050405020304" pitchFamily="18" charset="0"/>
                <a:cs typeface="Calibri" panose="020F0502020204030204" pitchFamily="34" charset="0"/>
              </a:rPr>
              <a:t>Contrato de Aprendizaje:</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CO" sz="2000" i="1" kern="0" dirty="0">
                <a:effectLst/>
                <a:latin typeface="Calibri" panose="020F0502020204030204" pitchFamily="34" charset="0"/>
                <a:ea typeface="Times New Roman" panose="02020603050405020304" pitchFamily="18" charset="0"/>
                <a:cs typeface="Calibri" panose="020F0502020204030204" pitchFamily="34" charset="0"/>
              </a:rPr>
              <a:t>Se convierte en un </a:t>
            </a:r>
            <a:r>
              <a:rPr lang="es-CO" sz="2000" b="1" i="1" kern="0" dirty="0">
                <a:effectLst/>
                <a:latin typeface="Calibri" panose="020F0502020204030204" pitchFamily="34" charset="0"/>
                <a:ea typeface="Times New Roman" panose="02020603050405020304" pitchFamily="18" charset="0"/>
                <a:cs typeface="Calibri" panose="020F0502020204030204" pitchFamily="34" charset="0"/>
              </a:rPr>
              <a:t>contrato laboral especial a término fijo</a:t>
            </a:r>
            <a:r>
              <a:rPr lang="es-CO" sz="2000" i="1" kern="0" dirty="0">
                <a:effectLst/>
                <a:latin typeface="Calibri" panose="020F0502020204030204" pitchFamily="34" charset="0"/>
                <a:ea typeface="Times New Roman" panose="02020603050405020304" pitchFamily="18" charset="0"/>
                <a:cs typeface="Calibri" panose="020F0502020204030204" pitchFamily="34" charset="0"/>
              </a:rPr>
              <a:t>, regulado por el Código Sustantivo del Trabajo </a:t>
            </a:r>
            <a:r>
              <a:rPr lang="es-CO" sz="2000" b="1" i="1" kern="0" dirty="0">
                <a:effectLst/>
                <a:latin typeface="Calibri" panose="020F0502020204030204" pitchFamily="34" charset="0"/>
                <a:ea typeface="Times New Roman" panose="02020603050405020304" pitchFamily="18" charset="0"/>
                <a:cs typeface="Calibri" panose="020F0502020204030204" pitchFamily="34" charset="0"/>
              </a:rPr>
              <a:t>Duración</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CO" sz="2000" i="1" kern="0" dirty="0">
                <a:effectLst/>
                <a:latin typeface="Calibri" panose="020F0502020204030204" pitchFamily="34" charset="0"/>
                <a:ea typeface="Times New Roman" panose="02020603050405020304" pitchFamily="18" charset="0"/>
                <a:cs typeface="Calibri" panose="020F0502020204030204" pitchFamily="34" charset="0"/>
              </a:rPr>
              <a:t>Máximo de </a:t>
            </a:r>
            <a:r>
              <a:rPr lang="es-CO" sz="2000" b="1" i="1" kern="0" dirty="0">
                <a:effectLst/>
                <a:latin typeface="Calibri" panose="020F0502020204030204" pitchFamily="34" charset="0"/>
                <a:ea typeface="Times New Roman" panose="02020603050405020304" pitchFamily="18" charset="0"/>
                <a:cs typeface="Calibri" panose="020F0502020204030204" pitchFamily="34" charset="0"/>
              </a:rPr>
              <a:t>3 años</a:t>
            </a:r>
            <a:r>
              <a:rPr lang="es-CO" sz="2000" i="1" kern="0" dirty="0">
                <a:effectLst/>
                <a:latin typeface="Calibri" panose="020F0502020204030204" pitchFamily="34" charset="0"/>
                <a:ea typeface="Times New Roman" panose="02020603050405020304" pitchFamily="18" charset="0"/>
                <a:cs typeface="Calibri" panose="020F0502020204030204" pitchFamily="34" charset="0"/>
              </a:rPr>
              <a:t>, incluyendo las prórrogas necesarias para cumplir el programa de formación. </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CO" sz="2000" i="1" kern="0" dirty="0">
                <a:effectLst/>
                <a:latin typeface="Calibri" panose="020F0502020204030204" pitchFamily="34" charset="0"/>
                <a:ea typeface="Times New Roman" panose="02020603050405020304" pitchFamily="18" charset="0"/>
                <a:cs typeface="Calibri" panose="020F0502020204030204" pitchFamily="34" charset="0"/>
              </a:rPr>
              <a:t>Solo se admite un contrato de aprendizaje por aprendiz; no se permite uno nuevo tras su terminación ni si ya existe o existió una relación laboral con la misma empresa </a:t>
            </a:r>
            <a:r>
              <a:rPr lang="es-CO" sz="2000" b="1" i="1" kern="0" dirty="0">
                <a:effectLst/>
                <a:latin typeface="Calibri" panose="020F0502020204030204" pitchFamily="34" charset="0"/>
                <a:ea typeface="Times New Roman" panose="02020603050405020304" pitchFamily="18" charset="0"/>
                <a:cs typeface="Calibri" panose="020F0502020204030204" pitchFamily="34" charset="0"/>
              </a:rPr>
              <a:t>Etapas y retribución</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CO" sz="2000" b="1" i="1" kern="0" dirty="0">
                <a:effectLst/>
                <a:latin typeface="Calibri" panose="020F0502020204030204" pitchFamily="34" charset="0"/>
                <a:ea typeface="Times New Roman" panose="02020603050405020304" pitchFamily="18" charset="0"/>
                <a:cs typeface="Calibri" panose="020F0502020204030204" pitchFamily="34" charset="0"/>
              </a:rPr>
              <a:t>Fase lectiva</a:t>
            </a:r>
            <a:r>
              <a:rPr lang="es-CO" sz="2000" i="1" kern="0" dirty="0">
                <a:effectLst/>
                <a:latin typeface="Calibri" panose="020F0502020204030204" pitchFamily="34" charset="0"/>
                <a:ea typeface="Times New Roman" panose="02020603050405020304" pitchFamily="18" charset="0"/>
                <a:cs typeface="Calibri" panose="020F0502020204030204" pitchFamily="34" charset="0"/>
              </a:rPr>
              <a:t> (teoría): el aprendiz recibe al menos el </a:t>
            </a:r>
            <a:r>
              <a:rPr lang="es-CO" sz="2000" b="1" i="1" kern="0" dirty="0">
                <a:effectLst/>
                <a:latin typeface="Calibri" panose="020F0502020204030204" pitchFamily="34" charset="0"/>
                <a:ea typeface="Times New Roman" panose="02020603050405020304" pitchFamily="18" charset="0"/>
                <a:cs typeface="Calibri" panose="020F0502020204030204" pitchFamily="34" charset="0"/>
              </a:rPr>
              <a:t>75 % del salario mínimo</a:t>
            </a:r>
            <a:r>
              <a:rPr lang="es-CO" sz="2000" i="1" kern="0" dirty="0">
                <a:effectLst/>
                <a:latin typeface="Calibri" panose="020F0502020204030204" pitchFamily="34" charset="0"/>
                <a:ea typeface="Times New Roman" panose="02020603050405020304" pitchFamily="18" charset="0"/>
                <a:cs typeface="Calibri" panose="020F0502020204030204" pitchFamily="34" charset="0"/>
              </a:rPr>
              <a:t> como apoyo de sostenimiento </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CO" sz="2000" b="1" i="1" kern="0" dirty="0">
                <a:effectLst/>
                <a:latin typeface="Calibri" panose="020F0502020204030204" pitchFamily="34" charset="0"/>
                <a:ea typeface="Times New Roman" panose="02020603050405020304" pitchFamily="18" charset="0"/>
                <a:cs typeface="Calibri" panose="020F0502020204030204" pitchFamily="34" charset="0"/>
              </a:rPr>
              <a:t>Fase práctica</a:t>
            </a:r>
            <a:r>
              <a:rPr lang="es-CO" sz="2000" i="1" kern="0" dirty="0">
                <a:effectLst/>
                <a:latin typeface="Calibri" panose="020F0502020204030204" pitchFamily="34" charset="0"/>
                <a:ea typeface="Times New Roman" panose="02020603050405020304" pitchFamily="18" charset="0"/>
                <a:cs typeface="Calibri" panose="020F0502020204030204" pitchFamily="34" charset="0"/>
              </a:rPr>
              <a:t> (en empresa o modalidad dual): recibe el </a:t>
            </a:r>
            <a:r>
              <a:rPr lang="es-CO" sz="2000" b="1" i="1" kern="0" dirty="0">
                <a:effectLst/>
                <a:latin typeface="Calibri" panose="020F0502020204030204" pitchFamily="34" charset="0"/>
                <a:ea typeface="Times New Roman" panose="02020603050405020304" pitchFamily="18" charset="0"/>
                <a:cs typeface="Calibri" panose="020F0502020204030204" pitchFamily="34" charset="0"/>
              </a:rPr>
              <a:t>100 % del salario mínimo</a:t>
            </a:r>
            <a:r>
              <a:rPr lang="es-CO" sz="2000" i="1" kern="0" dirty="0">
                <a:effectLst/>
                <a:latin typeface="Calibri" panose="020F0502020204030204" pitchFamily="34" charset="0"/>
                <a:ea typeface="Times New Roman" panose="02020603050405020304" pitchFamily="18" charset="0"/>
                <a:cs typeface="Calibri" panose="020F0502020204030204" pitchFamily="34" charset="0"/>
              </a:rPr>
              <a:t> y se considera salario para efectos laborales. </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150549A7-EDA0-F3FE-3C28-229D8A2FA533}"/>
              </a:ext>
            </a:extLst>
          </p:cNvPr>
          <p:cNvPicPr>
            <a:picLocks noChangeAspect="1"/>
          </p:cNvPicPr>
          <p:nvPr/>
        </p:nvPicPr>
        <p:blipFill>
          <a:blip r:embed="rId4"/>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6827390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36689" y="1"/>
            <a:ext cx="11315157" cy="1849582"/>
          </a:xfrm>
          <a:prstGeom prst="rect">
            <a:avLst/>
          </a:prstGeom>
          <a:scene3d>
            <a:camera prst="orthographicFront"/>
            <a:lightRig rig="threePt" dir="t"/>
          </a:scene3d>
          <a:sp3d>
            <a:bevelT w="114300" prst="artDeco"/>
          </a:sp3d>
        </p:spPr>
      </p:pic>
      <p:sp>
        <p:nvSpPr>
          <p:cNvPr id="2" name="CuadroTexto 1">
            <a:extLst>
              <a:ext uri="{FF2B5EF4-FFF2-40B4-BE49-F238E27FC236}">
                <a16:creationId xmlns:a16="http://schemas.microsoft.com/office/drawing/2014/main" id="{09F1574C-E7DE-E722-BA3E-38CB6E31BA1E}"/>
              </a:ext>
            </a:extLst>
          </p:cNvPr>
          <p:cNvSpPr txBox="1"/>
          <p:nvPr/>
        </p:nvSpPr>
        <p:spPr>
          <a:xfrm>
            <a:off x="2940627" y="467592"/>
            <a:ext cx="6468437" cy="707886"/>
          </a:xfrm>
          <a:prstGeom prst="rect">
            <a:avLst/>
          </a:prstGeom>
          <a:noFill/>
        </p:spPr>
        <p:txBody>
          <a:bodyPr wrap="none" rtlCol="0">
            <a:spAutoFit/>
          </a:bodyPr>
          <a:lstStyle/>
          <a:p>
            <a:r>
              <a:rPr lang="es-CO" sz="4000" b="1" i="1" dirty="0">
                <a:solidFill>
                  <a:schemeClr val="bg1"/>
                </a:solidFill>
                <a:latin typeface="Cavolini" panose="03000502040302020204" pitchFamily="66" charset="0"/>
                <a:cs typeface="Cavolini" panose="03000502040302020204" pitchFamily="66" charset="0"/>
              </a:rPr>
              <a:t>Formalización Laboral</a:t>
            </a:r>
          </a:p>
        </p:txBody>
      </p:sp>
      <p:sp>
        <p:nvSpPr>
          <p:cNvPr id="4" name="CuadroTexto 3">
            <a:extLst>
              <a:ext uri="{FF2B5EF4-FFF2-40B4-BE49-F238E27FC236}">
                <a16:creationId xmlns:a16="http://schemas.microsoft.com/office/drawing/2014/main" id="{97D742E0-759B-0186-3108-EAEF7FA38F89}"/>
              </a:ext>
            </a:extLst>
          </p:cNvPr>
          <p:cNvSpPr txBox="1"/>
          <p:nvPr/>
        </p:nvSpPr>
        <p:spPr>
          <a:xfrm>
            <a:off x="706581" y="1746978"/>
            <a:ext cx="10640291" cy="3954737"/>
          </a:xfrm>
          <a:prstGeom prst="rect">
            <a:avLst/>
          </a:prstGeom>
          <a:noFill/>
        </p:spPr>
        <p:txBody>
          <a:bodyPr wrap="square">
            <a:spAutoFit/>
          </a:bodyPr>
          <a:lstStyle/>
          <a:p>
            <a:pPr algn="just">
              <a:lnSpc>
                <a:spcPct val="107000"/>
              </a:lnSpc>
              <a:spcAft>
                <a:spcPts val="800"/>
              </a:spcAft>
            </a:pPr>
            <a:r>
              <a:rPr lang="es-CO" sz="1800" b="1" i="1" kern="0" dirty="0">
                <a:effectLst/>
                <a:latin typeface="Calibri" panose="020F0502020204030204" pitchFamily="34" charset="0"/>
                <a:ea typeface="Times New Roman" panose="02020603050405020304" pitchFamily="18" charset="0"/>
                <a:cs typeface="Calibri" panose="020F0502020204030204" pitchFamily="34" charset="0"/>
              </a:rPr>
              <a:t>Afiliación y prestaciones sociales</a:t>
            </a:r>
            <a:endParaRPr lang="es-CO"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CO" sz="1800" i="1" kern="0" dirty="0">
                <a:effectLst/>
                <a:latin typeface="Calibri" panose="020F0502020204030204" pitchFamily="34" charset="0"/>
                <a:ea typeface="Times New Roman" panose="02020603050405020304" pitchFamily="18" charset="0"/>
                <a:cs typeface="Calibri" panose="020F0502020204030204" pitchFamily="34" charset="0"/>
              </a:rPr>
              <a:t>En fase práctica y modalidad dual: cobertura completa a </a:t>
            </a:r>
            <a:r>
              <a:rPr lang="es-CO" sz="1800" b="1" i="1" kern="0" dirty="0">
                <a:effectLst/>
                <a:latin typeface="Calibri" panose="020F0502020204030204" pitchFamily="34" charset="0"/>
                <a:ea typeface="Times New Roman" panose="02020603050405020304" pitchFamily="18" charset="0"/>
                <a:cs typeface="Calibri" panose="020F0502020204030204" pitchFamily="34" charset="0"/>
              </a:rPr>
              <a:t>salud, pensión y riesgos laborales</a:t>
            </a:r>
            <a:r>
              <a:rPr lang="es-CO" sz="1800" i="1" kern="0" dirty="0">
                <a:effectLst/>
                <a:latin typeface="Calibri" panose="020F0502020204030204" pitchFamily="34" charset="0"/>
                <a:ea typeface="Times New Roman" panose="02020603050405020304" pitchFamily="18" charset="0"/>
                <a:cs typeface="Calibri" panose="020F0502020204030204" pitchFamily="34" charset="0"/>
              </a:rPr>
              <a:t> (ARL) </a:t>
            </a:r>
            <a:endParaRPr lang="es-CO"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CO" sz="1800" i="1" kern="0" dirty="0">
                <a:effectLst/>
                <a:latin typeface="Calibri" panose="020F0502020204030204" pitchFamily="34" charset="0"/>
                <a:ea typeface="Times New Roman" panose="02020603050405020304" pitchFamily="18" charset="0"/>
                <a:cs typeface="Calibri" panose="020F0502020204030204" pitchFamily="34" charset="0"/>
              </a:rPr>
              <a:t>En fase lectiva: afiliación a salud y riesgos laborales, sin pensión </a:t>
            </a:r>
            <a:endParaRPr lang="es-CO"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CO" sz="1800" i="1" kern="0" dirty="0">
                <a:effectLst/>
                <a:latin typeface="Calibri" panose="020F0502020204030204" pitchFamily="34" charset="0"/>
                <a:ea typeface="Times New Roman" panose="02020603050405020304" pitchFamily="18" charset="0"/>
                <a:cs typeface="Calibri" panose="020F0502020204030204" pitchFamily="34" charset="0"/>
              </a:rPr>
              <a:t>El contrato da derecho a </a:t>
            </a:r>
            <a:r>
              <a:rPr lang="es-CO" sz="1800" b="1" i="1" kern="0" dirty="0">
                <a:effectLst/>
                <a:latin typeface="Calibri" panose="020F0502020204030204" pitchFamily="34" charset="0"/>
                <a:ea typeface="Times New Roman" panose="02020603050405020304" pitchFamily="18" charset="0"/>
                <a:cs typeface="Calibri" panose="020F0502020204030204" pitchFamily="34" charset="0"/>
              </a:rPr>
              <a:t>todas las prestaciones sociales</a:t>
            </a:r>
            <a:r>
              <a:rPr lang="es-CO" sz="1800" i="1" kern="0" dirty="0">
                <a:effectLst/>
                <a:latin typeface="Calibri" panose="020F0502020204030204" pitchFamily="34" charset="0"/>
                <a:ea typeface="Times New Roman" panose="02020603050405020304" pitchFamily="18" charset="0"/>
                <a:cs typeface="Calibri" panose="020F0502020204030204" pitchFamily="34" charset="0"/>
              </a:rPr>
              <a:t>, incluidos prima, cesantías, intereses, vacaciones, dotación y auxilio de transporte </a:t>
            </a:r>
            <a:endParaRPr lang="es-CO"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CO" sz="1800" i="1" kern="0" dirty="0">
                <a:effectLst/>
                <a:latin typeface="Calibri" panose="020F0502020204030204" pitchFamily="34" charset="0"/>
                <a:ea typeface="Times New Roman" panose="02020603050405020304" pitchFamily="18" charset="0"/>
                <a:cs typeface="Calibri" panose="020F0502020204030204" pitchFamily="34" charset="0"/>
              </a:rPr>
              <a:t>El apoyo de sostenimiento se considera salario, por lo que es base para recargos nocturnos, festivos y horas extras </a:t>
            </a:r>
            <a:r>
              <a:rPr lang="es-CO" sz="1800" b="1" i="1" kern="0" dirty="0">
                <a:effectLst/>
                <a:latin typeface="Calibri" panose="020F0502020204030204" pitchFamily="34" charset="0"/>
                <a:ea typeface="Times New Roman" panose="02020603050405020304" pitchFamily="18" charset="0"/>
                <a:cs typeface="Calibri" panose="020F0502020204030204" pitchFamily="34" charset="0"/>
              </a:rPr>
              <a:t>Libertad sindical y derechos colectivos</a:t>
            </a:r>
            <a:endParaRPr lang="es-CO"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CO" sz="1800" i="1" kern="0" dirty="0">
                <a:effectLst/>
                <a:latin typeface="Calibri" panose="020F0502020204030204" pitchFamily="34" charset="0"/>
                <a:ea typeface="Times New Roman" panose="02020603050405020304" pitchFamily="18" charset="0"/>
                <a:cs typeface="Calibri" panose="020F0502020204030204" pitchFamily="34" charset="0"/>
              </a:rPr>
              <a:t>Reconoce a los aprendices </a:t>
            </a:r>
            <a:r>
              <a:rPr lang="es-CO" sz="1800" b="1" i="1" kern="0" dirty="0">
                <a:effectLst/>
                <a:latin typeface="Calibri" panose="020F0502020204030204" pitchFamily="34" charset="0"/>
                <a:ea typeface="Times New Roman" panose="02020603050405020304" pitchFamily="18" charset="0"/>
                <a:cs typeface="Calibri" panose="020F0502020204030204" pitchFamily="34" charset="0"/>
              </a:rPr>
              <a:t>derechos sindicales</a:t>
            </a:r>
            <a:r>
              <a:rPr lang="es-CO" sz="1800" i="1" kern="0" dirty="0">
                <a:effectLst/>
                <a:latin typeface="Calibri" panose="020F0502020204030204" pitchFamily="34" charset="0"/>
                <a:ea typeface="Times New Roman" panose="02020603050405020304" pitchFamily="18" charset="0"/>
                <a:cs typeface="Calibri" panose="020F0502020204030204" pitchFamily="34" charset="0"/>
              </a:rPr>
              <a:t>, incluyendo afiliación, negociación colectiva y ejercicio de huelga </a:t>
            </a:r>
            <a:endParaRPr lang="es-CO"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CO" sz="1800" b="1" i="1" kern="0" dirty="0">
                <a:effectLst/>
                <a:latin typeface="Calibri" panose="020F0502020204030204" pitchFamily="34" charset="0"/>
                <a:ea typeface="Times New Roman" panose="02020603050405020304" pitchFamily="18" charset="0"/>
                <a:cs typeface="Calibri" panose="020F0502020204030204" pitchFamily="34" charset="0"/>
              </a:rPr>
              <a:t>Prohibido para menores de 15 años</a:t>
            </a:r>
            <a:r>
              <a:rPr lang="es-CO" sz="1800" i="1" kern="0" dirty="0">
                <a:effectLst/>
                <a:latin typeface="Calibri" panose="020F0502020204030204" pitchFamily="34" charset="0"/>
                <a:ea typeface="Times New Roman" panose="02020603050405020304" pitchFamily="18" charset="0"/>
                <a:cs typeface="Calibri" panose="020F0502020204030204" pitchFamily="34" charset="0"/>
              </a:rPr>
              <a:t>.</a:t>
            </a:r>
            <a:r>
              <a:rPr lang="es-CO" sz="1400" kern="100" dirty="0">
                <a:latin typeface="Calibri" panose="020F0502020204030204" pitchFamily="34" charset="0"/>
                <a:ea typeface="Calibri" panose="020F0502020204030204" pitchFamily="34" charset="0"/>
                <a:cs typeface="Times New Roman" panose="02020603050405020304" pitchFamily="18" charset="0"/>
              </a:rPr>
              <a:t> </a:t>
            </a:r>
            <a:r>
              <a:rPr lang="es-CO" sz="1800" i="1" kern="0" dirty="0">
                <a:effectLst/>
                <a:latin typeface="Calibri" panose="020F0502020204030204" pitchFamily="34" charset="0"/>
                <a:ea typeface="Times New Roman" panose="02020603050405020304" pitchFamily="18" charset="0"/>
                <a:cs typeface="Calibri" panose="020F0502020204030204" pitchFamily="34" charset="0"/>
              </a:rPr>
              <a:t>Adolescentes de 15 a 17 años requieren </a:t>
            </a:r>
            <a:r>
              <a:rPr lang="es-CO" sz="1800" b="1" i="1" kern="0" dirty="0">
                <a:effectLst/>
                <a:latin typeface="Calibri" panose="020F0502020204030204" pitchFamily="34" charset="0"/>
                <a:ea typeface="Times New Roman" panose="02020603050405020304" pitchFamily="18" charset="0"/>
                <a:cs typeface="Calibri" panose="020F0502020204030204" pitchFamily="34" charset="0"/>
              </a:rPr>
              <a:t>autorización previa</a:t>
            </a:r>
            <a:r>
              <a:rPr lang="es-CO" sz="1800" i="1" kern="0" dirty="0">
                <a:effectLst/>
                <a:latin typeface="Calibri" panose="020F0502020204030204" pitchFamily="34" charset="0"/>
                <a:ea typeface="Times New Roman" panose="02020603050405020304" pitchFamily="18" charset="0"/>
                <a:cs typeface="Calibri" panose="020F0502020204030204" pitchFamily="34" charset="0"/>
              </a:rPr>
              <a:t> de la Inspección del Trabajo y de la seguridad social.</a:t>
            </a:r>
            <a:endParaRPr lang="es-CO"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85429935-D51D-AE9B-1E74-0C36900738D0}"/>
              </a:ext>
            </a:extLst>
          </p:cNvPr>
          <p:cNvPicPr>
            <a:picLocks noChangeAspect="1"/>
          </p:cNvPicPr>
          <p:nvPr/>
        </p:nvPicPr>
        <p:blipFill>
          <a:blip r:embed="rId4"/>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208661669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36689" y="1"/>
            <a:ext cx="11315157" cy="1849582"/>
          </a:xfrm>
          <a:prstGeom prst="rect">
            <a:avLst/>
          </a:prstGeom>
          <a:scene3d>
            <a:camera prst="orthographicFront"/>
            <a:lightRig rig="threePt" dir="t"/>
          </a:scene3d>
          <a:sp3d>
            <a:bevelT w="114300" prst="artDeco"/>
          </a:sp3d>
        </p:spPr>
      </p:pic>
      <p:sp>
        <p:nvSpPr>
          <p:cNvPr id="5" name="CuadroTexto 4">
            <a:extLst>
              <a:ext uri="{FF2B5EF4-FFF2-40B4-BE49-F238E27FC236}">
                <a16:creationId xmlns:a16="http://schemas.microsoft.com/office/drawing/2014/main" id="{7AFC2276-0CBA-1247-26D0-46B9C4B94091}"/>
              </a:ext>
            </a:extLst>
          </p:cNvPr>
          <p:cNvSpPr txBox="1"/>
          <p:nvPr/>
        </p:nvSpPr>
        <p:spPr>
          <a:xfrm>
            <a:off x="1111827" y="545667"/>
            <a:ext cx="10401299" cy="707886"/>
          </a:xfrm>
          <a:prstGeom prst="rect">
            <a:avLst/>
          </a:prstGeom>
          <a:noFill/>
        </p:spPr>
        <p:txBody>
          <a:bodyPr wrap="square" rtlCol="0">
            <a:spAutoFit/>
          </a:bodyPr>
          <a:lstStyle/>
          <a:p>
            <a:pPr algn="ctr"/>
            <a:r>
              <a:rPr lang="es-CO" sz="4000" b="1" i="1" dirty="0">
                <a:solidFill>
                  <a:schemeClr val="bg1"/>
                </a:solidFill>
                <a:latin typeface="Cavolini" panose="03000502040302020204" pitchFamily="66" charset="0"/>
                <a:cs typeface="Cavolini" panose="03000502040302020204" pitchFamily="66" charset="0"/>
              </a:rPr>
              <a:t>Evaluación Objetiva del Trabajo</a:t>
            </a:r>
          </a:p>
        </p:txBody>
      </p:sp>
      <p:pic>
        <p:nvPicPr>
          <p:cNvPr id="3" name="Imagen 2">
            <a:extLst>
              <a:ext uri="{FF2B5EF4-FFF2-40B4-BE49-F238E27FC236}">
                <a16:creationId xmlns:a16="http://schemas.microsoft.com/office/drawing/2014/main" id="{8D853C67-04DD-5E7E-A193-3D6CA969C2A1}"/>
              </a:ext>
            </a:extLst>
          </p:cNvPr>
          <p:cNvPicPr>
            <a:picLocks noChangeAspect="1"/>
          </p:cNvPicPr>
          <p:nvPr/>
        </p:nvPicPr>
        <p:blipFill>
          <a:blip r:embed="rId4">
            <a:duotone>
              <a:schemeClr val="accent6">
                <a:shade val="45000"/>
                <a:satMod val="135000"/>
              </a:schemeClr>
              <a:prstClr val="white"/>
            </a:duotone>
            <a:alphaModFix/>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841665" y="1849582"/>
            <a:ext cx="10401298" cy="3958936"/>
          </a:xfrm>
          <a:prstGeom prst="rect">
            <a:avLst/>
          </a:prstGeom>
        </p:spPr>
      </p:pic>
      <p:pic>
        <p:nvPicPr>
          <p:cNvPr id="8" name="Imagen 7">
            <a:extLst>
              <a:ext uri="{FF2B5EF4-FFF2-40B4-BE49-F238E27FC236}">
                <a16:creationId xmlns:a16="http://schemas.microsoft.com/office/drawing/2014/main" id="{C0A494EC-FB55-8B75-42A6-756E1DE8962C}"/>
              </a:ext>
            </a:extLst>
          </p:cNvPr>
          <p:cNvPicPr>
            <a:picLocks noChangeAspect="1"/>
          </p:cNvPicPr>
          <p:nvPr/>
        </p:nvPicPr>
        <p:blipFill>
          <a:blip r:embed="rId6"/>
          <a:stretch>
            <a:fillRect/>
          </a:stretch>
        </p:blipFill>
        <p:spPr>
          <a:xfrm>
            <a:off x="10068791" y="6018801"/>
            <a:ext cx="1174172" cy="523220"/>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8289709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stretch>
            <a:fillRect/>
          </a:stretch>
        </p:blipFill>
        <p:spPr>
          <a:xfrm>
            <a:off x="525012" y="249915"/>
            <a:ext cx="11315157" cy="2322777"/>
          </a:xfrm>
          <a:prstGeom prst="rect">
            <a:avLst/>
          </a:prstGeom>
        </p:spPr>
      </p:pic>
      <p:sp>
        <p:nvSpPr>
          <p:cNvPr id="4" name="CuadroTexto 3">
            <a:extLst>
              <a:ext uri="{FF2B5EF4-FFF2-40B4-BE49-F238E27FC236}">
                <a16:creationId xmlns:a16="http://schemas.microsoft.com/office/drawing/2014/main" id="{96423A92-CE71-A0FC-E0C0-7EF968CDBFDC}"/>
              </a:ext>
            </a:extLst>
          </p:cNvPr>
          <p:cNvSpPr txBox="1"/>
          <p:nvPr/>
        </p:nvSpPr>
        <p:spPr>
          <a:xfrm>
            <a:off x="1724891" y="1127643"/>
            <a:ext cx="8915400" cy="707886"/>
          </a:xfrm>
          <a:prstGeom prst="rect">
            <a:avLst/>
          </a:prstGeom>
          <a:noFill/>
        </p:spPr>
        <p:txBody>
          <a:bodyPr wrap="square">
            <a:spAutoFit/>
          </a:bodyPr>
          <a:lstStyle/>
          <a:p>
            <a:r>
              <a:rPr lang="es-ES" sz="4000" b="1" i="1" dirty="0">
                <a:solidFill>
                  <a:schemeClr val="bg1"/>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Impactos Negativos en las EST</a:t>
            </a:r>
          </a:p>
        </p:txBody>
      </p:sp>
      <p:sp>
        <p:nvSpPr>
          <p:cNvPr id="6" name="CuadroTexto 5">
            <a:extLst>
              <a:ext uri="{FF2B5EF4-FFF2-40B4-BE49-F238E27FC236}">
                <a16:creationId xmlns:a16="http://schemas.microsoft.com/office/drawing/2014/main" id="{08212196-5005-1343-E351-F0EE825C6B7C}"/>
              </a:ext>
            </a:extLst>
          </p:cNvPr>
          <p:cNvSpPr txBox="1"/>
          <p:nvPr/>
        </p:nvSpPr>
        <p:spPr>
          <a:xfrm>
            <a:off x="746982" y="2698907"/>
            <a:ext cx="10693410" cy="3108543"/>
          </a:xfrm>
          <a:prstGeom prst="rect">
            <a:avLst/>
          </a:prstGeom>
          <a:noFill/>
          <a:ln w="28575">
            <a:solidFill>
              <a:srgbClr val="FFFF00"/>
            </a:solidFill>
          </a:ln>
        </p:spPr>
        <p:txBody>
          <a:bodyPr wrap="square">
            <a:spAutoFit/>
          </a:bodyPr>
          <a:lstStyle/>
          <a:p>
            <a:pPr algn="l"/>
            <a:r>
              <a:rPr lang="es-ES" sz="2800" b="1" i="1" dirty="0"/>
              <a:t>• Prohibición de tercerización de actividades misionales permanentes.</a:t>
            </a:r>
          </a:p>
          <a:p>
            <a:pPr algn="l"/>
            <a:endParaRPr lang="es-ES" sz="2800" b="1" i="1" dirty="0"/>
          </a:p>
          <a:p>
            <a:pPr algn="l"/>
            <a:r>
              <a:rPr lang="es-ES" sz="2800" b="1" i="1" dirty="0"/>
              <a:t>• Reducción del campo de acción para prestar servicios.</a:t>
            </a:r>
          </a:p>
          <a:p>
            <a:pPr algn="l"/>
            <a:endParaRPr lang="es-ES" sz="2800" b="1" i="1" dirty="0"/>
          </a:p>
          <a:p>
            <a:pPr algn="l"/>
            <a:r>
              <a:rPr lang="es-ES" sz="2800" b="1" i="1" dirty="0"/>
              <a:t>• Mayor riesgo jurídico por incumplimiento de nuevas disposiciones.</a:t>
            </a:r>
          </a:p>
          <a:p>
            <a:pPr algn="l"/>
            <a:endParaRPr lang="es-ES" sz="2800" b="1" i="1" dirty="0"/>
          </a:p>
          <a:p>
            <a:pPr algn="l"/>
            <a:r>
              <a:rPr lang="es-ES" sz="2800" b="1" i="1" dirty="0"/>
              <a:t>• Posible desaparición del modelo actual de intermediación laboral.</a:t>
            </a:r>
          </a:p>
        </p:txBody>
      </p:sp>
      <p:pic>
        <p:nvPicPr>
          <p:cNvPr id="8" name="Imagen 7">
            <a:extLst>
              <a:ext uri="{FF2B5EF4-FFF2-40B4-BE49-F238E27FC236}">
                <a16:creationId xmlns:a16="http://schemas.microsoft.com/office/drawing/2014/main" id="{A5004BB7-A32E-18A2-FFE3-5B03CA4DBAE4}"/>
              </a:ext>
            </a:extLst>
          </p:cNvPr>
          <p:cNvPicPr>
            <a:picLocks noChangeAspect="1"/>
          </p:cNvPicPr>
          <p:nvPr/>
        </p:nvPicPr>
        <p:blipFill>
          <a:blip r:embed="rId3"/>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240966761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stretch>
            <a:fillRect/>
          </a:stretch>
        </p:blipFill>
        <p:spPr>
          <a:xfrm>
            <a:off x="438421" y="258643"/>
            <a:ext cx="11315157" cy="2322777"/>
          </a:xfrm>
          <a:prstGeom prst="rect">
            <a:avLst/>
          </a:prstGeom>
        </p:spPr>
      </p:pic>
      <p:sp>
        <p:nvSpPr>
          <p:cNvPr id="4" name="CuadroTexto 3">
            <a:extLst>
              <a:ext uri="{FF2B5EF4-FFF2-40B4-BE49-F238E27FC236}">
                <a16:creationId xmlns:a16="http://schemas.microsoft.com/office/drawing/2014/main" id="{8D3AD7D7-A46D-12DB-A3DA-3472C54D1C3D}"/>
              </a:ext>
            </a:extLst>
          </p:cNvPr>
          <p:cNvSpPr txBox="1"/>
          <p:nvPr/>
        </p:nvSpPr>
        <p:spPr>
          <a:xfrm>
            <a:off x="1498889" y="1047874"/>
            <a:ext cx="9463520" cy="646331"/>
          </a:xfrm>
          <a:prstGeom prst="rect">
            <a:avLst/>
          </a:prstGeom>
          <a:noFill/>
        </p:spPr>
        <p:txBody>
          <a:bodyPr wrap="square">
            <a:spAutoFit/>
          </a:bodyPr>
          <a:lstStyle/>
          <a:p>
            <a:r>
              <a:rPr lang="es-ES" sz="3600" b="1" i="1" dirty="0">
                <a:solidFill>
                  <a:schemeClr val="bg1"/>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Implicaciones Jurídicas para las EST</a:t>
            </a:r>
          </a:p>
        </p:txBody>
      </p:sp>
      <p:sp>
        <p:nvSpPr>
          <p:cNvPr id="6" name="CuadroTexto 5">
            <a:extLst>
              <a:ext uri="{FF2B5EF4-FFF2-40B4-BE49-F238E27FC236}">
                <a16:creationId xmlns:a16="http://schemas.microsoft.com/office/drawing/2014/main" id="{3038D5F9-B16B-956F-CE80-A4D9761F606F}"/>
              </a:ext>
            </a:extLst>
          </p:cNvPr>
          <p:cNvSpPr txBox="1"/>
          <p:nvPr/>
        </p:nvSpPr>
        <p:spPr>
          <a:xfrm>
            <a:off x="854652" y="2581420"/>
            <a:ext cx="10462777" cy="3108543"/>
          </a:xfrm>
          <a:prstGeom prst="rect">
            <a:avLst/>
          </a:prstGeom>
          <a:noFill/>
          <a:ln w="19050">
            <a:solidFill>
              <a:srgbClr val="FF6600"/>
            </a:solidFill>
          </a:ln>
          <a:scene3d>
            <a:camera prst="orthographicFront"/>
            <a:lightRig rig="threePt" dir="t"/>
          </a:scene3d>
          <a:sp3d>
            <a:bevelT w="114300" prst="artDeco"/>
          </a:sp3d>
        </p:spPr>
        <p:txBody>
          <a:bodyPr wrap="square">
            <a:spAutoFit/>
          </a:bodyPr>
          <a:lstStyle/>
          <a:p>
            <a:pPr algn="l"/>
            <a:r>
              <a:rPr lang="es-ES" sz="2800" b="1" i="1" dirty="0"/>
              <a:t>• Cambios en la naturaleza del contrato de misión.</a:t>
            </a:r>
          </a:p>
          <a:p>
            <a:pPr algn="l"/>
            <a:endParaRPr lang="es-ES" sz="2800" b="1" i="1" dirty="0"/>
          </a:p>
          <a:p>
            <a:pPr algn="l"/>
            <a:r>
              <a:rPr lang="es-ES" sz="2800" b="1" i="1" dirty="0"/>
              <a:t>• Riesgo de declaratoria de contrato realidad.</a:t>
            </a:r>
          </a:p>
          <a:p>
            <a:pPr algn="l"/>
            <a:endParaRPr lang="es-ES" sz="2800" b="1" i="1" dirty="0"/>
          </a:p>
          <a:p>
            <a:pPr algn="l"/>
            <a:r>
              <a:rPr lang="es-ES" sz="2800" b="1" i="1" dirty="0"/>
              <a:t>• Aumento de demandas laborales.</a:t>
            </a:r>
          </a:p>
          <a:p>
            <a:pPr algn="l"/>
            <a:endParaRPr lang="es-ES" sz="2800" b="1" i="1" dirty="0"/>
          </a:p>
          <a:p>
            <a:pPr algn="l"/>
            <a:r>
              <a:rPr lang="es-ES" sz="2800" b="1" i="1" dirty="0"/>
              <a:t>• Necesidad de replantear modelos de negocio.</a:t>
            </a:r>
          </a:p>
        </p:txBody>
      </p:sp>
      <p:pic>
        <p:nvPicPr>
          <p:cNvPr id="8" name="Imagen 7">
            <a:extLst>
              <a:ext uri="{FF2B5EF4-FFF2-40B4-BE49-F238E27FC236}">
                <a16:creationId xmlns:a16="http://schemas.microsoft.com/office/drawing/2014/main" id="{5E15CFAC-2BB9-0858-68A2-0A09AEFE882C}"/>
              </a:ext>
            </a:extLst>
          </p:cNvPr>
          <p:cNvPicPr>
            <a:picLocks noChangeAspect="1"/>
          </p:cNvPicPr>
          <p:nvPr/>
        </p:nvPicPr>
        <p:blipFill>
          <a:blip r:embed="rId3"/>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400694722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stretch>
            <a:fillRect/>
          </a:stretch>
        </p:blipFill>
        <p:spPr>
          <a:xfrm>
            <a:off x="438421" y="258643"/>
            <a:ext cx="11315157" cy="2322777"/>
          </a:xfrm>
          <a:prstGeom prst="rect">
            <a:avLst/>
          </a:prstGeom>
        </p:spPr>
      </p:pic>
      <p:sp>
        <p:nvSpPr>
          <p:cNvPr id="4" name="CuadroTexto 3">
            <a:extLst>
              <a:ext uri="{FF2B5EF4-FFF2-40B4-BE49-F238E27FC236}">
                <a16:creationId xmlns:a16="http://schemas.microsoft.com/office/drawing/2014/main" id="{9C2542ED-79D4-5E93-F590-F12FC1B780A7}"/>
              </a:ext>
            </a:extLst>
          </p:cNvPr>
          <p:cNvSpPr txBox="1"/>
          <p:nvPr/>
        </p:nvSpPr>
        <p:spPr>
          <a:xfrm>
            <a:off x="1914525" y="1050699"/>
            <a:ext cx="8767330" cy="646331"/>
          </a:xfrm>
          <a:prstGeom prst="rect">
            <a:avLst/>
          </a:prstGeom>
          <a:noFill/>
        </p:spPr>
        <p:txBody>
          <a:bodyPr wrap="square">
            <a:spAutoFit/>
          </a:bodyPr>
          <a:lstStyle/>
          <a:p>
            <a:r>
              <a:rPr lang="es-CO" sz="3600" b="1" i="1" dirty="0">
                <a:solidFill>
                  <a:schemeClr val="bg1"/>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Ventajas para los Trabajadores</a:t>
            </a:r>
          </a:p>
        </p:txBody>
      </p:sp>
      <p:sp>
        <p:nvSpPr>
          <p:cNvPr id="6" name="CuadroTexto 5">
            <a:extLst>
              <a:ext uri="{FF2B5EF4-FFF2-40B4-BE49-F238E27FC236}">
                <a16:creationId xmlns:a16="http://schemas.microsoft.com/office/drawing/2014/main" id="{77310686-C9BA-F4AE-0E12-A8F690B6F8E9}"/>
              </a:ext>
            </a:extLst>
          </p:cNvPr>
          <p:cNvSpPr txBox="1"/>
          <p:nvPr/>
        </p:nvSpPr>
        <p:spPr>
          <a:xfrm>
            <a:off x="750743" y="2600178"/>
            <a:ext cx="10232447" cy="3108543"/>
          </a:xfrm>
          <a:custGeom>
            <a:avLst/>
            <a:gdLst>
              <a:gd name="connsiteX0" fmla="*/ 0 w 10232447"/>
              <a:gd name="connsiteY0" fmla="*/ 0 h 3108543"/>
              <a:gd name="connsiteX1" fmla="*/ 10232447 w 10232447"/>
              <a:gd name="connsiteY1" fmla="*/ 0 h 3108543"/>
              <a:gd name="connsiteX2" fmla="*/ 10232447 w 10232447"/>
              <a:gd name="connsiteY2" fmla="*/ 3108543 h 3108543"/>
              <a:gd name="connsiteX3" fmla="*/ 0 w 10232447"/>
              <a:gd name="connsiteY3" fmla="*/ 3108543 h 3108543"/>
              <a:gd name="connsiteX4" fmla="*/ 0 w 10232447"/>
              <a:gd name="connsiteY4" fmla="*/ 0 h 3108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2447" h="3108543" extrusionOk="0">
                <a:moveTo>
                  <a:pt x="0" y="0"/>
                </a:moveTo>
                <a:cubicBezTo>
                  <a:pt x="4197246" y="-158815"/>
                  <a:pt x="7273291" y="-109312"/>
                  <a:pt x="10232447" y="0"/>
                </a:cubicBezTo>
                <a:cubicBezTo>
                  <a:pt x="10140495" y="1531189"/>
                  <a:pt x="10373726" y="2315935"/>
                  <a:pt x="10232447" y="3108543"/>
                </a:cubicBezTo>
                <a:cubicBezTo>
                  <a:pt x="7680076" y="3169037"/>
                  <a:pt x="4918766" y="3069285"/>
                  <a:pt x="0" y="3108543"/>
                </a:cubicBezTo>
                <a:cubicBezTo>
                  <a:pt x="-111011" y="2573781"/>
                  <a:pt x="-166424" y="835585"/>
                  <a:pt x="0" y="0"/>
                </a:cubicBezTo>
                <a:close/>
              </a:path>
            </a:pathLst>
          </a:custGeom>
          <a:noFill/>
          <a:ln w="19050">
            <a:solidFill>
              <a:srgbClr val="0E0886"/>
            </a:solidFill>
            <a:extLst>
              <a:ext uri="{C807C97D-BFC1-408E-A445-0C87EB9F89A2}">
                <ask:lineSketchStyleProps xmlns:ask="http://schemas.microsoft.com/office/drawing/2018/sketchyshapes" sd="3807576631">
                  <a:prstGeom prst="rect">
                    <a:avLst/>
                  </a:prstGeom>
                  <ask:type>
                    <ask:lineSketchCurved/>
                  </ask:type>
                </ask:lineSketchStyleProps>
              </a:ext>
            </a:extLst>
          </a:ln>
        </p:spPr>
        <p:txBody>
          <a:bodyPr wrap="square">
            <a:spAutoFit/>
          </a:bodyPr>
          <a:lstStyle/>
          <a:p>
            <a:pPr algn="l"/>
            <a:r>
              <a:rPr lang="es-ES" sz="2800" b="1" i="1" dirty="0"/>
              <a:t>• Mayor estabilidad laboral.</a:t>
            </a:r>
          </a:p>
          <a:p>
            <a:pPr algn="l"/>
            <a:endParaRPr lang="es-ES" sz="2800" b="1" i="1" dirty="0"/>
          </a:p>
          <a:p>
            <a:pPr algn="l"/>
            <a:r>
              <a:rPr lang="es-ES" sz="2800" b="1" i="1" dirty="0"/>
              <a:t>• Mejores condiciones de contratación y remuneración.</a:t>
            </a:r>
          </a:p>
          <a:p>
            <a:pPr algn="l"/>
            <a:endParaRPr lang="es-ES" sz="2800" b="1" i="1" dirty="0"/>
          </a:p>
          <a:p>
            <a:pPr algn="l"/>
            <a:r>
              <a:rPr lang="es-ES" sz="2800" b="1" i="1" dirty="0"/>
              <a:t>• Reforzamiento de derechos sindicales.</a:t>
            </a:r>
          </a:p>
          <a:p>
            <a:pPr algn="l"/>
            <a:endParaRPr lang="es-ES" sz="2800" b="1" i="1" dirty="0"/>
          </a:p>
          <a:p>
            <a:pPr algn="l"/>
            <a:r>
              <a:rPr lang="es-ES" sz="2800" b="1" i="1" dirty="0"/>
              <a:t>• Regulación clara frente al trabajo en plataformas digitales</a:t>
            </a:r>
            <a:r>
              <a:rPr lang="es-ES" sz="1800" dirty="0"/>
              <a:t>.</a:t>
            </a:r>
          </a:p>
        </p:txBody>
      </p:sp>
      <p:pic>
        <p:nvPicPr>
          <p:cNvPr id="8" name="Imagen 7">
            <a:extLst>
              <a:ext uri="{FF2B5EF4-FFF2-40B4-BE49-F238E27FC236}">
                <a16:creationId xmlns:a16="http://schemas.microsoft.com/office/drawing/2014/main" id="{FF358C8C-392F-49EA-13F7-EF969FFFEFB8}"/>
              </a:ext>
            </a:extLst>
          </p:cNvPr>
          <p:cNvPicPr>
            <a:picLocks noChangeAspect="1"/>
          </p:cNvPicPr>
          <p:nvPr/>
        </p:nvPicPr>
        <p:blipFill>
          <a:blip r:embed="rId3"/>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48745329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36689" y="1"/>
            <a:ext cx="11315157" cy="1849582"/>
          </a:xfrm>
          <a:prstGeom prst="rect">
            <a:avLst/>
          </a:prstGeom>
          <a:scene3d>
            <a:camera prst="orthographicFront"/>
            <a:lightRig rig="threePt" dir="t"/>
          </a:scene3d>
          <a:sp3d>
            <a:bevelT w="114300" prst="artDeco"/>
          </a:sp3d>
        </p:spPr>
      </p:pic>
      <p:pic>
        <p:nvPicPr>
          <p:cNvPr id="8" name="Imagen 7">
            <a:extLst>
              <a:ext uri="{FF2B5EF4-FFF2-40B4-BE49-F238E27FC236}">
                <a16:creationId xmlns:a16="http://schemas.microsoft.com/office/drawing/2014/main" id="{C0A494EC-FB55-8B75-42A6-756E1DE8962C}"/>
              </a:ext>
            </a:extLst>
          </p:cNvPr>
          <p:cNvPicPr>
            <a:picLocks noChangeAspect="1"/>
          </p:cNvPicPr>
          <p:nvPr/>
        </p:nvPicPr>
        <p:blipFill>
          <a:blip r:embed="rId4"/>
          <a:stretch>
            <a:fillRect/>
          </a:stretch>
        </p:blipFill>
        <p:spPr>
          <a:xfrm>
            <a:off x="10068791" y="6172199"/>
            <a:ext cx="1174172" cy="457201"/>
          </a:xfrm>
          <a:prstGeom prst="rect">
            <a:avLst/>
          </a:prstGeom>
          <a:scene3d>
            <a:camera prst="orthographicFront"/>
            <a:lightRig rig="threePt" dir="t"/>
          </a:scene3d>
          <a:sp3d>
            <a:bevelT w="165100" prst="coolSlant"/>
          </a:sp3d>
        </p:spPr>
      </p:pic>
      <p:sp>
        <p:nvSpPr>
          <p:cNvPr id="12" name="CuadroTexto 11">
            <a:extLst>
              <a:ext uri="{FF2B5EF4-FFF2-40B4-BE49-F238E27FC236}">
                <a16:creationId xmlns:a16="http://schemas.microsoft.com/office/drawing/2014/main" id="{EB5FFC59-8B44-06F7-F0D4-D628D7DDE395}"/>
              </a:ext>
            </a:extLst>
          </p:cNvPr>
          <p:cNvSpPr txBox="1"/>
          <p:nvPr/>
        </p:nvSpPr>
        <p:spPr>
          <a:xfrm>
            <a:off x="1018308" y="507900"/>
            <a:ext cx="10027227" cy="736933"/>
          </a:xfrm>
          <a:prstGeom prst="rect">
            <a:avLst/>
          </a:prstGeom>
          <a:noFill/>
        </p:spPr>
        <p:txBody>
          <a:bodyPr wrap="square">
            <a:spAutoFit/>
          </a:bodyPr>
          <a:lstStyle/>
          <a:p>
            <a:pPr algn="ctr">
              <a:lnSpc>
                <a:spcPct val="107000"/>
              </a:lnSpc>
              <a:spcAft>
                <a:spcPts val="800"/>
              </a:spcAft>
            </a:pPr>
            <a:r>
              <a:rPr lang="es-CO" sz="2000" b="1" i="1" kern="0" dirty="0">
                <a:solidFill>
                  <a:schemeClr val="bg1"/>
                </a:solidFill>
                <a:effectLst/>
                <a:latin typeface="Cavolini" panose="03000502040302020204" pitchFamily="66" charset="0"/>
                <a:ea typeface="Times New Roman" panose="02020603050405020304" pitchFamily="18" charset="0"/>
                <a:cs typeface="Cavolini" panose="03000502040302020204" pitchFamily="66" charset="0"/>
              </a:rPr>
              <a:t>PRINCIPALES CAMBIOS QUE TRAJO LA REFORMA LABORAL EN COLOMBIA (LEY 2466 DE 2025, SANCIONADA EL 25 DE JUNIO DE 2025)</a:t>
            </a:r>
            <a:endParaRPr lang="es-CO" b="1" i="1" kern="100" dirty="0">
              <a:solidFill>
                <a:schemeClr val="bg1"/>
              </a:solidFill>
              <a:effectLst/>
              <a:latin typeface="Cavolini" panose="03000502040302020204" pitchFamily="66" charset="0"/>
              <a:ea typeface="Calibri" panose="020F0502020204030204" pitchFamily="34" charset="0"/>
              <a:cs typeface="Cavolini" panose="03000502040302020204" pitchFamily="66" charset="0"/>
            </a:endParaRPr>
          </a:p>
        </p:txBody>
      </p:sp>
      <p:pic>
        <p:nvPicPr>
          <p:cNvPr id="14" name="Imagen 13">
            <a:extLst>
              <a:ext uri="{FF2B5EF4-FFF2-40B4-BE49-F238E27FC236}">
                <a16:creationId xmlns:a16="http://schemas.microsoft.com/office/drawing/2014/main" id="{2C5B0647-9DF6-87DB-D1EE-8EFF2E157D9F}"/>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853787" y="1613683"/>
            <a:ext cx="10545040" cy="4498189"/>
          </a:xfrm>
          <a:prstGeom prst="rect">
            <a:avLst/>
          </a:prstGeom>
        </p:spPr>
      </p:pic>
    </p:spTree>
    <p:extLst>
      <p:ext uri="{BB962C8B-B14F-4D97-AF65-F5344CB8AC3E}">
        <p14:creationId xmlns:p14="http://schemas.microsoft.com/office/powerpoint/2010/main" val="344699961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stretch>
            <a:fillRect/>
          </a:stretch>
        </p:blipFill>
        <p:spPr>
          <a:xfrm>
            <a:off x="438421" y="258643"/>
            <a:ext cx="11315157" cy="2322777"/>
          </a:xfrm>
          <a:prstGeom prst="rect">
            <a:avLst/>
          </a:prstGeom>
        </p:spPr>
      </p:pic>
      <p:sp>
        <p:nvSpPr>
          <p:cNvPr id="4" name="CuadroTexto 3">
            <a:extLst>
              <a:ext uri="{FF2B5EF4-FFF2-40B4-BE49-F238E27FC236}">
                <a16:creationId xmlns:a16="http://schemas.microsoft.com/office/drawing/2014/main" id="{19FEACAA-A79D-0FC3-C7E8-AAF9686F2598}"/>
              </a:ext>
            </a:extLst>
          </p:cNvPr>
          <p:cNvSpPr txBox="1"/>
          <p:nvPr/>
        </p:nvSpPr>
        <p:spPr>
          <a:xfrm>
            <a:off x="1600201" y="1050699"/>
            <a:ext cx="9621981" cy="646331"/>
          </a:xfrm>
          <a:prstGeom prst="rect">
            <a:avLst/>
          </a:prstGeom>
          <a:noFill/>
        </p:spPr>
        <p:txBody>
          <a:bodyPr wrap="square">
            <a:spAutoFit/>
          </a:bodyPr>
          <a:lstStyle/>
          <a:p>
            <a:r>
              <a:rPr lang="es-CO" sz="3600" b="1" i="1" dirty="0">
                <a:solidFill>
                  <a:schemeClr val="bg1"/>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Desventajas para los Trabajadores</a:t>
            </a:r>
          </a:p>
        </p:txBody>
      </p:sp>
      <p:sp>
        <p:nvSpPr>
          <p:cNvPr id="6" name="CuadroTexto 5">
            <a:extLst>
              <a:ext uri="{FF2B5EF4-FFF2-40B4-BE49-F238E27FC236}">
                <a16:creationId xmlns:a16="http://schemas.microsoft.com/office/drawing/2014/main" id="{1E89B792-FD39-1FA1-5D89-A5997B490FA9}"/>
              </a:ext>
            </a:extLst>
          </p:cNvPr>
          <p:cNvSpPr txBox="1"/>
          <p:nvPr/>
        </p:nvSpPr>
        <p:spPr>
          <a:xfrm>
            <a:off x="854652" y="2828835"/>
            <a:ext cx="10367530" cy="2246769"/>
          </a:xfrm>
          <a:custGeom>
            <a:avLst/>
            <a:gdLst>
              <a:gd name="connsiteX0" fmla="*/ 0 w 10367530"/>
              <a:gd name="connsiteY0" fmla="*/ 0 h 2246769"/>
              <a:gd name="connsiteX1" fmla="*/ 10367530 w 10367530"/>
              <a:gd name="connsiteY1" fmla="*/ 0 h 2246769"/>
              <a:gd name="connsiteX2" fmla="*/ 10367530 w 10367530"/>
              <a:gd name="connsiteY2" fmla="*/ 2246769 h 2246769"/>
              <a:gd name="connsiteX3" fmla="*/ 0 w 10367530"/>
              <a:gd name="connsiteY3" fmla="*/ 2246769 h 2246769"/>
              <a:gd name="connsiteX4" fmla="*/ 0 w 10367530"/>
              <a:gd name="connsiteY4" fmla="*/ 0 h 224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7530" h="2246769" extrusionOk="0">
                <a:moveTo>
                  <a:pt x="0" y="0"/>
                </a:moveTo>
                <a:cubicBezTo>
                  <a:pt x="1614836" y="-2670"/>
                  <a:pt x="8545295" y="63285"/>
                  <a:pt x="10367530" y="0"/>
                </a:cubicBezTo>
                <a:cubicBezTo>
                  <a:pt x="10509199" y="676548"/>
                  <a:pt x="10352991" y="1346984"/>
                  <a:pt x="10367530" y="2246769"/>
                </a:cubicBezTo>
                <a:cubicBezTo>
                  <a:pt x="8282390" y="2291715"/>
                  <a:pt x="2864622" y="2319631"/>
                  <a:pt x="0" y="2246769"/>
                </a:cubicBezTo>
                <a:cubicBezTo>
                  <a:pt x="-109920" y="1202938"/>
                  <a:pt x="-125852" y="689468"/>
                  <a:pt x="0" y="0"/>
                </a:cubicBezTo>
                <a:close/>
              </a:path>
            </a:pathLst>
          </a:custGeom>
          <a:noFill/>
          <a:ln w="19050">
            <a:solidFill>
              <a:srgbClr val="FF0000"/>
            </a:solidFill>
            <a:extLst>
              <a:ext uri="{C807C97D-BFC1-408E-A445-0C87EB9F89A2}">
                <ask:lineSketchStyleProps xmlns:ask="http://schemas.microsoft.com/office/drawing/2018/sketchyshapes" sd="3868827402">
                  <a:prstGeom prst="rect">
                    <a:avLst/>
                  </a:prstGeom>
                  <ask:type>
                    <ask:lineSketchCurved/>
                  </ask:type>
                </ask:lineSketchStyleProps>
              </a:ext>
            </a:extLst>
          </a:ln>
        </p:spPr>
        <p:txBody>
          <a:bodyPr wrap="square">
            <a:spAutoFit/>
          </a:bodyPr>
          <a:lstStyle/>
          <a:p>
            <a:pPr algn="just"/>
            <a:r>
              <a:rPr lang="es-ES" sz="2800" b="1" i="1" dirty="0"/>
              <a:t>• Posible reducción de oportunidades laborales por mayor rigidez.</a:t>
            </a:r>
          </a:p>
          <a:p>
            <a:pPr algn="just"/>
            <a:endParaRPr lang="es-ES" sz="2800" b="1" i="1" dirty="0"/>
          </a:p>
          <a:p>
            <a:pPr algn="just"/>
            <a:r>
              <a:rPr lang="es-ES" sz="2800" b="1" i="1" dirty="0"/>
              <a:t>• Desincentivo a la contratación en sectores con alta rotación.</a:t>
            </a:r>
          </a:p>
          <a:p>
            <a:pPr algn="just"/>
            <a:endParaRPr lang="es-ES" sz="2800" b="1" i="1" dirty="0"/>
          </a:p>
          <a:p>
            <a:pPr algn="just"/>
            <a:r>
              <a:rPr lang="es-ES" sz="2800" b="1" i="1" dirty="0"/>
              <a:t>• Posible aumento del desempleo informal.</a:t>
            </a:r>
          </a:p>
        </p:txBody>
      </p:sp>
      <p:pic>
        <p:nvPicPr>
          <p:cNvPr id="8" name="Imagen 7">
            <a:extLst>
              <a:ext uri="{FF2B5EF4-FFF2-40B4-BE49-F238E27FC236}">
                <a16:creationId xmlns:a16="http://schemas.microsoft.com/office/drawing/2014/main" id="{8B052EA5-E5CC-913D-7F6C-02CBBBC4D404}"/>
              </a:ext>
            </a:extLst>
          </p:cNvPr>
          <p:cNvPicPr>
            <a:picLocks noChangeAspect="1"/>
          </p:cNvPicPr>
          <p:nvPr/>
        </p:nvPicPr>
        <p:blipFill>
          <a:blip r:embed="rId3"/>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20536771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stretch>
            <a:fillRect/>
          </a:stretch>
        </p:blipFill>
        <p:spPr>
          <a:xfrm>
            <a:off x="438421" y="258643"/>
            <a:ext cx="11315157" cy="2322777"/>
          </a:xfrm>
          <a:prstGeom prst="rect">
            <a:avLst/>
          </a:prstGeom>
        </p:spPr>
      </p:pic>
      <p:sp>
        <p:nvSpPr>
          <p:cNvPr id="4" name="CuadroTexto 3">
            <a:extLst>
              <a:ext uri="{FF2B5EF4-FFF2-40B4-BE49-F238E27FC236}">
                <a16:creationId xmlns:a16="http://schemas.microsoft.com/office/drawing/2014/main" id="{99D27E76-8D8E-2D11-76C9-EB1A8C302E65}"/>
              </a:ext>
            </a:extLst>
          </p:cNvPr>
          <p:cNvSpPr txBox="1"/>
          <p:nvPr/>
        </p:nvSpPr>
        <p:spPr>
          <a:xfrm>
            <a:off x="1800225" y="1058265"/>
            <a:ext cx="9203748" cy="646331"/>
          </a:xfrm>
          <a:prstGeom prst="rect">
            <a:avLst/>
          </a:prstGeom>
          <a:noFill/>
        </p:spPr>
        <p:txBody>
          <a:bodyPr wrap="square">
            <a:spAutoFit/>
          </a:bodyPr>
          <a:lstStyle/>
          <a:p>
            <a:r>
              <a:rPr lang="es-CO" sz="3600" b="1" i="1" dirty="0">
                <a:solidFill>
                  <a:schemeClr val="bg1"/>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Ventajas para los Empleadores</a:t>
            </a:r>
          </a:p>
        </p:txBody>
      </p:sp>
      <p:sp>
        <p:nvSpPr>
          <p:cNvPr id="6" name="CuadroTexto 5">
            <a:extLst>
              <a:ext uri="{FF2B5EF4-FFF2-40B4-BE49-F238E27FC236}">
                <a16:creationId xmlns:a16="http://schemas.microsoft.com/office/drawing/2014/main" id="{8A151D89-3C09-472A-13A6-30EC4CAD25FA}"/>
              </a:ext>
            </a:extLst>
          </p:cNvPr>
          <p:cNvSpPr txBox="1"/>
          <p:nvPr/>
        </p:nvSpPr>
        <p:spPr>
          <a:xfrm>
            <a:off x="813088" y="2919377"/>
            <a:ext cx="10504341" cy="2246769"/>
          </a:xfrm>
          <a:custGeom>
            <a:avLst/>
            <a:gdLst>
              <a:gd name="connsiteX0" fmla="*/ 0 w 10504341"/>
              <a:gd name="connsiteY0" fmla="*/ 0 h 2246769"/>
              <a:gd name="connsiteX1" fmla="*/ 10504341 w 10504341"/>
              <a:gd name="connsiteY1" fmla="*/ 0 h 2246769"/>
              <a:gd name="connsiteX2" fmla="*/ 10504341 w 10504341"/>
              <a:gd name="connsiteY2" fmla="*/ 2246769 h 2246769"/>
              <a:gd name="connsiteX3" fmla="*/ 0 w 10504341"/>
              <a:gd name="connsiteY3" fmla="*/ 2246769 h 2246769"/>
              <a:gd name="connsiteX4" fmla="*/ 0 w 10504341"/>
              <a:gd name="connsiteY4" fmla="*/ 0 h 224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4341" h="2246769" extrusionOk="0">
                <a:moveTo>
                  <a:pt x="0" y="0"/>
                </a:moveTo>
                <a:cubicBezTo>
                  <a:pt x="1751285" y="-105468"/>
                  <a:pt x="9050251" y="50808"/>
                  <a:pt x="10504341" y="0"/>
                </a:cubicBezTo>
                <a:cubicBezTo>
                  <a:pt x="10473148" y="866019"/>
                  <a:pt x="10536334" y="1544764"/>
                  <a:pt x="10504341" y="2246769"/>
                </a:cubicBezTo>
                <a:cubicBezTo>
                  <a:pt x="8695427" y="2394922"/>
                  <a:pt x="1632935" y="2331344"/>
                  <a:pt x="0" y="2246769"/>
                </a:cubicBezTo>
                <a:cubicBezTo>
                  <a:pt x="81861" y="1759552"/>
                  <a:pt x="158184" y="892176"/>
                  <a:pt x="0" y="0"/>
                </a:cubicBezTo>
                <a:close/>
              </a:path>
            </a:pathLst>
          </a:custGeom>
          <a:noFill/>
          <a:ln w="19050">
            <a:solidFill>
              <a:srgbClr val="0E0886"/>
            </a:solidFill>
            <a:extLst>
              <a:ext uri="{C807C97D-BFC1-408E-A445-0C87EB9F89A2}">
                <ask:lineSketchStyleProps xmlns:ask="http://schemas.microsoft.com/office/drawing/2018/sketchyshapes" sd="3146346950">
                  <a:prstGeom prst="rect">
                    <a:avLst/>
                  </a:prstGeom>
                  <ask:type>
                    <ask:lineSketchCurved/>
                  </ask:type>
                </ask:lineSketchStyleProps>
              </a:ext>
            </a:extLst>
          </a:ln>
        </p:spPr>
        <p:txBody>
          <a:bodyPr wrap="square">
            <a:spAutoFit/>
          </a:bodyPr>
          <a:lstStyle/>
          <a:p>
            <a:pPr algn="just"/>
            <a:r>
              <a:rPr lang="es-ES" sz="2800" b="1" i="1" dirty="0"/>
              <a:t>• Claridad normativa que reduce ambigüedad legal.</a:t>
            </a:r>
          </a:p>
          <a:p>
            <a:pPr algn="just"/>
            <a:endParaRPr lang="es-ES" sz="2800" b="1" i="1" dirty="0"/>
          </a:p>
          <a:p>
            <a:pPr algn="just"/>
            <a:r>
              <a:rPr lang="es-ES" sz="2800" b="1" i="1" dirty="0"/>
              <a:t>• Mejora en la reputación por mejores prácticas laborales.</a:t>
            </a:r>
          </a:p>
          <a:p>
            <a:pPr algn="just"/>
            <a:endParaRPr lang="es-ES" sz="2800" b="1" i="1" dirty="0"/>
          </a:p>
          <a:p>
            <a:pPr algn="just"/>
            <a:r>
              <a:rPr lang="es-ES" sz="2800" b="1" i="1" dirty="0"/>
              <a:t>• Incentivos a la formalización en ciertos sectores.</a:t>
            </a:r>
          </a:p>
        </p:txBody>
      </p:sp>
      <p:pic>
        <p:nvPicPr>
          <p:cNvPr id="8" name="Imagen 7">
            <a:extLst>
              <a:ext uri="{FF2B5EF4-FFF2-40B4-BE49-F238E27FC236}">
                <a16:creationId xmlns:a16="http://schemas.microsoft.com/office/drawing/2014/main" id="{5A5839A0-A226-F4DA-7C3C-CE58CD1A0EF9}"/>
              </a:ext>
            </a:extLst>
          </p:cNvPr>
          <p:cNvPicPr>
            <a:picLocks noChangeAspect="1"/>
          </p:cNvPicPr>
          <p:nvPr/>
        </p:nvPicPr>
        <p:blipFill>
          <a:blip r:embed="rId3"/>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501041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stretch>
            <a:fillRect/>
          </a:stretch>
        </p:blipFill>
        <p:spPr>
          <a:xfrm>
            <a:off x="438421" y="258643"/>
            <a:ext cx="11315157" cy="2322777"/>
          </a:xfrm>
          <a:prstGeom prst="rect">
            <a:avLst/>
          </a:prstGeom>
        </p:spPr>
      </p:pic>
      <p:sp>
        <p:nvSpPr>
          <p:cNvPr id="4" name="CuadroTexto 3">
            <a:extLst>
              <a:ext uri="{FF2B5EF4-FFF2-40B4-BE49-F238E27FC236}">
                <a16:creationId xmlns:a16="http://schemas.microsoft.com/office/drawing/2014/main" id="{783E5C97-D1DE-89A6-09FA-CC06E289D00A}"/>
              </a:ext>
            </a:extLst>
          </p:cNvPr>
          <p:cNvSpPr txBox="1"/>
          <p:nvPr/>
        </p:nvSpPr>
        <p:spPr>
          <a:xfrm>
            <a:off x="1665142" y="942748"/>
            <a:ext cx="9006321" cy="646331"/>
          </a:xfrm>
          <a:prstGeom prst="rect">
            <a:avLst/>
          </a:prstGeom>
          <a:noFill/>
        </p:spPr>
        <p:txBody>
          <a:bodyPr wrap="square">
            <a:spAutoFit/>
          </a:bodyPr>
          <a:lstStyle/>
          <a:p>
            <a:r>
              <a:rPr lang="es-CO" sz="3600" b="1" i="1" dirty="0">
                <a:solidFill>
                  <a:schemeClr val="bg1"/>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Desventajas para los Empleadores</a:t>
            </a:r>
          </a:p>
        </p:txBody>
      </p:sp>
      <p:sp>
        <p:nvSpPr>
          <p:cNvPr id="6" name="CuadroTexto 5">
            <a:extLst>
              <a:ext uri="{FF2B5EF4-FFF2-40B4-BE49-F238E27FC236}">
                <a16:creationId xmlns:a16="http://schemas.microsoft.com/office/drawing/2014/main" id="{F899F41E-689A-CD13-5AD8-079E74AD0D8D}"/>
              </a:ext>
            </a:extLst>
          </p:cNvPr>
          <p:cNvSpPr txBox="1"/>
          <p:nvPr/>
        </p:nvSpPr>
        <p:spPr>
          <a:xfrm>
            <a:off x="945574" y="2704490"/>
            <a:ext cx="10371856" cy="2246769"/>
          </a:xfrm>
          <a:custGeom>
            <a:avLst/>
            <a:gdLst>
              <a:gd name="connsiteX0" fmla="*/ 0 w 10371856"/>
              <a:gd name="connsiteY0" fmla="*/ 0 h 2246769"/>
              <a:gd name="connsiteX1" fmla="*/ 10371856 w 10371856"/>
              <a:gd name="connsiteY1" fmla="*/ 0 h 2246769"/>
              <a:gd name="connsiteX2" fmla="*/ 10371856 w 10371856"/>
              <a:gd name="connsiteY2" fmla="*/ 2246769 h 2246769"/>
              <a:gd name="connsiteX3" fmla="*/ 0 w 10371856"/>
              <a:gd name="connsiteY3" fmla="*/ 2246769 h 2246769"/>
              <a:gd name="connsiteX4" fmla="*/ 0 w 10371856"/>
              <a:gd name="connsiteY4" fmla="*/ 0 h 224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1856" h="2246769" extrusionOk="0">
                <a:moveTo>
                  <a:pt x="0" y="0"/>
                </a:moveTo>
                <a:cubicBezTo>
                  <a:pt x="2461206" y="15649"/>
                  <a:pt x="9209109" y="-80876"/>
                  <a:pt x="10371856" y="0"/>
                </a:cubicBezTo>
                <a:cubicBezTo>
                  <a:pt x="10212749" y="284560"/>
                  <a:pt x="10269709" y="1482815"/>
                  <a:pt x="10371856" y="2246769"/>
                </a:cubicBezTo>
                <a:cubicBezTo>
                  <a:pt x="9135468" y="2161725"/>
                  <a:pt x="2790892" y="2219086"/>
                  <a:pt x="0" y="2246769"/>
                </a:cubicBezTo>
                <a:cubicBezTo>
                  <a:pt x="93075" y="1803307"/>
                  <a:pt x="-123155" y="757012"/>
                  <a:pt x="0" y="0"/>
                </a:cubicBezTo>
                <a:close/>
              </a:path>
            </a:pathLst>
          </a:custGeom>
          <a:noFill/>
          <a:ln w="19050">
            <a:solidFill>
              <a:schemeClr val="tx1"/>
            </a:solidFill>
            <a:extLst>
              <a:ext uri="{C807C97D-BFC1-408E-A445-0C87EB9F89A2}">
                <ask:lineSketchStyleProps xmlns:ask="http://schemas.microsoft.com/office/drawing/2018/sketchyshapes" sd="3151764993">
                  <a:prstGeom prst="rect">
                    <a:avLst/>
                  </a:prstGeom>
                  <ask:type>
                    <ask:lineSketchCurved/>
                  </ask:type>
                </ask:lineSketchStyleProps>
              </a:ext>
            </a:extLst>
          </a:ln>
        </p:spPr>
        <p:txBody>
          <a:bodyPr wrap="square">
            <a:spAutoFit/>
          </a:bodyPr>
          <a:lstStyle/>
          <a:p>
            <a:pPr algn="just"/>
            <a:r>
              <a:rPr lang="es-ES" sz="2800" b="1" i="1" dirty="0">
                <a:effectLst>
                  <a:outerShdw blurRad="38100" dist="38100" dir="2700000" algn="tl">
                    <a:srgbClr val="000000">
                      <a:alpha val="43137"/>
                    </a:srgbClr>
                  </a:outerShdw>
                </a:effectLst>
              </a:rPr>
              <a:t>• Aumento de costos laborales (recargos, despidos).</a:t>
            </a:r>
          </a:p>
          <a:p>
            <a:pPr algn="just"/>
            <a:endParaRPr lang="es-ES" sz="2800" b="1" i="1" dirty="0">
              <a:effectLst>
                <a:outerShdw blurRad="38100" dist="38100" dir="2700000" algn="tl">
                  <a:srgbClr val="000000">
                    <a:alpha val="43137"/>
                  </a:srgbClr>
                </a:outerShdw>
              </a:effectLst>
            </a:endParaRPr>
          </a:p>
          <a:p>
            <a:pPr algn="just"/>
            <a:r>
              <a:rPr lang="es-ES" sz="2800" b="1" i="1" dirty="0">
                <a:effectLst>
                  <a:outerShdw blurRad="38100" dist="38100" dir="2700000" algn="tl">
                    <a:srgbClr val="000000">
                      <a:alpha val="43137"/>
                    </a:srgbClr>
                  </a:outerShdw>
                </a:effectLst>
              </a:rPr>
              <a:t>• Mayor carga administrativa y jurídica.</a:t>
            </a:r>
          </a:p>
          <a:p>
            <a:pPr algn="just"/>
            <a:endParaRPr lang="es-ES" sz="2800" b="1" i="1" dirty="0">
              <a:effectLst>
                <a:outerShdw blurRad="38100" dist="38100" dir="2700000" algn="tl">
                  <a:srgbClr val="000000">
                    <a:alpha val="43137"/>
                  </a:srgbClr>
                </a:outerShdw>
              </a:effectLst>
            </a:endParaRPr>
          </a:p>
          <a:p>
            <a:pPr algn="just"/>
            <a:r>
              <a:rPr lang="es-ES" sz="2800" b="1" i="1" dirty="0">
                <a:effectLst>
                  <a:outerShdw blurRad="38100" dist="38100" dir="2700000" algn="tl">
                    <a:srgbClr val="000000">
                      <a:alpha val="43137"/>
                    </a:srgbClr>
                  </a:outerShdw>
                </a:effectLst>
              </a:rPr>
              <a:t>• Reducción de la flexibilidad en la gestión del talento.</a:t>
            </a:r>
          </a:p>
        </p:txBody>
      </p:sp>
      <p:pic>
        <p:nvPicPr>
          <p:cNvPr id="8" name="Imagen 7">
            <a:extLst>
              <a:ext uri="{FF2B5EF4-FFF2-40B4-BE49-F238E27FC236}">
                <a16:creationId xmlns:a16="http://schemas.microsoft.com/office/drawing/2014/main" id="{1F16C769-2331-A06E-9407-E97A0A08DB9C}"/>
              </a:ext>
            </a:extLst>
          </p:cNvPr>
          <p:cNvPicPr>
            <a:picLocks noChangeAspect="1"/>
          </p:cNvPicPr>
          <p:nvPr/>
        </p:nvPicPr>
        <p:blipFill>
          <a:blip r:embed="rId3"/>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35631892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stretch>
            <a:fillRect/>
          </a:stretch>
        </p:blipFill>
        <p:spPr>
          <a:xfrm>
            <a:off x="490759" y="154734"/>
            <a:ext cx="11315157" cy="2322777"/>
          </a:xfrm>
          <a:prstGeom prst="rect">
            <a:avLst/>
          </a:prstGeom>
        </p:spPr>
      </p:pic>
      <p:sp>
        <p:nvSpPr>
          <p:cNvPr id="4" name="CuadroTexto 3">
            <a:extLst>
              <a:ext uri="{FF2B5EF4-FFF2-40B4-BE49-F238E27FC236}">
                <a16:creationId xmlns:a16="http://schemas.microsoft.com/office/drawing/2014/main" id="{4C978357-210E-3C47-94B0-F10F3A24311D}"/>
              </a:ext>
            </a:extLst>
          </p:cNvPr>
          <p:cNvSpPr txBox="1"/>
          <p:nvPr/>
        </p:nvSpPr>
        <p:spPr>
          <a:xfrm>
            <a:off x="1285630" y="962179"/>
            <a:ext cx="9725414" cy="707886"/>
          </a:xfrm>
          <a:prstGeom prst="rect">
            <a:avLst/>
          </a:prstGeom>
          <a:noFill/>
        </p:spPr>
        <p:txBody>
          <a:bodyPr wrap="square">
            <a:spAutoFit/>
          </a:bodyPr>
          <a:lstStyle/>
          <a:p>
            <a:r>
              <a:rPr lang="es-CO" sz="4000" b="1" i="1" dirty="0">
                <a:solidFill>
                  <a:schemeClr val="bg1"/>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Conclusiones y Recomendaciones</a:t>
            </a:r>
          </a:p>
        </p:txBody>
      </p:sp>
      <p:sp>
        <p:nvSpPr>
          <p:cNvPr id="5" name="Content Placeholder 2">
            <a:extLst>
              <a:ext uri="{FF2B5EF4-FFF2-40B4-BE49-F238E27FC236}">
                <a16:creationId xmlns:a16="http://schemas.microsoft.com/office/drawing/2014/main" id="{784549CA-820C-1085-EF89-2583BE33541C}"/>
              </a:ext>
            </a:extLst>
          </p:cNvPr>
          <p:cNvSpPr txBox="1">
            <a:spLocks/>
          </p:cNvSpPr>
          <p:nvPr/>
        </p:nvSpPr>
        <p:spPr>
          <a:xfrm>
            <a:off x="786245" y="2407019"/>
            <a:ext cx="10619509" cy="3086414"/>
          </a:xfrm>
          <a:custGeom>
            <a:avLst/>
            <a:gdLst>
              <a:gd name="connsiteX0" fmla="*/ 0 w 10619509"/>
              <a:gd name="connsiteY0" fmla="*/ 0 h 3086414"/>
              <a:gd name="connsiteX1" fmla="*/ 10619509 w 10619509"/>
              <a:gd name="connsiteY1" fmla="*/ 0 h 3086414"/>
              <a:gd name="connsiteX2" fmla="*/ 10619509 w 10619509"/>
              <a:gd name="connsiteY2" fmla="*/ 3086414 h 3086414"/>
              <a:gd name="connsiteX3" fmla="*/ 0 w 10619509"/>
              <a:gd name="connsiteY3" fmla="*/ 3086414 h 3086414"/>
              <a:gd name="connsiteX4" fmla="*/ 0 w 10619509"/>
              <a:gd name="connsiteY4" fmla="*/ 0 h 3086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9509" h="3086414" fill="none" extrusionOk="0">
                <a:moveTo>
                  <a:pt x="0" y="0"/>
                </a:moveTo>
                <a:cubicBezTo>
                  <a:pt x="2165033" y="-162188"/>
                  <a:pt x="8388705" y="657"/>
                  <a:pt x="10619509" y="0"/>
                </a:cubicBezTo>
                <a:cubicBezTo>
                  <a:pt x="10629800" y="978205"/>
                  <a:pt x="10652028" y="2292879"/>
                  <a:pt x="10619509" y="3086414"/>
                </a:cubicBezTo>
                <a:cubicBezTo>
                  <a:pt x="9492505" y="3065408"/>
                  <a:pt x="2051654" y="3171753"/>
                  <a:pt x="0" y="3086414"/>
                </a:cubicBezTo>
                <a:cubicBezTo>
                  <a:pt x="-116194" y="1872670"/>
                  <a:pt x="92559" y="678973"/>
                  <a:pt x="0" y="0"/>
                </a:cubicBezTo>
                <a:close/>
              </a:path>
              <a:path w="10619509" h="3086414" stroke="0" extrusionOk="0">
                <a:moveTo>
                  <a:pt x="0" y="0"/>
                </a:moveTo>
                <a:cubicBezTo>
                  <a:pt x="5270506" y="45423"/>
                  <a:pt x="7331181" y="97548"/>
                  <a:pt x="10619509" y="0"/>
                </a:cubicBezTo>
                <a:cubicBezTo>
                  <a:pt x="10656521" y="892230"/>
                  <a:pt x="10531612" y="1678268"/>
                  <a:pt x="10619509" y="3086414"/>
                </a:cubicBezTo>
                <a:cubicBezTo>
                  <a:pt x="6105119" y="3228262"/>
                  <a:pt x="3099115" y="3077644"/>
                  <a:pt x="0" y="3086414"/>
                </a:cubicBezTo>
                <a:cubicBezTo>
                  <a:pt x="120086" y="2749998"/>
                  <a:pt x="39975" y="907336"/>
                  <a:pt x="0" y="0"/>
                </a:cubicBezTo>
                <a:close/>
              </a:path>
            </a:pathLst>
          </a:custGeom>
          <a:ln w="19050">
            <a:solidFill>
              <a:srgbClr val="0E0886"/>
            </a:solidFill>
            <a:extLst>
              <a:ext uri="{C807C97D-BFC1-408E-A445-0C87EB9F89A2}">
                <ask:lineSketchStyleProps xmlns:ask="http://schemas.microsoft.com/office/drawing/2018/sketchyshapes" sd="1088632757">
                  <a:prstGeom prst="rect">
                    <a:avLst/>
                  </a:prstGeom>
                  <ask:type>
                    <ask:lineSketchCurved/>
                  </ask:type>
                </ask:lineSketchStyleProps>
              </a:ext>
            </a:extLst>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s-ES" sz="2800" b="1" i="1" dirty="0"/>
              <a:t>• La Reforma Laboral marca un cambio estructural en las relaciones laborales.</a:t>
            </a:r>
          </a:p>
          <a:p>
            <a:pPr algn="just">
              <a:lnSpc>
                <a:spcPct val="100000"/>
              </a:lnSpc>
            </a:pPr>
            <a:r>
              <a:rPr lang="es-ES" sz="2800" b="1" i="1" dirty="0"/>
              <a:t>• Las EST enfrentan el mayor desafío jurídico y operacional.</a:t>
            </a:r>
          </a:p>
          <a:p>
            <a:pPr algn="just">
              <a:lnSpc>
                <a:spcPct val="100000"/>
              </a:lnSpc>
            </a:pPr>
            <a:r>
              <a:rPr lang="es-ES" sz="2800" b="1" i="1" dirty="0"/>
              <a:t>• Necesario fortalecer el diálogo social y adaptarse con innovación.</a:t>
            </a:r>
          </a:p>
          <a:p>
            <a:pPr algn="just">
              <a:lnSpc>
                <a:spcPct val="100000"/>
              </a:lnSpc>
            </a:pPr>
            <a:r>
              <a:rPr lang="es-ES" sz="2800" b="1" i="1" dirty="0"/>
              <a:t>• Recomendación: revisar y ajustar modelos contractuales y políticas internas</a:t>
            </a:r>
            <a:r>
              <a:rPr lang="es-ES" sz="2000" dirty="0"/>
              <a:t>.</a:t>
            </a:r>
          </a:p>
        </p:txBody>
      </p:sp>
      <p:pic>
        <p:nvPicPr>
          <p:cNvPr id="6" name="Imagen 5">
            <a:extLst>
              <a:ext uri="{FF2B5EF4-FFF2-40B4-BE49-F238E27FC236}">
                <a16:creationId xmlns:a16="http://schemas.microsoft.com/office/drawing/2014/main" id="{923649C2-1507-5D74-5EA3-8CA1BA7A0189}"/>
              </a:ext>
            </a:extLst>
          </p:cNvPr>
          <p:cNvPicPr>
            <a:picLocks noChangeAspect="1"/>
          </p:cNvPicPr>
          <p:nvPr/>
        </p:nvPicPr>
        <p:blipFill>
          <a:blip r:embed="rId3"/>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72283695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2" name="Imagen 1">
            <a:extLst>
              <a:ext uri="{FF2B5EF4-FFF2-40B4-BE49-F238E27FC236}">
                <a16:creationId xmlns:a16="http://schemas.microsoft.com/office/drawing/2014/main" id="{F1BA60D7-8A4C-5685-CC57-99AF55EF7414}"/>
              </a:ext>
            </a:extLst>
          </p:cNvPr>
          <p:cNvPicPr>
            <a:picLocks noChangeAspect="1"/>
          </p:cNvPicPr>
          <p:nvPr/>
        </p:nvPicPr>
        <p:blipFill>
          <a:blip r:embed="rId2"/>
          <a:stretch>
            <a:fillRect/>
          </a:stretch>
        </p:blipFill>
        <p:spPr>
          <a:xfrm>
            <a:off x="298085" y="101195"/>
            <a:ext cx="11315004" cy="5644977"/>
          </a:xfrm>
          <a:prstGeom prst="rect">
            <a:avLst/>
          </a:prstGeom>
          <a:effectLst>
            <a:softEdge rad="635000"/>
          </a:effectLst>
        </p:spPr>
      </p:pic>
      <p:sp>
        <p:nvSpPr>
          <p:cNvPr id="5" name="CuadroTexto 4">
            <a:extLst>
              <a:ext uri="{FF2B5EF4-FFF2-40B4-BE49-F238E27FC236}">
                <a16:creationId xmlns:a16="http://schemas.microsoft.com/office/drawing/2014/main" id="{478B97D2-9086-5752-4AE6-83173637B15B}"/>
              </a:ext>
            </a:extLst>
          </p:cNvPr>
          <p:cNvSpPr txBox="1"/>
          <p:nvPr/>
        </p:nvSpPr>
        <p:spPr>
          <a:xfrm>
            <a:off x="987136" y="1474462"/>
            <a:ext cx="10048009" cy="2123658"/>
          </a:xfrm>
          <a:prstGeom prst="rect">
            <a:avLst/>
          </a:prstGeom>
          <a:noFill/>
        </p:spPr>
        <p:txBody>
          <a:bodyPr wrap="square">
            <a:spAutoFit/>
          </a:bodyPr>
          <a:lstStyle/>
          <a:p>
            <a:pPr algn="ctr"/>
            <a:r>
              <a:rPr lang="es-ES" sz="4400" i="1" dirty="0">
                <a:solidFill>
                  <a:schemeClr val="bg1"/>
                </a:solidFill>
                <a:effectLst>
                  <a:outerShdw blurRad="38100" dist="38100" dir="2700000" algn="tl">
                    <a:srgbClr val="000000">
                      <a:alpha val="43137"/>
                    </a:srgbClr>
                  </a:outerShdw>
                </a:effectLst>
              </a:rPr>
              <a:t>ANÁLISIS DEL MARCO JURÍDICO DE LAS EMPRESAS DE SERVICIOS TEMPORALES </a:t>
            </a:r>
          </a:p>
          <a:p>
            <a:pPr algn="ctr"/>
            <a:r>
              <a:rPr lang="es-ES" sz="4400" i="1" dirty="0">
                <a:solidFill>
                  <a:schemeClr val="bg1"/>
                </a:solidFill>
                <a:effectLst>
                  <a:outerShdw blurRad="38100" dist="38100" dir="2700000" algn="tl">
                    <a:srgbClr val="000000">
                      <a:alpha val="43137"/>
                    </a:srgbClr>
                  </a:outerShdw>
                </a:effectLst>
              </a:rPr>
              <a:t>EN COLOMBIA</a:t>
            </a:r>
            <a:endParaRPr lang="es-CO" sz="4400" i="1" dirty="0">
              <a:solidFill>
                <a:schemeClr val="bg1"/>
              </a:solidFill>
              <a:effectLst>
                <a:outerShdw blurRad="38100" dist="38100" dir="2700000" algn="tl">
                  <a:srgbClr val="000000">
                    <a:alpha val="43137"/>
                  </a:srgbClr>
                </a:outerShdw>
              </a:effectLst>
            </a:endParaRPr>
          </a:p>
        </p:txBody>
      </p:sp>
      <p:pic>
        <p:nvPicPr>
          <p:cNvPr id="6" name="Imagen 5">
            <a:extLst>
              <a:ext uri="{FF2B5EF4-FFF2-40B4-BE49-F238E27FC236}">
                <a16:creationId xmlns:a16="http://schemas.microsoft.com/office/drawing/2014/main" id="{EC05D173-1DEA-7642-DA2D-05886984DE50}"/>
              </a:ext>
            </a:extLst>
          </p:cNvPr>
          <p:cNvPicPr>
            <a:picLocks noChangeAspect="1"/>
          </p:cNvPicPr>
          <p:nvPr/>
        </p:nvPicPr>
        <p:blipFill>
          <a:blip r:embed="rId3"/>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203316199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7163DF1F-659E-6166-6761-BD49C573A350}"/>
              </a:ext>
            </a:extLst>
          </p:cNvPr>
          <p:cNvPicPr>
            <a:picLocks noChangeAspect="1"/>
          </p:cNvPicPr>
          <p:nvPr/>
        </p:nvPicPr>
        <p:blipFill>
          <a:blip r:embed="rId2"/>
          <a:stretch>
            <a:fillRect/>
          </a:stretch>
        </p:blipFill>
        <p:spPr>
          <a:xfrm>
            <a:off x="374073" y="-102313"/>
            <a:ext cx="11649361" cy="2277608"/>
          </a:xfrm>
          <a:prstGeom prst="rect">
            <a:avLst/>
          </a:prstGeom>
        </p:spPr>
      </p:pic>
      <p:sp>
        <p:nvSpPr>
          <p:cNvPr id="3" name="CuadroTexto 2">
            <a:extLst>
              <a:ext uri="{FF2B5EF4-FFF2-40B4-BE49-F238E27FC236}">
                <a16:creationId xmlns:a16="http://schemas.microsoft.com/office/drawing/2014/main" id="{FCED9098-1938-A122-77DE-13256D50299F}"/>
              </a:ext>
            </a:extLst>
          </p:cNvPr>
          <p:cNvSpPr txBox="1"/>
          <p:nvPr/>
        </p:nvSpPr>
        <p:spPr>
          <a:xfrm>
            <a:off x="1163782" y="591235"/>
            <a:ext cx="9819409" cy="954107"/>
          </a:xfrm>
          <a:prstGeom prst="rect">
            <a:avLst/>
          </a:prstGeom>
          <a:noFill/>
        </p:spPr>
        <p:txBody>
          <a:bodyPr wrap="square">
            <a:spAutoFit/>
          </a:bodyPr>
          <a:lstStyle/>
          <a:p>
            <a:pPr algn="ctr"/>
            <a:r>
              <a:rPr lang="es-ES" sz="2800" b="1" i="1" dirty="0">
                <a:solidFill>
                  <a:schemeClr val="bg1"/>
                </a:solidFill>
                <a:effectLst>
                  <a:outerShdw blurRad="38100" dist="38100" dir="2700000" algn="tl">
                    <a:srgbClr val="000000">
                      <a:alpha val="43137"/>
                    </a:srgbClr>
                  </a:outerShdw>
                </a:effectLst>
              </a:rPr>
              <a:t>ANÁLISIS DEL MARCO JURÍDICO DE LAS EMPRESAS DE SERVICIOS TEMPORALES EN COLOMBIA</a:t>
            </a:r>
            <a:endParaRPr lang="es-CO" sz="2800" b="1" i="1" dirty="0">
              <a:solidFill>
                <a:schemeClr val="bg1"/>
              </a:solidFill>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595892FD-146A-F859-C27F-96DF8C90EA62}"/>
              </a:ext>
            </a:extLst>
          </p:cNvPr>
          <p:cNvSpPr txBox="1"/>
          <p:nvPr/>
        </p:nvSpPr>
        <p:spPr>
          <a:xfrm>
            <a:off x="716973" y="2175295"/>
            <a:ext cx="10796154" cy="3170099"/>
          </a:xfrm>
          <a:custGeom>
            <a:avLst/>
            <a:gdLst>
              <a:gd name="connsiteX0" fmla="*/ 0 w 10796154"/>
              <a:gd name="connsiteY0" fmla="*/ 0 h 3170099"/>
              <a:gd name="connsiteX1" fmla="*/ 458837 w 10796154"/>
              <a:gd name="connsiteY1" fmla="*/ 0 h 3170099"/>
              <a:gd name="connsiteX2" fmla="*/ 917673 w 10796154"/>
              <a:gd name="connsiteY2" fmla="*/ 0 h 3170099"/>
              <a:gd name="connsiteX3" fmla="*/ 1376510 w 10796154"/>
              <a:gd name="connsiteY3" fmla="*/ 0 h 3170099"/>
              <a:gd name="connsiteX4" fmla="*/ 1727385 w 10796154"/>
              <a:gd name="connsiteY4" fmla="*/ 0 h 3170099"/>
              <a:gd name="connsiteX5" fmla="*/ 2078260 w 10796154"/>
              <a:gd name="connsiteY5" fmla="*/ 0 h 3170099"/>
              <a:gd name="connsiteX6" fmla="*/ 2645058 w 10796154"/>
              <a:gd name="connsiteY6" fmla="*/ 0 h 3170099"/>
              <a:gd name="connsiteX7" fmla="*/ 3427779 w 10796154"/>
              <a:gd name="connsiteY7" fmla="*/ 0 h 3170099"/>
              <a:gd name="connsiteX8" fmla="*/ 3994577 w 10796154"/>
              <a:gd name="connsiteY8" fmla="*/ 0 h 3170099"/>
              <a:gd name="connsiteX9" fmla="*/ 4453414 w 10796154"/>
              <a:gd name="connsiteY9" fmla="*/ 0 h 3170099"/>
              <a:gd name="connsiteX10" fmla="*/ 5128173 w 10796154"/>
              <a:gd name="connsiteY10" fmla="*/ 0 h 3170099"/>
              <a:gd name="connsiteX11" fmla="*/ 5694971 w 10796154"/>
              <a:gd name="connsiteY11" fmla="*/ 0 h 3170099"/>
              <a:gd name="connsiteX12" fmla="*/ 6261769 w 10796154"/>
              <a:gd name="connsiteY12" fmla="*/ 0 h 3170099"/>
              <a:gd name="connsiteX13" fmla="*/ 6720606 w 10796154"/>
              <a:gd name="connsiteY13" fmla="*/ 0 h 3170099"/>
              <a:gd name="connsiteX14" fmla="*/ 7071481 w 10796154"/>
              <a:gd name="connsiteY14" fmla="*/ 0 h 3170099"/>
              <a:gd name="connsiteX15" fmla="*/ 7530317 w 10796154"/>
              <a:gd name="connsiteY15" fmla="*/ 0 h 3170099"/>
              <a:gd name="connsiteX16" fmla="*/ 8421000 w 10796154"/>
              <a:gd name="connsiteY16" fmla="*/ 0 h 3170099"/>
              <a:gd name="connsiteX17" fmla="*/ 9311683 w 10796154"/>
              <a:gd name="connsiteY17" fmla="*/ 0 h 3170099"/>
              <a:gd name="connsiteX18" fmla="*/ 9770519 w 10796154"/>
              <a:gd name="connsiteY18" fmla="*/ 0 h 3170099"/>
              <a:gd name="connsiteX19" fmla="*/ 10796154 w 10796154"/>
              <a:gd name="connsiteY19" fmla="*/ 0 h 3170099"/>
              <a:gd name="connsiteX20" fmla="*/ 10796154 w 10796154"/>
              <a:gd name="connsiteY20" fmla="*/ 602319 h 3170099"/>
              <a:gd name="connsiteX21" fmla="*/ 10796154 w 10796154"/>
              <a:gd name="connsiteY21" fmla="*/ 1141236 h 3170099"/>
              <a:gd name="connsiteX22" fmla="*/ 10796154 w 10796154"/>
              <a:gd name="connsiteY22" fmla="*/ 1680152 h 3170099"/>
              <a:gd name="connsiteX23" fmla="*/ 10796154 w 10796154"/>
              <a:gd name="connsiteY23" fmla="*/ 2345873 h 3170099"/>
              <a:gd name="connsiteX24" fmla="*/ 10796154 w 10796154"/>
              <a:gd name="connsiteY24" fmla="*/ 3170099 h 3170099"/>
              <a:gd name="connsiteX25" fmla="*/ 10121394 w 10796154"/>
              <a:gd name="connsiteY25" fmla="*/ 3170099 h 3170099"/>
              <a:gd name="connsiteX26" fmla="*/ 9662558 w 10796154"/>
              <a:gd name="connsiteY26" fmla="*/ 3170099 h 3170099"/>
              <a:gd name="connsiteX27" fmla="*/ 8771875 w 10796154"/>
              <a:gd name="connsiteY27" fmla="*/ 3170099 h 3170099"/>
              <a:gd name="connsiteX28" fmla="*/ 8097116 w 10796154"/>
              <a:gd name="connsiteY28" fmla="*/ 3170099 h 3170099"/>
              <a:gd name="connsiteX29" fmla="*/ 7746240 w 10796154"/>
              <a:gd name="connsiteY29" fmla="*/ 3170099 h 3170099"/>
              <a:gd name="connsiteX30" fmla="*/ 7071481 w 10796154"/>
              <a:gd name="connsiteY30" fmla="*/ 3170099 h 3170099"/>
              <a:gd name="connsiteX31" fmla="*/ 6720606 w 10796154"/>
              <a:gd name="connsiteY31" fmla="*/ 3170099 h 3170099"/>
              <a:gd name="connsiteX32" fmla="*/ 6153808 w 10796154"/>
              <a:gd name="connsiteY32" fmla="*/ 3170099 h 3170099"/>
              <a:gd name="connsiteX33" fmla="*/ 5694971 w 10796154"/>
              <a:gd name="connsiteY33" fmla="*/ 3170099 h 3170099"/>
              <a:gd name="connsiteX34" fmla="*/ 5020212 w 10796154"/>
              <a:gd name="connsiteY34" fmla="*/ 3170099 h 3170099"/>
              <a:gd name="connsiteX35" fmla="*/ 4561375 w 10796154"/>
              <a:gd name="connsiteY35" fmla="*/ 3170099 h 3170099"/>
              <a:gd name="connsiteX36" fmla="*/ 3994577 w 10796154"/>
              <a:gd name="connsiteY36" fmla="*/ 3170099 h 3170099"/>
              <a:gd name="connsiteX37" fmla="*/ 3427779 w 10796154"/>
              <a:gd name="connsiteY37" fmla="*/ 3170099 h 3170099"/>
              <a:gd name="connsiteX38" fmla="*/ 2537096 w 10796154"/>
              <a:gd name="connsiteY38" fmla="*/ 3170099 h 3170099"/>
              <a:gd name="connsiteX39" fmla="*/ 1754375 w 10796154"/>
              <a:gd name="connsiteY39" fmla="*/ 3170099 h 3170099"/>
              <a:gd name="connsiteX40" fmla="*/ 971654 w 10796154"/>
              <a:gd name="connsiteY40" fmla="*/ 3170099 h 3170099"/>
              <a:gd name="connsiteX41" fmla="*/ 0 w 10796154"/>
              <a:gd name="connsiteY41" fmla="*/ 3170099 h 3170099"/>
              <a:gd name="connsiteX42" fmla="*/ 0 w 10796154"/>
              <a:gd name="connsiteY42" fmla="*/ 2567780 h 3170099"/>
              <a:gd name="connsiteX43" fmla="*/ 0 w 10796154"/>
              <a:gd name="connsiteY43" fmla="*/ 1997162 h 3170099"/>
              <a:gd name="connsiteX44" fmla="*/ 0 w 10796154"/>
              <a:gd name="connsiteY44" fmla="*/ 1363143 h 3170099"/>
              <a:gd name="connsiteX45" fmla="*/ 0 w 10796154"/>
              <a:gd name="connsiteY45" fmla="*/ 729123 h 3170099"/>
              <a:gd name="connsiteX46" fmla="*/ 0 w 10796154"/>
              <a:gd name="connsiteY46" fmla="*/ 0 h 317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96154" h="3170099" extrusionOk="0">
                <a:moveTo>
                  <a:pt x="0" y="0"/>
                </a:moveTo>
                <a:cubicBezTo>
                  <a:pt x="213901" y="-14042"/>
                  <a:pt x="325443" y="7022"/>
                  <a:pt x="458837" y="0"/>
                </a:cubicBezTo>
                <a:cubicBezTo>
                  <a:pt x="592231" y="-7022"/>
                  <a:pt x="748928" y="-6448"/>
                  <a:pt x="917673" y="0"/>
                </a:cubicBezTo>
                <a:cubicBezTo>
                  <a:pt x="1086418" y="6448"/>
                  <a:pt x="1199779" y="-19140"/>
                  <a:pt x="1376510" y="0"/>
                </a:cubicBezTo>
                <a:cubicBezTo>
                  <a:pt x="1553241" y="19140"/>
                  <a:pt x="1614349" y="-11813"/>
                  <a:pt x="1727385" y="0"/>
                </a:cubicBezTo>
                <a:cubicBezTo>
                  <a:pt x="1840421" y="11813"/>
                  <a:pt x="1979050" y="5302"/>
                  <a:pt x="2078260" y="0"/>
                </a:cubicBezTo>
                <a:cubicBezTo>
                  <a:pt x="2177470" y="-5302"/>
                  <a:pt x="2467392" y="-8125"/>
                  <a:pt x="2645058" y="0"/>
                </a:cubicBezTo>
                <a:cubicBezTo>
                  <a:pt x="2822724" y="8125"/>
                  <a:pt x="3151487" y="26338"/>
                  <a:pt x="3427779" y="0"/>
                </a:cubicBezTo>
                <a:cubicBezTo>
                  <a:pt x="3704071" y="-26338"/>
                  <a:pt x="3804972" y="-10947"/>
                  <a:pt x="3994577" y="0"/>
                </a:cubicBezTo>
                <a:cubicBezTo>
                  <a:pt x="4184182" y="10947"/>
                  <a:pt x="4254716" y="3684"/>
                  <a:pt x="4453414" y="0"/>
                </a:cubicBezTo>
                <a:cubicBezTo>
                  <a:pt x="4652112" y="-3684"/>
                  <a:pt x="4821073" y="-31977"/>
                  <a:pt x="5128173" y="0"/>
                </a:cubicBezTo>
                <a:cubicBezTo>
                  <a:pt x="5435273" y="31977"/>
                  <a:pt x="5506745" y="27160"/>
                  <a:pt x="5694971" y="0"/>
                </a:cubicBezTo>
                <a:cubicBezTo>
                  <a:pt x="5883197" y="-27160"/>
                  <a:pt x="6026782" y="27193"/>
                  <a:pt x="6261769" y="0"/>
                </a:cubicBezTo>
                <a:cubicBezTo>
                  <a:pt x="6496756" y="-27193"/>
                  <a:pt x="6567808" y="-7208"/>
                  <a:pt x="6720606" y="0"/>
                </a:cubicBezTo>
                <a:cubicBezTo>
                  <a:pt x="6873404" y="7208"/>
                  <a:pt x="6914939" y="9938"/>
                  <a:pt x="7071481" y="0"/>
                </a:cubicBezTo>
                <a:cubicBezTo>
                  <a:pt x="7228023" y="-9938"/>
                  <a:pt x="7342789" y="-14695"/>
                  <a:pt x="7530317" y="0"/>
                </a:cubicBezTo>
                <a:cubicBezTo>
                  <a:pt x="7717845" y="14695"/>
                  <a:pt x="8028155" y="-10514"/>
                  <a:pt x="8421000" y="0"/>
                </a:cubicBezTo>
                <a:cubicBezTo>
                  <a:pt x="8813845" y="10514"/>
                  <a:pt x="8883231" y="35774"/>
                  <a:pt x="9311683" y="0"/>
                </a:cubicBezTo>
                <a:cubicBezTo>
                  <a:pt x="9740135" y="-35774"/>
                  <a:pt x="9640248" y="-9829"/>
                  <a:pt x="9770519" y="0"/>
                </a:cubicBezTo>
                <a:cubicBezTo>
                  <a:pt x="9900790" y="9829"/>
                  <a:pt x="10537690" y="-30052"/>
                  <a:pt x="10796154" y="0"/>
                </a:cubicBezTo>
                <a:cubicBezTo>
                  <a:pt x="10791888" y="208732"/>
                  <a:pt x="10767125" y="390548"/>
                  <a:pt x="10796154" y="602319"/>
                </a:cubicBezTo>
                <a:cubicBezTo>
                  <a:pt x="10825183" y="814090"/>
                  <a:pt x="10811064" y="985190"/>
                  <a:pt x="10796154" y="1141236"/>
                </a:cubicBezTo>
                <a:cubicBezTo>
                  <a:pt x="10781244" y="1297282"/>
                  <a:pt x="10785097" y="1552227"/>
                  <a:pt x="10796154" y="1680152"/>
                </a:cubicBezTo>
                <a:cubicBezTo>
                  <a:pt x="10807211" y="1808077"/>
                  <a:pt x="10817685" y="2022481"/>
                  <a:pt x="10796154" y="2345873"/>
                </a:cubicBezTo>
                <a:cubicBezTo>
                  <a:pt x="10774623" y="2669265"/>
                  <a:pt x="10763053" y="2871059"/>
                  <a:pt x="10796154" y="3170099"/>
                </a:cubicBezTo>
                <a:cubicBezTo>
                  <a:pt x="10479776" y="3162688"/>
                  <a:pt x="10367228" y="3193575"/>
                  <a:pt x="10121394" y="3170099"/>
                </a:cubicBezTo>
                <a:cubicBezTo>
                  <a:pt x="9875560" y="3146623"/>
                  <a:pt x="9827318" y="3165068"/>
                  <a:pt x="9662558" y="3170099"/>
                </a:cubicBezTo>
                <a:cubicBezTo>
                  <a:pt x="9497798" y="3175130"/>
                  <a:pt x="8968163" y="3208062"/>
                  <a:pt x="8771875" y="3170099"/>
                </a:cubicBezTo>
                <a:cubicBezTo>
                  <a:pt x="8575587" y="3132136"/>
                  <a:pt x="8431551" y="3202565"/>
                  <a:pt x="8097116" y="3170099"/>
                </a:cubicBezTo>
                <a:cubicBezTo>
                  <a:pt x="7762681" y="3137633"/>
                  <a:pt x="7888742" y="3186190"/>
                  <a:pt x="7746240" y="3170099"/>
                </a:cubicBezTo>
                <a:cubicBezTo>
                  <a:pt x="7603738" y="3154008"/>
                  <a:pt x="7354198" y="3181447"/>
                  <a:pt x="7071481" y="3170099"/>
                </a:cubicBezTo>
                <a:cubicBezTo>
                  <a:pt x="6788764" y="3158751"/>
                  <a:pt x="6830274" y="3164385"/>
                  <a:pt x="6720606" y="3170099"/>
                </a:cubicBezTo>
                <a:cubicBezTo>
                  <a:pt x="6610939" y="3175813"/>
                  <a:pt x="6322117" y="3196442"/>
                  <a:pt x="6153808" y="3170099"/>
                </a:cubicBezTo>
                <a:cubicBezTo>
                  <a:pt x="5985499" y="3143756"/>
                  <a:pt x="5833970" y="3188391"/>
                  <a:pt x="5694971" y="3170099"/>
                </a:cubicBezTo>
                <a:cubicBezTo>
                  <a:pt x="5555972" y="3151807"/>
                  <a:pt x="5270097" y="3161354"/>
                  <a:pt x="5020212" y="3170099"/>
                </a:cubicBezTo>
                <a:cubicBezTo>
                  <a:pt x="4770327" y="3178844"/>
                  <a:pt x="4670119" y="3178613"/>
                  <a:pt x="4561375" y="3170099"/>
                </a:cubicBezTo>
                <a:cubicBezTo>
                  <a:pt x="4452631" y="3161585"/>
                  <a:pt x="4195879" y="3173234"/>
                  <a:pt x="3994577" y="3170099"/>
                </a:cubicBezTo>
                <a:cubicBezTo>
                  <a:pt x="3793275" y="3166964"/>
                  <a:pt x="3689505" y="3153423"/>
                  <a:pt x="3427779" y="3170099"/>
                </a:cubicBezTo>
                <a:cubicBezTo>
                  <a:pt x="3166053" y="3186775"/>
                  <a:pt x="2777103" y="3183911"/>
                  <a:pt x="2537096" y="3170099"/>
                </a:cubicBezTo>
                <a:cubicBezTo>
                  <a:pt x="2297089" y="3156287"/>
                  <a:pt x="1994380" y="3178409"/>
                  <a:pt x="1754375" y="3170099"/>
                </a:cubicBezTo>
                <a:cubicBezTo>
                  <a:pt x="1514370" y="3161789"/>
                  <a:pt x="1362340" y="3142671"/>
                  <a:pt x="971654" y="3170099"/>
                </a:cubicBezTo>
                <a:cubicBezTo>
                  <a:pt x="580968" y="3197527"/>
                  <a:pt x="378400" y="3194253"/>
                  <a:pt x="0" y="3170099"/>
                </a:cubicBezTo>
                <a:cubicBezTo>
                  <a:pt x="-4778" y="2914717"/>
                  <a:pt x="-14500" y="2700159"/>
                  <a:pt x="0" y="2567780"/>
                </a:cubicBezTo>
                <a:cubicBezTo>
                  <a:pt x="14500" y="2435401"/>
                  <a:pt x="-11502" y="2181330"/>
                  <a:pt x="0" y="1997162"/>
                </a:cubicBezTo>
                <a:cubicBezTo>
                  <a:pt x="11502" y="1812994"/>
                  <a:pt x="-23767" y="1528556"/>
                  <a:pt x="0" y="1363143"/>
                </a:cubicBezTo>
                <a:cubicBezTo>
                  <a:pt x="23767" y="1197730"/>
                  <a:pt x="-15643" y="1035433"/>
                  <a:pt x="0" y="729123"/>
                </a:cubicBezTo>
                <a:cubicBezTo>
                  <a:pt x="15643" y="422813"/>
                  <a:pt x="20514" y="180270"/>
                  <a:pt x="0" y="0"/>
                </a:cubicBezTo>
                <a:close/>
              </a:path>
            </a:pathLst>
          </a:custGeom>
          <a:noFill/>
          <a:ln w="28575">
            <a:solidFill>
              <a:srgbClr val="008000"/>
            </a:solidFill>
            <a:extLst>
              <a:ext uri="{C807C97D-BFC1-408E-A445-0C87EB9F89A2}">
                <ask:lineSketchStyleProps xmlns:ask="http://schemas.microsoft.com/office/drawing/2018/sketchyshapes" sd="2620460998">
                  <a:prstGeom prst="rect">
                    <a:avLst/>
                  </a:prstGeom>
                  <ask:type>
                    <ask:lineSketchFreehand/>
                  </ask:type>
                </ask:lineSketchStyleProps>
              </a:ext>
            </a:extLst>
          </a:ln>
        </p:spPr>
        <p:txBody>
          <a:bodyPr wrap="square">
            <a:spAutoFit/>
          </a:bodyPr>
          <a:lstStyle/>
          <a:p>
            <a:r>
              <a:rPr lang="es-ES" sz="2000" b="1" i="1" dirty="0"/>
              <a:t>MARCO JURÍDICO VIGENTE</a:t>
            </a:r>
          </a:p>
          <a:p>
            <a:endParaRPr lang="es-ES" sz="2000" b="1" i="1" dirty="0"/>
          </a:p>
          <a:p>
            <a:r>
              <a:rPr lang="es-ES" sz="2000" i="1" dirty="0"/>
              <a:t>Las </a:t>
            </a:r>
            <a:r>
              <a:rPr lang="es-ES" sz="2000" b="1" i="1" dirty="0"/>
              <a:t>Empresas de Servicios Temporales (EST)</a:t>
            </a:r>
            <a:r>
              <a:rPr lang="es-ES" sz="2000" i="1" dirty="0"/>
              <a:t> están reguladas principalmente por:</a:t>
            </a:r>
          </a:p>
          <a:p>
            <a:endParaRPr lang="es-ES" sz="2000" i="1" dirty="0"/>
          </a:p>
          <a:p>
            <a:pPr>
              <a:buFont typeface="Arial" panose="020B0604020202020204" pitchFamily="34" charset="0"/>
              <a:buChar char="•"/>
            </a:pPr>
            <a:r>
              <a:rPr lang="es-ES" sz="2000" b="1" i="1" dirty="0"/>
              <a:t>Código Sustantivo del Trabajo (CST)</a:t>
            </a:r>
            <a:r>
              <a:rPr lang="es-ES" sz="2000" i="1" dirty="0"/>
              <a:t> – Artículos 71 al 94.</a:t>
            </a:r>
          </a:p>
          <a:p>
            <a:pPr>
              <a:buFont typeface="Arial" panose="020B0604020202020204" pitchFamily="34" charset="0"/>
              <a:buChar char="•"/>
            </a:pPr>
            <a:r>
              <a:rPr lang="es-ES" sz="2000" b="1" i="1" dirty="0"/>
              <a:t>Ley 50 de 1990</a:t>
            </a:r>
            <a:r>
              <a:rPr lang="es-ES" sz="2000" i="1" dirty="0"/>
              <a:t> – Reformas al régimen laboral, incluyendo el trabajo temporal.</a:t>
            </a:r>
          </a:p>
          <a:p>
            <a:pPr>
              <a:buFont typeface="Arial" panose="020B0604020202020204" pitchFamily="34" charset="0"/>
              <a:buChar char="•"/>
            </a:pPr>
            <a:r>
              <a:rPr lang="es-ES" sz="2000" b="1" i="1" dirty="0"/>
              <a:t>Decreto 4369 de 2006</a:t>
            </a:r>
            <a:r>
              <a:rPr lang="es-ES" sz="2000" i="1" dirty="0"/>
              <a:t> – Régimen de funcionamiento y control de las EST.</a:t>
            </a:r>
          </a:p>
          <a:p>
            <a:pPr>
              <a:buFont typeface="Arial" panose="020B0604020202020204" pitchFamily="34" charset="0"/>
              <a:buChar char="•"/>
            </a:pPr>
            <a:r>
              <a:rPr lang="es-ES" sz="2000" b="1" i="1" dirty="0"/>
              <a:t>Decreto 1072 de 2015</a:t>
            </a:r>
            <a:r>
              <a:rPr lang="es-ES" sz="2000" i="1" dirty="0"/>
              <a:t> – Decreto Único Reglamentario del Sector Trabajo (compila normas sobre inspección, vigilancia y control).</a:t>
            </a:r>
          </a:p>
          <a:p>
            <a:pPr>
              <a:buFont typeface="Arial" panose="020B0604020202020204" pitchFamily="34" charset="0"/>
              <a:buChar char="•"/>
            </a:pPr>
            <a:r>
              <a:rPr lang="es-ES" sz="2000" b="1" i="1" dirty="0"/>
              <a:t>Conceptos del Ministerio del Trabajo y jurisprudencia de la Corte Suprema de Justicia.</a:t>
            </a:r>
            <a:endParaRPr lang="es-ES" sz="2000" i="1" dirty="0"/>
          </a:p>
        </p:txBody>
      </p:sp>
      <p:pic>
        <p:nvPicPr>
          <p:cNvPr id="9" name="Imagen 8">
            <a:extLst>
              <a:ext uri="{FF2B5EF4-FFF2-40B4-BE49-F238E27FC236}">
                <a16:creationId xmlns:a16="http://schemas.microsoft.com/office/drawing/2014/main" id="{37BEF0C6-B481-C3E7-0396-C490A5374FF5}"/>
              </a:ext>
            </a:extLst>
          </p:cNvPr>
          <p:cNvPicPr>
            <a:picLocks noChangeAspect="1"/>
          </p:cNvPicPr>
          <p:nvPr/>
        </p:nvPicPr>
        <p:blipFill>
          <a:blip r:embed="rId3"/>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350644988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7163DF1F-659E-6166-6761-BD49C573A350}"/>
              </a:ext>
            </a:extLst>
          </p:cNvPr>
          <p:cNvPicPr>
            <a:picLocks noChangeAspect="1"/>
          </p:cNvPicPr>
          <p:nvPr/>
        </p:nvPicPr>
        <p:blipFill>
          <a:blip r:embed="rId2"/>
          <a:stretch>
            <a:fillRect/>
          </a:stretch>
        </p:blipFill>
        <p:spPr>
          <a:xfrm>
            <a:off x="374073" y="-102313"/>
            <a:ext cx="11649361" cy="2277608"/>
          </a:xfrm>
          <a:prstGeom prst="rect">
            <a:avLst/>
          </a:prstGeom>
        </p:spPr>
      </p:pic>
      <p:sp>
        <p:nvSpPr>
          <p:cNvPr id="3" name="CuadroTexto 2">
            <a:extLst>
              <a:ext uri="{FF2B5EF4-FFF2-40B4-BE49-F238E27FC236}">
                <a16:creationId xmlns:a16="http://schemas.microsoft.com/office/drawing/2014/main" id="{20F8D3B6-CD48-9C53-D7DC-8DE60F239F5D}"/>
              </a:ext>
            </a:extLst>
          </p:cNvPr>
          <p:cNvSpPr txBox="1"/>
          <p:nvPr/>
        </p:nvSpPr>
        <p:spPr>
          <a:xfrm>
            <a:off x="1118754" y="456152"/>
            <a:ext cx="9954491" cy="954107"/>
          </a:xfrm>
          <a:prstGeom prst="rect">
            <a:avLst/>
          </a:prstGeom>
          <a:noFill/>
        </p:spPr>
        <p:txBody>
          <a:bodyPr wrap="square">
            <a:spAutoFit/>
          </a:bodyPr>
          <a:lstStyle/>
          <a:p>
            <a:pPr algn="ctr"/>
            <a:r>
              <a:rPr lang="es-ES" sz="2800" b="1" i="1" dirty="0">
                <a:solidFill>
                  <a:schemeClr val="bg1"/>
                </a:solidFill>
                <a:effectLst>
                  <a:outerShdw blurRad="38100" dist="38100" dir="2700000" algn="tl">
                    <a:srgbClr val="000000">
                      <a:alpha val="43137"/>
                    </a:srgbClr>
                  </a:outerShdw>
                </a:effectLst>
              </a:rPr>
              <a:t>ANÁLISIS DEL MARCO JURÍDICO DE LAS EMPRESAS DE SERVICIOS TEMPORALES EN COLOMBIA</a:t>
            </a:r>
            <a:endParaRPr lang="es-CO" sz="2800" b="1" i="1" dirty="0">
              <a:solidFill>
                <a:schemeClr val="bg1"/>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F8EE675-C7B5-4E28-78A8-7FD630ECD375}"/>
              </a:ext>
            </a:extLst>
          </p:cNvPr>
          <p:cNvSpPr txBox="1"/>
          <p:nvPr/>
        </p:nvSpPr>
        <p:spPr>
          <a:xfrm>
            <a:off x="774698" y="2012734"/>
            <a:ext cx="10848109" cy="4093428"/>
          </a:xfrm>
          <a:custGeom>
            <a:avLst/>
            <a:gdLst>
              <a:gd name="connsiteX0" fmla="*/ 0 w 10848109"/>
              <a:gd name="connsiteY0" fmla="*/ 0 h 4093428"/>
              <a:gd name="connsiteX1" fmla="*/ 786488 w 10848109"/>
              <a:gd name="connsiteY1" fmla="*/ 0 h 4093428"/>
              <a:gd name="connsiteX2" fmla="*/ 1139051 w 10848109"/>
              <a:gd name="connsiteY2" fmla="*/ 0 h 4093428"/>
              <a:gd name="connsiteX3" fmla="*/ 2034020 w 10848109"/>
              <a:gd name="connsiteY3" fmla="*/ 0 h 4093428"/>
              <a:gd name="connsiteX4" fmla="*/ 2712027 w 10848109"/>
              <a:gd name="connsiteY4" fmla="*/ 0 h 4093428"/>
              <a:gd name="connsiteX5" fmla="*/ 3281553 w 10848109"/>
              <a:gd name="connsiteY5" fmla="*/ 0 h 4093428"/>
              <a:gd name="connsiteX6" fmla="*/ 3742598 w 10848109"/>
              <a:gd name="connsiteY6" fmla="*/ 0 h 4093428"/>
              <a:gd name="connsiteX7" fmla="*/ 4203642 w 10848109"/>
              <a:gd name="connsiteY7" fmla="*/ 0 h 4093428"/>
              <a:gd name="connsiteX8" fmla="*/ 4773168 w 10848109"/>
              <a:gd name="connsiteY8" fmla="*/ 0 h 4093428"/>
              <a:gd name="connsiteX9" fmla="*/ 5234213 w 10848109"/>
              <a:gd name="connsiteY9" fmla="*/ 0 h 4093428"/>
              <a:gd name="connsiteX10" fmla="*/ 6129182 w 10848109"/>
              <a:gd name="connsiteY10" fmla="*/ 0 h 4093428"/>
              <a:gd name="connsiteX11" fmla="*/ 6807188 w 10848109"/>
              <a:gd name="connsiteY11" fmla="*/ 0 h 4093428"/>
              <a:gd name="connsiteX12" fmla="*/ 7702157 w 10848109"/>
              <a:gd name="connsiteY12" fmla="*/ 0 h 4093428"/>
              <a:gd name="connsiteX13" fmla="*/ 8597126 w 10848109"/>
              <a:gd name="connsiteY13" fmla="*/ 0 h 4093428"/>
              <a:gd name="connsiteX14" fmla="*/ 9492095 w 10848109"/>
              <a:gd name="connsiteY14" fmla="*/ 0 h 4093428"/>
              <a:gd name="connsiteX15" fmla="*/ 9844659 w 10848109"/>
              <a:gd name="connsiteY15" fmla="*/ 0 h 4093428"/>
              <a:gd name="connsiteX16" fmla="*/ 10848109 w 10848109"/>
              <a:gd name="connsiteY16" fmla="*/ 0 h 4093428"/>
              <a:gd name="connsiteX17" fmla="*/ 10848109 w 10848109"/>
              <a:gd name="connsiteY17" fmla="*/ 600369 h 4093428"/>
              <a:gd name="connsiteX18" fmla="*/ 10848109 w 10848109"/>
              <a:gd name="connsiteY18" fmla="*/ 1282607 h 4093428"/>
              <a:gd name="connsiteX19" fmla="*/ 10848109 w 10848109"/>
              <a:gd name="connsiteY19" fmla="*/ 2046714 h 4093428"/>
              <a:gd name="connsiteX20" fmla="*/ 10848109 w 10848109"/>
              <a:gd name="connsiteY20" fmla="*/ 2688018 h 4093428"/>
              <a:gd name="connsiteX21" fmla="*/ 10848109 w 10848109"/>
              <a:gd name="connsiteY21" fmla="*/ 3452124 h 4093428"/>
              <a:gd name="connsiteX22" fmla="*/ 10848109 w 10848109"/>
              <a:gd name="connsiteY22" fmla="*/ 4093428 h 4093428"/>
              <a:gd name="connsiteX23" fmla="*/ 10061621 w 10848109"/>
              <a:gd name="connsiteY23" fmla="*/ 4093428 h 4093428"/>
              <a:gd name="connsiteX24" fmla="*/ 9166652 w 10848109"/>
              <a:gd name="connsiteY24" fmla="*/ 4093428 h 4093428"/>
              <a:gd name="connsiteX25" fmla="*/ 8380164 w 10848109"/>
              <a:gd name="connsiteY25" fmla="*/ 4093428 h 4093428"/>
              <a:gd name="connsiteX26" fmla="*/ 7485195 w 10848109"/>
              <a:gd name="connsiteY26" fmla="*/ 4093428 h 4093428"/>
              <a:gd name="connsiteX27" fmla="*/ 6590226 w 10848109"/>
              <a:gd name="connsiteY27" fmla="*/ 4093428 h 4093428"/>
              <a:gd name="connsiteX28" fmla="*/ 6129182 w 10848109"/>
              <a:gd name="connsiteY28" fmla="*/ 4093428 h 4093428"/>
              <a:gd name="connsiteX29" fmla="*/ 5451175 w 10848109"/>
              <a:gd name="connsiteY29" fmla="*/ 4093428 h 4093428"/>
              <a:gd name="connsiteX30" fmla="*/ 4881649 w 10848109"/>
              <a:gd name="connsiteY30" fmla="*/ 4093428 h 4093428"/>
              <a:gd name="connsiteX31" fmla="*/ 4420604 w 10848109"/>
              <a:gd name="connsiteY31" fmla="*/ 4093428 h 4093428"/>
              <a:gd name="connsiteX32" fmla="*/ 3742598 w 10848109"/>
              <a:gd name="connsiteY32" fmla="*/ 4093428 h 4093428"/>
              <a:gd name="connsiteX33" fmla="*/ 2847629 w 10848109"/>
              <a:gd name="connsiteY33" fmla="*/ 4093428 h 4093428"/>
              <a:gd name="connsiteX34" fmla="*/ 2278103 w 10848109"/>
              <a:gd name="connsiteY34" fmla="*/ 4093428 h 4093428"/>
              <a:gd name="connsiteX35" fmla="*/ 1600096 w 10848109"/>
              <a:gd name="connsiteY35" fmla="*/ 4093428 h 4093428"/>
              <a:gd name="connsiteX36" fmla="*/ 1030570 w 10848109"/>
              <a:gd name="connsiteY36" fmla="*/ 4093428 h 4093428"/>
              <a:gd name="connsiteX37" fmla="*/ 0 w 10848109"/>
              <a:gd name="connsiteY37" fmla="*/ 4093428 h 4093428"/>
              <a:gd name="connsiteX38" fmla="*/ 0 w 10848109"/>
              <a:gd name="connsiteY38" fmla="*/ 3452124 h 4093428"/>
              <a:gd name="connsiteX39" fmla="*/ 0 w 10848109"/>
              <a:gd name="connsiteY39" fmla="*/ 2728952 h 4093428"/>
              <a:gd name="connsiteX40" fmla="*/ 0 w 10848109"/>
              <a:gd name="connsiteY40" fmla="*/ 2087648 h 4093428"/>
              <a:gd name="connsiteX41" fmla="*/ 0 w 10848109"/>
              <a:gd name="connsiteY41" fmla="*/ 1405410 h 4093428"/>
              <a:gd name="connsiteX42" fmla="*/ 0 w 10848109"/>
              <a:gd name="connsiteY42" fmla="*/ 682238 h 4093428"/>
              <a:gd name="connsiteX43" fmla="*/ 0 w 10848109"/>
              <a:gd name="connsiteY43" fmla="*/ 0 h 40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848109" h="4093428" extrusionOk="0">
                <a:moveTo>
                  <a:pt x="0" y="0"/>
                </a:moveTo>
                <a:cubicBezTo>
                  <a:pt x="320232" y="-17739"/>
                  <a:pt x="408206" y="-17264"/>
                  <a:pt x="786488" y="0"/>
                </a:cubicBezTo>
                <a:cubicBezTo>
                  <a:pt x="1164770" y="17264"/>
                  <a:pt x="969651" y="-9447"/>
                  <a:pt x="1139051" y="0"/>
                </a:cubicBezTo>
                <a:cubicBezTo>
                  <a:pt x="1308451" y="9447"/>
                  <a:pt x="1775843" y="44100"/>
                  <a:pt x="2034020" y="0"/>
                </a:cubicBezTo>
                <a:cubicBezTo>
                  <a:pt x="2292197" y="-44100"/>
                  <a:pt x="2424879" y="19745"/>
                  <a:pt x="2712027" y="0"/>
                </a:cubicBezTo>
                <a:cubicBezTo>
                  <a:pt x="2999175" y="-19745"/>
                  <a:pt x="3058631" y="5179"/>
                  <a:pt x="3281553" y="0"/>
                </a:cubicBezTo>
                <a:cubicBezTo>
                  <a:pt x="3504475" y="-5179"/>
                  <a:pt x="3613593" y="-16614"/>
                  <a:pt x="3742598" y="0"/>
                </a:cubicBezTo>
                <a:cubicBezTo>
                  <a:pt x="3871604" y="16614"/>
                  <a:pt x="3984952" y="-22897"/>
                  <a:pt x="4203642" y="0"/>
                </a:cubicBezTo>
                <a:cubicBezTo>
                  <a:pt x="4422332" y="22897"/>
                  <a:pt x="4562067" y="17284"/>
                  <a:pt x="4773168" y="0"/>
                </a:cubicBezTo>
                <a:cubicBezTo>
                  <a:pt x="4984269" y="-17284"/>
                  <a:pt x="5026912" y="2642"/>
                  <a:pt x="5234213" y="0"/>
                </a:cubicBezTo>
                <a:cubicBezTo>
                  <a:pt x="5441514" y="-2642"/>
                  <a:pt x="5831694" y="32108"/>
                  <a:pt x="6129182" y="0"/>
                </a:cubicBezTo>
                <a:cubicBezTo>
                  <a:pt x="6426670" y="-32108"/>
                  <a:pt x="6499757" y="-21946"/>
                  <a:pt x="6807188" y="0"/>
                </a:cubicBezTo>
                <a:cubicBezTo>
                  <a:pt x="7114619" y="21946"/>
                  <a:pt x="7468358" y="-31085"/>
                  <a:pt x="7702157" y="0"/>
                </a:cubicBezTo>
                <a:cubicBezTo>
                  <a:pt x="7935956" y="31085"/>
                  <a:pt x="8338262" y="34442"/>
                  <a:pt x="8597126" y="0"/>
                </a:cubicBezTo>
                <a:cubicBezTo>
                  <a:pt x="8855990" y="-34442"/>
                  <a:pt x="9122769" y="-42706"/>
                  <a:pt x="9492095" y="0"/>
                </a:cubicBezTo>
                <a:cubicBezTo>
                  <a:pt x="9861421" y="42706"/>
                  <a:pt x="9671745" y="13147"/>
                  <a:pt x="9844659" y="0"/>
                </a:cubicBezTo>
                <a:cubicBezTo>
                  <a:pt x="10017573" y="-13147"/>
                  <a:pt x="10564222" y="739"/>
                  <a:pt x="10848109" y="0"/>
                </a:cubicBezTo>
                <a:cubicBezTo>
                  <a:pt x="10828510" y="249780"/>
                  <a:pt x="10838512" y="389953"/>
                  <a:pt x="10848109" y="600369"/>
                </a:cubicBezTo>
                <a:cubicBezTo>
                  <a:pt x="10857706" y="810785"/>
                  <a:pt x="10856992" y="1112163"/>
                  <a:pt x="10848109" y="1282607"/>
                </a:cubicBezTo>
                <a:cubicBezTo>
                  <a:pt x="10839226" y="1453051"/>
                  <a:pt x="10857096" y="1782010"/>
                  <a:pt x="10848109" y="2046714"/>
                </a:cubicBezTo>
                <a:cubicBezTo>
                  <a:pt x="10839122" y="2311418"/>
                  <a:pt x="10823723" y="2449765"/>
                  <a:pt x="10848109" y="2688018"/>
                </a:cubicBezTo>
                <a:cubicBezTo>
                  <a:pt x="10872495" y="2926271"/>
                  <a:pt x="10826835" y="3198712"/>
                  <a:pt x="10848109" y="3452124"/>
                </a:cubicBezTo>
                <a:cubicBezTo>
                  <a:pt x="10869383" y="3705536"/>
                  <a:pt x="10848875" y="3912328"/>
                  <a:pt x="10848109" y="4093428"/>
                </a:cubicBezTo>
                <a:cubicBezTo>
                  <a:pt x="10630655" y="4115817"/>
                  <a:pt x="10324454" y="4100245"/>
                  <a:pt x="10061621" y="4093428"/>
                </a:cubicBezTo>
                <a:cubicBezTo>
                  <a:pt x="9798788" y="4086611"/>
                  <a:pt x="9369379" y="4049168"/>
                  <a:pt x="9166652" y="4093428"/>
                </a:cubicBezTo>
                <a:cubicBezTo>
                  <a:pt x="8963925" y="4137688"/>
                  <a:pt x="8636323" y="4057085"/>
                  <a:pt x="8380164" y="4093428"/>
                </a:cubicBezTo>
                <a:cubicBezTo>
                  <a:pt x="8124005" y="4129771"/>
                  <a:pt x="7850182" y="4063497"/>
                  <a:pt x="7485195" y="4093428"/>
                </a:cubicBezTo>
                <a:cubicBezTo>
                  <a:pt x="7120208" y="4123359"/>
                  <a:pt x="6879207" y="4127223"/>
                  <a:pt x="6590226" y="4093428"/>
                </a:cubicBezTo>
                <a:cubicBezTo>
                  <a:pt x="6301245" y="4059633"/>
                  <a:pt x="6335639" y="4114514"/>
                  <a:pt x="6129182" y="4093428"/>
                </a:cubicBezTo>
                <a:cubicBezTo>
                  <a:pt x="5922725" y="4072342"/>
                  <a:pt x="5758548" y="4075131"/>
                  <a:pt x="5451175" y="4093428"/>
                </a:cubicBezTo>
                <a:cubicBezTo>
                  <a:pt x="5143802" y="4111725"/>
                  <a:pt x="5126865" y="4097494"/>
                  <a:pt x="4881649" y="4093428"/>
                </a:cubicBezTo>
                <a:cubicBezTo>
                  <a:pt x="4636433" y="4089362"/>
                  <a:pt x="4559300" y="4075100"/>
                  <a:pt x="4420604" y="4093428"/>
                </a:cubicBezTo>
                <a:cubicBezTo>
                  <a:pt x="4281909" y="4111756"/>
                  <a:pt x="3929390" y="4120120"/>
                  <a:pt x="3742598" y="4093428"/>
                </a:cubicBezTo>
                <a:cubicBezTo>
                  <a:pt x="3555806" y="4066736"/>
                  <a:pt x="3206122" y="4078716"/>
                  <a:pt x="2847629" y="4093428"/>
                </a:cubicBezTo>
                <a:cubicBezTo>
                  <a:pt x="2489136" y="4108140"/>
                  <a:pt x="2452494" y="4099826"/>
                  <a:pt x="2278103" y="4093428"/>
                </a:cubicBezTo>
                <a:cubicBezTo>
                  <a:pt x="2103712" y="4087030"/>
                  <a:pt x="1831238" y="4093048"/>
                  <a:pt x="1600096" y="4093428"/>
                </a:cubicBezTo>
                <a:cubicBezTo>
                  <a:pt x="1368954" y="4093808"/>
                  <a:pt x="1295297" y="4120824"/>
                  <a:pt x="1030570" y="4093428"/>
                </a:cubicBezTo>
                <a:cubicBezTo>
                  <a:pt x="765843" y="4066032"/>
                  <a:pt x="377520" y="4093350"/>
                  <a:pt x="0" y="4093428"/>
                </a:cubicBezTo>
                <a:cubicBezTo>
                  <a:pt x="-3778" y="3909832"/>
                  <a:pt x="-19488" y="3645998"/>
                  <a:pt x="0" y="3452124"/>
                </a:cubicBezTo>
                <a:cubicBezTo>
                  <a:pt x="19488" y="3258250"/>
                  <a:pt x="-17513" y="2888660"/>
                  <a:pt x="0" y="2728952"/>
                </a:cubicBezTo>
                <a:cubicBezTo>
                  <a:pt x="17513" y="2569244"/>
                  <a:pt x="-8244" y="2249753"/>
                  <a:pt x="0" y="2087648"/>
                </a:cubicBezTo>
                <a:cubicBezTo>
                  <a:pt x="8244" y="1925543"/>
                  <a:pt x="31414" y="1607653"/>
                  <a:pt x="0" y="1405410"/>
                </a:cubicBezTo>
                <a:cubicBezTo>
                  <a:pt x="-31414" y="1203167"/>
                  <a:pt x="23210" y="929198"/>
                  <a:pt x="0" y="682238"/>
                </a:cubicBezTo>
                <a:cubicBezTo>
                  <a:pt x="-23210" y="435278"/>
                  <a:pt x="14075" y="275167"/>
                  <a:pt x="0" y="0"/>
                </a:cubicBezTo>
                <a:close/>
              </a:path>
            </a:pathLst>
          </a:custGeom>
          <a:noFill/>
          <a:ln w="19050">
            <a:solidFill>
              <a:srgbClr val="FF6600"/>
            </a:solidFill>
            <a:extLst>
              <a:ext uri="{C807C97D-BFC1-408E-A445-0C87EB9F89A2}">
                <ask:lineSketchStyleProps xmlns:ask="http://schemas.microsoft.com/office/drawing/2018/sketchyshapes" sd="3143053384">
                  <a:prstGeom prst="rect">
                    <a:avLst/>
                  </a:prstGeom>
                  <ask:type>
                    <ask:lineSketchFreehand/>
                  </ask:type>
                </ask:lineSketchStyleProps>
              </a:ext>
            </a:extLst>
          </a:ln>
        </p:spPr>
        <p:txBody>
          <a:bodyPr wrap="square">
            <a:spAutoFit/>
          </a:bodyPr>
          <a:lstStyle/>
          <a:p>
            <a:pPr algn="just"/>
            <a:r>
              <a:rPr lang="es-ES" sz="2000" b="1" i="1" dirty="0"/>
              <a:t>Funcionamiento de Las Empresa de Servicios Temporales.</a:t>
            </a:r>
          </a:p>
          <a:p>
            <a:pPr algn="just"/>
            <a:endParaRPr lang="es-ES" sz="2000" b="1" i="1" dirty="0"/>
          </a:p>
          <a:p>
            <a:pPr algn="just"/>
            <a:r>
              <a:rPr lang="es-ES" sz="2000" i="1" dirty="0"/>
              <a:t>Una </a:t>
            </a:r>
            <a:r>
              <a:rPr lang="es-ES" sz="2000" b="1" i="1" dirty="0"/>
              <a:t>Empresa de Servicios Temporales</a:t>
            </a:r>
            <a:r>
              <a:rPr lang="es-ES" sz="2000" i="1" dirty="0"/>
              <a:t> es aquella que contrata trabajadores para cederlos en misión a una empresa usuaria, para el desarrollo de labores de carácter </a:t>
            </a:r>
            <a:r>
              <a:rPr lang="es-ES" sz="2000" b="1" i="1" dirty="0"/>
              <a:t>transitorio</a:t>
            </a:r>
            <a:r>
              <a:rPr lang="es-ES" sz="2000" i="1" dirty="0"/>
              <a:t> o </a:t>
            </a:r>
            <a:r>
              <a:rPr lang="es-ES" sz="2000" b="1" i="1" dirty="0"/>
              <a:t>temporal</a:t>
            </a:r>
            <a:r>
              <a:rPr lang="es-ES" sz="2000" i="1" dirty="0"/>
              <a:t>.</a:t>
            </a:r>
          </a:p>
          <a:p>
            <a:pPr algn="just"/>
            <a:endParaRPr lang="es-ES" sz="2000" b="1" i="1" dirty="0"/>
          </a:p>
          <a:p>
            <a:pPr algn="just"/>
            <a:r>
              <a:rPr lang="es-ES" sz="2000" b="1" i="1" dirty="0"/>
              <a:t>Características:</a:t>
            </a:r>
          </a:p>
          <a:p>
            <a:pPr algn="just">
              <a:buFont typeface="Arial" panose="020B0604020202020204" pitchFamily="34" charset="0"/>
              <a:buChar char="•"/>
            </a:pPr>
            <a:r>
              <a:rPr lang="es-ES" sz="2000" i="1" dirty="0"/>
              <a:t>Requieren autorización del Ministerio del Trabajo para operar.</a:t>
            </a:r>
          </a:p>
          <a:p>
            <a:pPr algn="just">
              <a:buFont typeface="Arial" panose="020B0604020202020204" pitchFamily="34" charset="0"/>
              <a:buChar char="•"/>
            </a:pPr>
            <a:r>
              <a:rPr lang="es-ES" sz="2000" i="1" dirty="0"/>
              <a:t>No pueden ceder trabajadores a empresas para cubrir funciones permanentes.</a:t>
            </a:r>
          </a:p>
          <a:p>
            <a:pPr algn="just"/>
            <a:endParaRPr lang="es-ES" sz="2000" i="1" dirty="0"/>
          </a:p>
          <a:p>
            <a:pPr algn="just"/>
            <a:r>
              <a:rPr lang="es-ES" sz="2000" b="1" i="1" dirty="0"/>
              <a:t>Casos permitidos para envío de trabajadores en misión:</a:t>
            </a:r>
          </a:p>
          <a:p>
            <a:pPr algn="just">
              <a:buFont typeface="+mj-lt"/>
              <a:buAutoNum type="arabicPeriod"/>
            </a:pPr>
            <a:r>
              <a:rPr lang="es-ES" sz="2000" b="1" i="1" dirty="0"/>
              <a:t>Reemplazo de personal en vacaciones, licencias o incapacidades.</a:t>
            </a:r>
            <a:endParaRPr lang="es-ES" sz="2000" i="1" dirty="0"/>
          </a:p>
          <a:p>
            <a:pPr algn="just">
              <a:buFont typeface="+mj-lt"/>
              <a:buAutoNum type="arabicPeriod"/>
            </a:pPr>
            <a:r>
              <a:rPr lang="es-ES" sz="2000" b="1" i="1" dirty="0"/>
              <a:t>Aumento transitorio en la producción, transporte o ventas.</a:t>
            </a:r>
            <a:endParaRPr lang="es-ES" sz="2000" i="1" dirty="0"/>
          </a:p>
          <a:p>
            <a:pPr algn="just">
              <a:buFont typeface="+mj-lt"/>
              <a:buAutoNum type="arabicPeriod"/>
            </a:pPr>
            <a:r>
              <a:rPr lang="es-ES" sz="2000" b="1" i="1" dirty="0"/>
              <a:t>Ejecutar labores accidentales, ocasionales o transitorias.</a:t>
            </a:r>
            <a:endParaRPr lang="es-CO" sz="2000" i="1" dirty="0"/>
          </a:p>
        </p:txBody>
      </p:sp>
      <p:pic>
        <p:nvPicPr>
          <p:cNvPr id="7" name="Imagen 6">
            <a:extLst>
              <a:ext uri="{FF2B5EF4-FFF2-40B4-BE49-F238E27FC236}">
                <a16:creationId xmlns:a16="http://schemas.microsoft.com/office/drawing/2014/main" id="{67483065-A695-9DE6-B57C-0190085458A8}"/>
              </a:ext>
            </a:extLst>
          </p:cNvPr>
          <p:cNvPicPr>
            <a:picLocks noChangeAspect="1"/>
          </p:cNvPicPr>
          <p:nvPr/>
        </p:nvPicPr>
        <p:blipFill>
          <a:blip r:embed="rId3"/>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201656672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7163DF1F-659E-6166-6761-BD49C573A350}"/>
              </a:ext>
            </a:extLst>
          </p:cNvPr>
          <p:cNvPicPr>
            <a:picLocks noChangeAspect="1"/>
          </p:cNvPicPr>
          <p:nvPr/>
        </p:nvPicPr>
        <p:blipFill>
          <a:blip r:embed="rId2"/>
          <a:stretch>
            <a:fillRect/>
          </a:stretch>
        </p:blipFill>
        <p:spPr>
          <a:xfrm>
            <a:off x="374073" y="-102313"/>
            <a:ext cx="11649361" cy="2277608"/>
          </a:xfrm>
          <a:prstGeom prst="rect">
            <a:avLst/>
          </a:prstGeom>
        </p:spPr>
      </p:pic>
      <p:sp>
        <p:nvSpPr>
          <p:cNvPr id="3" name="CuadroTexto 2">
            <a:extLst>
              <a:ext uri="{FF2B5EF4-FFF2-40B4-BE49-F238E27FC236}">
                <a16:creationId xmlns:a16="http://schemas.microsoft.com/office/drawing/2014/main" id="{0C0AA9B7-201D-6455-58C5-4C2888A03896}"/>
              </a:ext>
            </a:extLst>
          </p:cNvPr>
          <p:cNvSpPr txBox="1"/>
          <p:nvPr/>
        </p:nvSpPr>
        <p:spPr>
          <a:xfrm>
            <a:off x="1350818" y="559437"/>
            <a:ext cx="9320645" cy="954107"/>
          </a:xfrm>
          <a:prstGeom prst="rect">
            <a:avLst/>
          </a:prstGeom>
          <a:noFill/>
        </p:spPr>
        <p:txBody>
          <a:bodyPr wrap="square">
            <a:spAutoFit/>
          </a:bodyPr>
          <a:lstStyle/>
          <a:p>
            <a:pPr algn="ctr"/>
            <a:r>
              <a:rPr lang="es-ES" sz="2800" b="1" i="1" dirty="0">
                <a:solidFill>
                  <a:schemeClr val="bg1"/>
                </a:solidFill>
                <a:effectLst>
                  <a:outerShdw blurRad="38100" dist="38100" dir="2700000" algn="tl">
                    <a:srgbClr val="000000">
                      <a:alpha val="43137"/>
                    </a:srgbClr>
                  </a:outerShdw>
                </a:effectLst>
              </a:rPr>
              <a:t>ANÁLISIS DEL MARCO JURÍDICO DE LAS EMPRESAS DE SERVICIOS TEMPORALES EN COLOMBIA</a:t>
            </a:r>
            <a:endParaRPr lang="es-CO" sz="2800" b="1" i="1" dirty="0">
              <a:solidFill>
                <a:schemeClr val="bg1"/>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A9B6A64-B8E0-9557-13C6-46BF76377B48}"/>
              </a:ext>
            </a:extLst>
          </p:cNvPr>
          <p:cNvSpPr txBox="1"/>
          <p:nvPr/>
        </p:nvSpPr>
        <p:spPr>
          <a:xfrm>
            <a:off x="735589" y="1977867"/>
            <a:ext cx="10720821" cy="4154984"/>
          </a:xfrm>
          <a:custGeom>
            <a:avLst/>
            <a:gdLst>
              <a:gd name="connsiteX0" fmla="*/ 0 w 10720821"/>
              <a:gd name="connsiteY0" fmla="*/ 0 h 4154984"/>
              <a:gd name="connsiteX1" fmla="*/ 777260 w 10720821"/>
              <a:gd name="connsiteY1" fmla="*/ 0 h 4154984"/>
              <a:gd name="connsiteX2" fmla="*/ 1232894 w 10720821"/>
              <a:gd name="connsiteY2" fmla="*/ 0 h 4154984"/>
              <a:gd name="connsiteX3" fmla="*/ 1581321 w 10720821"/>
              <a:gd name="connsiteY3" fmla="*/ 0 h 4154984"/>
              <a:gd name="connsiteX4" fmla="*/ 2358581 w 10720821"/>
              <a:gd name="connsiteY4" fmla="*/ 0 h 4154984"/>
              <a:gd name="connsiteX5" fmla="*/ 2707007 w 10720821"/>
              <a:gd name="connsiteY5" fmla="*/ 0 h 4154984"/>
              <a:gd name="connsiteX6" fmla="*/ 3591475 w 10720821"/>
              <a:gd name="connsiteY6" fmla="*/ 0 h 4154984"/>
              <a:gd name="connsiteX7" fmla="*/ 4261526 w 10720821"/>
              <a:gd name="connsiteY7" fmla="*/ 0 h 4154984"/>
              <a:gd name="connsiteX8" fmla="*/ 4717161 w 10720821"/>
              <a:gd name="connsiteY8" fmla="*/ 0 h 4154984"/>
              <a:gd name="connsiteX9" fmla="*/ 5387213 w 10720821"/>
              <a:gd name="connsiteY9" fmla="*/ 0 h 4154984"/>
              <a:gd name="connsiteX10" fmla="*/ 5842847 w 10720821"/>
              <a:gd name="connsiteY10" fmla="*/ 0 h 4154984"/>
              <a:gd name="connsiteX11" fmla="*/ 6512899 w 10720821"/>
              <a:gd name="connsiteY11" fmla="*/ 0 h 4154984"/>
              <a:gd name="connsiteX12" fmla="*/ 7075742 w 10720821"/>
              <a:gd name="connsiteY12" fmla="*/ 0 h 4154984"/>
              <a:gd name="connsiteX13" fmla="*/ 7424169 w 10720821"/>
              <a:gd name="connsiteY13" fmla="*/ 0 h 4154984"/>
              <a:gd name="connsiteX14" fmla="*/ 7879803 w 10720821"/>
              <a:gd name="connsiteY14" fmla="*/ 0 h 4154984"/>
              <a:gd name="connsiteX15" fmla="*/ 8549855 w 10720821"/>
              <a:gd name="connsiteY15" fmla="*/ 0 h 4154984"/>
              <a:gd name="connsiteX16" fmla="*/ 9219906 w 10720821"/>
              <a:gd name="connsiteY16" fmla="*/ 0 h 4154984"/>
              <a:gd name="connsiteX17" fmla="*/ 9889957 w 10720821"/>
              <a:gd name="connsiteY17" fmla="*/ 0 h 4154984"/>
              <a:gd name="connsiteX18" fmla="*/ 10720821 w 10720821"/>
              <a:gd name="connsiteY18" fmla="*/ 0 h 4154984"/>
              <a:gd name="connsiteX19" fmla="*/ 10720821 w 10720821"/>
              <a:gd name="connsiteY19" fmla="*/ 567848 h 4154984"/>
              <a:gd name="connsiteX20" fmla="*/ 10720821 w 10720821"/>
              <a:gd name="connsiteY20" fmla="*/ 1343445 h 4154984"/>
              <a:gd name="connsiteX21" fmla="*/ 10720821 w 10720821"/>
              <a:gd name="connsiteY21" fmla="*/ 1994392 h 4154984"/>
              <a:gd name="connsiteX22" fmla="*/ 10720821 w 10720821"/>
              <a:gd name="connsiteY22" fmla="*/ 2728439 h 4154984"/>
              <a:gd name="connsiteX23" fmla="*/ 10720821 w 10720821"/>
              <a:gd name="connsiteY23" fmla="*/ 3420937 h 4154984"/>
              <a:gd name="connsiteX24" fmla="*/ 10720821 w 10720821"/>
              <a:gd name="connsiteY24" fmla="*/ 4154984 h 4154984"/>
              <a:gd name="connsiteX25" fmla="*/ 10157978 w 10720821"/>
              <a:gd name="connsiteY25" fmla="*/ 4154984 h 4154984"/>
              <a:gd name="connsiteX26" fmla="*/ 9380718 w 10720821"/>
              <a:gd name="connsiteY26" fmla="*/ 4154984 h 4154984"/>
              <a:gd name="connsiteX27" fmla="*/ 8603459 w 10720821"/>
              <a:gd name="connsiteY27" fmla="*/ 4154984 h 4154984"/>
              <a:gd name="connsiteX28" fmla="*/ 7826199 w 10720821"/>
              <a:gd name="connsiteY28" fmla="*/ 4154984 h 4154984"/>
              <a:gd name="connsiteX29" fmla="*/ 7048940 w 10720821"/>
              <a:gd name="connsiteY29" fmla="*/ 4154984 h 4154984"/>
              <a:gd name="connsiteX30" fmla="*/ 6593305 w 10720821"/>
              <a:gd name="connsiteY30" fmla="*/ 4154984 h 4154984"/>
              <a:gd name="connsiteX31" fmla="*/ 6030462 w 10720821"/>
              <a:gd name="connsiteY31" fmla="*/ 4154984 h 4154984"/>
              <a:gd name="connsiteX32" fmla="*/ 5467619 w 10720821"/>
              <a:gd name="connsiteY32" fmla="*/ 4154984 h 4154984"/>
              <a:gd name="connsiteX33" fmla="*/ 5011984 w 10720821"/>
              <a:gd name="connsiteY33" fmla="*/ 4154984 h 4154984"/>
              <a:gd name="connsiteX34" fmla="*/ 4234724 w 10720821"/>
              <a:gd name="connsiteY34" fmla="*/ 4154984 h 4154984"/>
              <a:gd name="connsiteX35" fmla="*/ 3457465 w 10720821"/>
              <a:gd name="connsiteY35" fmla="*/ 4154984 h 4154984"/>
              <a:gd name="connsiteX36" fmla="*/ 2894622 w 10720821"/>
              <a:gd name="connsiteY36" fmla="*/ 4154984 h 4154984"/>
              <a:gd name="connsiteX37" fmla="*/ 2438987 w 10720821"/>
              <a:gd name="connsiteY37" fmla="*/ 4154984 h 4154984"/>
              <a:gd name="connsiteX38" fmla="*/ 1983352 w 10720821"/>
              <a:gd name="connsiteY38" fmla="*/ 4154984 h 4154984"/>
              <a:gd name="connsiteX39" fmla="*/ 1634925 w 10720821"/>
              <a:gd name="connsiteY39" fmla="*/ 4154984 h 4154984"/>
              <a:gd name="connsiteX40" fmla="*/ 750457 w 10720821"/>
              <a:gd name="connsiteY40" fmla="*/ 4154984 h 4154984"/>
              <a:gd name="connsiteX41" fmla="*/ 0 w 10720821"/>
              <a:gd name="connsiteY41" fmla="*/ 4154984 h 4154984"/>
              <a:gd name="connsiteX42" fmla="*/ 0 w 10720821"/>
              <a:gd name="connsiteY42" fmla="*/ 3545586 h 4154984"/>
              <a:gd name="connsiteX43" fmla="*/ 0 w 10720821"/>
              <a:gd name="connsiteY43" fmla="*/ 2936189 h 4154984"/>
              <a:gd name="connsiteX44" fmla="*/ 0 w 10720821"/>
              <a:gd name="connsiteY44" fmla="*/ 2285241 h 4154984"/>
              <a:gd name="connsiteX45" fmla="*/ 0 w 10720821"/>
              <a:gd name="connsiteY45" fmla="*/ 1509644 h 4154984"/>
              <a:gd name="connsiteX46" fmla="*/ 0 w 10720821"/>
              <a:gd name="connsiteY46" fmla="*/ 817147 h 4154984"/>
              <a:gd name="connsiteX47" fmla="*/ 0 w 10720821"/>
              <a:gd name="connsiteY47" fmla="*/ 0 h 41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720821" h="4154984" extrusionOk="0">
                <a:moveTo>
                  <a:pt x="0" y="0"/>
                </a:moveTo>
                <a:cubicBezTo>
                  <a:pt x="227522" y="-3681"/>
                  <a:pt x="467585" y="-36471"/>
                  <a:pt x="777260" y="0"/>
                </a:cubicBezTo>
                <a:cubicBezTo>
                  <a:pt x="1086935" y="36471"/>
                  <a:pt x="1031197" y="-9231"/>
                  <a:pt x="1232894" y="0"/>
                </a:cubicBezTo>
                <a:cubicBezTo>
                  <a:pt x="1434591" y="9231"/>
                  <a:pt x="1472826" y="11678"/>
                  <a:pt x="1581321" y="0"/>
                </a:cubicBezTo>
                <a:cubicBezTo>
                  <a:pt x="1689816" y="-11678"/>
                  <a:pt x="2112953" y="-8613"/>
                  <a:pt x="2358581" y="0"/>
                </a:cubicBezTo>
                <a:cubicBezTo>
                  <a:pt x="2604209" y="8613"/>
                  <a:pt x="2566987" y="-17219"/>
                  <a:pt x="2707007" y="0"/>
                </a:cubicBezTo>
                <a:cubicBezTo>
                  <a:pt x="2847027" y="17219"/>
                  <a:pt x="3180676" y="-13203"/>
                  <a:pt x="3591475" y="0"/>
                </a:cubicBezTo>
                <a:cubicBezTo>
                  <a:pt x="4002274" y="13203"/>
                  <a:pt x="4074546" y="14761"/>
                  <a:pt x="4261526" y="0"/>
                </a:cubicBezTo>
                <a:cubicBezTo>
                  <a:pt x="4448506" y="-14761"/>
                  <a:pt x="4540550" y="-9350"/>
                  <a:pt x="4717161" y="0"/>
                </a:cubicBezTo>
                <a:cubicBezTo>
                  <a:pt x="4893772" y="9350"/>
                  <a:pt x="5234196" y="1999"/>
                  <a:pt x="5387213" y="0"/>
                </a:cubicBezTo>
                <a:cubicBezTo>
                  <a:pt x="5540230" y="-1999"/>
                  <a:pt x="5619742" y="-2603"/>
                  <a:pt x="5842847" y="0"/>
                </a:cubicBezTo>
                <a:cubicBezTo>
                  <a:pt x="6065952" y="2603"/>
                  <a:pt x="6261026" y="-2676"/>
                  <a:pt x="6512899" y="0"/>
                </a:cubicBezTo>
                <a:cubicBezTo>
                  <a:pt x="6764772" y="2676"/>
                  <a:pt x="6796443" y="27355"/>
                  <a:pt x="7075742" y="0"/>
                </a:cubicBezTo>
                <a:cubicBezTo>
                  <a:pt x="7355041" y="-27355"/>
                  <a:pt x="7265054" y="-7068"/>
                  <a:pt x="7424169" y="0"/>
                </a:cubicBezTo>
                <a:cubicBezTo>
                  <a:pt x="7583284" y="7068"/>
                  <a:pt x="7781953" y="11748"/>
                  <a:pt x="7879803" y="0"/>
                </a:cubicBezTo>
                <a:cubicBezTo>
                  <a:pt x="7977653" y="-11748"/>
                  <a:pt x="8308691" y="10894"/>
                  <a:pt x="8549855" y="0"/>
                </a:cubicBezTo>
                <a:cubicBezTo>
                  <a:pt x="8791019" y="-10894"/>
                  <a:pt x="8981934" y="-23138"/>
                  <a:pt x="9219906" y="0"/>
                </a:cubicBezTo>
                <a:cubicBezTo>
                  <a:pt x="9457878" y="23138"/>
                  <a:pt x="9586686" y="-5332"/>
                  <a:pt x="9889957" y="0"/>
                </a:cubicBezTo>
                <a:cubicBezTo>
                  <a:pt x="10193228" y="5332"/>
                  <a:pt x="10533848" y="31913"/>
                  <a:pt x="10720821" y="0"/>
                </a:cubicBezTo>
                <a:cubicBezTo>
                  <a:pt x="10733008" y="248341"/>
                  <a:pt x="10720459" y="389418"/>
                  <a:pt x="10720821" y="567848"/>
                </a:cubicBezTo>
                <a:cubicBezTo>
                  <a:pt x="10721183" y="746278"/>
                  <a:pt x="10757597" y="1163992"/>
                  <a:pt x="10720821" y="1343445"/>
                </a:cubicBezTo>
                <a:cubicBezTo>
                  <a:pt x="10684045" y="1522898"/>
                  <a:pt x="10695593" y="1827864"/>
                  <a:pt x="10720821" y="1994392"/>
                </a:cubicBezTo>
                <a:cubicBezTo>
                  <a:pt x="10746049" y="2160920"/>
                  <a:pt x="10735168" y="2388123"/>
                  <a:pt x="10720821" y="2728439"/>
                </a:cubicBezTo>
                <a:cubicBezTo>
                  <a:pt x="10706474" y="3068755"/>
                  <a:pt x="10745928" y="3197810"/>
                  <a:pt x="10720821" y="3420937"/>
                </a:cubicBezTo>
                <a:cubicBezTo>
                  <a:pt x="10695714" y="3644064"/>
                  <a:pt x="10731166" y="3949409"/>
                  <a:pt x="10720821" y="4154984"/>
                </a:cubicBezTo>
                <a:cubicBezTo>
                  <a:pt x="10526226" y="4128574"/>
                  <a:pt x="10384973" y="4136253"/>
                  <a:pt x="10157978" y="4154984"/>
                </a:cubicBezTo>
                <a:cubicBezTo>
                  <a:pt x="9930983" y="4173715"/>
                  <a:pt x="9621183" y="4141771"/>
                  <a:pt x="9380718" y="4154984"/>
                </a:cubicBezTo>
                <a:cubicBezTo>
                  <a:pt x="9140253" y="4168197"/>
                  <a:pt x="8780105" y="4130884"/>
                  <a:pt x="8603459" y="4154984"/>
                </a:cubicBezTo>
                <a:cubicBezTo>
                  <a:pt x="8426813" y="4179084"/>
                  <a:pt x="8063160" y="4123452"/>
                  <a:pt x="7826199" y="4154984"/>
                </a:cubicBezTo>
                <a:cubicBezTo>
                  <a:pt x="7589238" y="4186516"/>
                  <a:pt x="7363656" y="4135415"/>
                  <a:pt x="7048940" y="4154984"/>
                </a:cubicBezTo>
                <a:cubicBezTo>
                  <a:pt x="6734224" y="4174553"/>
                  <a:pt x="6713621" y="4160342"/>
                  <a:pt x="6593305" y="4154984"/>
                </a:cubicBezTo>
                <a:cubicBezTo>
                  <a:pt x="6472989" y="4149626"/>
                  <a:pt x="6203998" y="4133877"/>
                  <a:pt x="6030462" y="4154984"/>
                </a:cubicBezTo>
                <a:cubicBezTo>
                  <a:pt x="5856926" y="4176091"/>
                  <a:pt x="5614369" y="4139010"/>
                  <a:pt x="5467619" y="4154984"/>
                </a:cubicBezTo>
                <a:cubicBezTo>
                  <a:pt x="5320869" y="4170958"/>
                  <a:pt x="5156040" y="4161827"/>
                  <a:pt x="5011984" y="4154984"/>
                </a:cubicBezTo>
                <a:cubicBezTo>
                  <a:pt x="4867928" y="4148141"/>
                  <a:pt x="4409663" y="4177782"/>
                  <a:pt x="4234724" y="4154984"/>
                </a:cubicBezTo>
                <a:cubicBezTo>
                  <a:pt x="4059785" y="4132186"/>
                  <a:pt x="3676096" y="4135803"/>
                  <a:pt x="3457465" y="4154984"/>
                </a:cubicBezTo>
                <a:cubicBezTo>
                  <a:pt x="3238834" y="4174165"/>
                  <a:pt x="3051127" y="4142857"/>
                  <a:pt x="2894622" y="4154984"/>
                </a:cubicBezTo>
                <a:cubicBezTo>
                  <a:pt x="2738117" y="4167111"/>
                  <a:pt x="2577477" y="4174719"/>
                  <a:pt x="2438987" y="4154984"/>
                </a:cubicBezTo>
                <a:cubicBezTo>
                  <a:pt x="2300498" y="4135249"/>
                  <a:pt x="2211123" y="4161519"/>
                  <a:pt x="1983352" y="4154984"/>
                </a:cubicBezTo>
                <a:cubicBezTo>
                  <a:pt x="1755582" y="4148449"/>
                  <a:pt x="1709198" y="4161985"/>
                  <a:pt x="1634925" y="4154984"/>
                </a:cubicBezTo>
                <a:cubicBezTo>
                  <a:pt x="1560652" y="4147983"/>
                  <a:pt x="1054619" y="4165061"/>
                  <a:pt x="750457" y="4154984"/>
                </a:cubicBezTo>
                <a:cubicBezTo>
                  <a:pt x="446295" y="4144907"/>
                  <a:pt x="328714" y="4140627"/>
                  <a:pt x="0" y="4154984"/>
                </a:cubicBezTo>
                <a:cubicBezTo>
                  <a:pt x="25296" y="3930114"/>
                  <a:pt x="-18140" y="3714706"/>
                  <a:pt x="0" y="3545586"/>
                </a:cubicBezTo>
                <a:cubicBezTo>
                  <a:pt x="18140" y="3376466"/>
                  <a:pt x="4164" y="3145183"/>
                  <a:pt x="0" y="2936189"/>
                </a:cubicBezTo>
                <a:cubicBezTo>
                  <a:pt x="-4164" y="2727195"/>
                  <a:pt x="21699" y="2465353"/>
                  <a:pt x="0" y="2285241"/>
                </a:cubicBezTo>
                <a:cubicBezTo>
                  <a:pt x="-21699" y="2105129"/>
                  <a:pt x="-15719" y="1760780"/>
                  <a:pt x="0" y="1509644"/>
                </a:cubicBezTo>
                <a:cubicBezTo>
                  <a:pt x="15719" y="1258508"/>
                  <a:pt x="-16387" y="1057620"/>
                  <a:pt x="0" y="817147"/>
                </a:cubicBezTo>
                <a:cubicBezTo>
                  <a:pt x="16387" y="576674"/>
                  <a:pt x="36445" y="329940"/>
                  <a:pt x="0" y="0"/>
                </a:cubicBezTo>
                <a:close/>
              </a:path>
            </a:pathLst>
          </a:custGeom>
          <a:noFill/>
          <a:ln w="19050">
            <a:solidFill>
              <a:srgbClr val="008000"/>
            </a:solidFill>
            <a:extLst>
              <a:ext uri="{C807C97D-BFC1-408E-A445-0C87EB9F89A2}">
                <ask:lineSketchStyleProps xmlns:ask="http://schemas.microsoft.com/office/drawing/2018/sketchyshapes" sd="3388608516">
                  <a:prstGeom prst="rect">
                    <a:avLst/>
                  </a:prstGeom>
                  <ask:type>
                    <ask:lineSketchFreehand/>
                  </ask:type>
                </ask:lineSketchStyleProps>
              </a:ext>
            </a:extLst>
          </a:ln>
        </p:spPr>
        <p:txBody>
          <a:bodyPr wrap="square">
            <a:spAutoFit/>
          </a:bodyPr>
          <a:lstStyle/>
          <a:p>
            <a:pPr algn="just"/>
            <a:r>
              <a:rPr lang="es-ES" sz="2400" b="1" i="1" dirty="0"/>
              <a:t>TIPOS DE CONTRATOS</a:t>
            </a:r>
          </a:p>
          <a:p>
            <a:pPr algn="just"/>
            <a:endParaRPr lang="es-ES" sz="2400" b="1" i="1" dirty="0"/>
          </a:p>
          <a:p>
            <a:pPr algn="just"/>
            <a:r>
              <a:rPr lang="es-ES" sz="2400" b="1" i="1" dirty="0"/>
              <a:t>a) Contrato de trabajo en misión</a:t>
            </a:r>
          </a:p>
          <a:p>
            <a:pPr algn="just">
              <a:buFont typeface="Arial" panose="020B0604020202020204" pitchFamily="34" charset="0"/>
              <a:buChar char="•"/>
            </a:pPr>
            <a:r>
              <a:rPr lang="es-ES" sz="2400" i="1" dirty="0"/>
              <a:t>Entre el trabajador y la EST.</a:t>
            </a:r>
          </a:p>
          <a:p>
            <a:pPr algn="just">
              <a:buFont typeface="Arial" panose="020B0604020202020204" pitchFamily="34" charset="0"/>
              <a:buChar char="•"/>
            </a:pPr>
            <a:r>
              <a:rPr lang="es-ES" sz="2400" i="1" dirty="0"/>
              <a:t>Puede ser </a:t>
            </a:r>
            <a:r>
              <a:rPr lang="es-ES" sz="2400" b="1" i="1" dirty="0"/>
              <a:t>a término fijo</a:t>
            </a:r>
            <a:r>
              <a:rPr lang="es-ES" sz="2400" i="1" dirty="0"/>
              <a:t>, </a:t>
            </a:r>
            <a:r>
              <a:rPr lang="es-ES" sz="2400" b="1" i="1" dirty="0"/>
              <a:t>ocasional</a:t>
            </a:r>
            <a:r>
              <a:rPr lang="es-ES" sz="2400" i="1" dirty="0"/>
              <a:t> o </a:t>
            </a:r>
            <a:r>
              <a:rPr lang="es-ES" sz="2400" b="1" i="1" dirty="0"/>
              <a:t>por duración de la misión</a:t>
            </a:r>
            <a:r>
              <a:rPr lang="es-ES" sz="2400" i="1" dirty="0"/>
              <a:t>.</a:t>
            </a:r>
          </a:p>
          <a:p>
            <a:pPr algn="just">
              <a:buFont typeface="Arial" panose="020B0604020202020204" pitchFamily="34" charset="0"/>
              <a:buChar char="•"/>
            </a:pPr>
            <a:r>
              <a:rPr lang="es-ES" sz="2400" i="1" dirty="0"/>
              <a:t>Las EST son el </a:t>
            </a:r>
            <a:r>
              <a:rPr lang="es-ES" sz="2400" b="1" i="1" dirty="0"/>
              <a:t>empleador directo</a:t>
            </a:r>
            <a:r>
              <a:rPr lang="es-ES" sz="2400" i="1" dirty="0"/>
              <a:t> y responsable de la seguridad social, salarios y prestaciones.</a:t>
            </a:r>
          </a:p>
          <a:p>
            <a:pPr algn="just"/>
            <a:r>
              <a:rPr lang="es-ES" sz="2400" i="1" dirty="0"/>
              <a:t>.</a:t>
            </a:r>
          </a:p>
          <a:p>
            <a:pPr algn="just"/>
            <a:r>
              <a:rPr lang="es-ES" sz="2400" b="1" i="1" dirty="0"/>
              <a:t>b) Contrato de prestación de servicios entre la EST y la empresa usuaria.</a:t>
            </a:r>
          </a:p>
          <a:p>
            <a:pPr algn="just">
              <a:buFont typeface="Arial" panose="020B0604020202020204" pitchFamily="34" charset="0"/>
              <a:buChar char="•"/>
            </a:pPr>
            <a:r>
              <a:rPr lang="es-ES" sz="2400" i="1" dirty="0"/>
              <a:t>Regula las condiciones en que la EST cede trabajadores a la usuaria.</a:t>
            </a:r>
          </a:p>
          <a:p>
            <a:pPr algn="just">
              <a:buFont typeface="Arial" panose="020B0604020202020204" pitchFamily="34" charset="0"/>
              <a:buChar char="•"/>
            </a:pPr>
            <a:r>
              <a:rPr lang="es-ES" sz="2400" i="1" dirty="0"/>
              <a:t>Debe incluir tiempo, objeto y duración de la misión.</a:t>
            </a:r>
          </a:p>
        </p:txBody>
      </p:sp>
      <p:pic>
        <p:nvPicPr>
          <p:cNvPr id="7" name="Imagen 6">
            <a:extLst>
              <a:ext uri="{FF2B5EF4-FFF2-40B4-BE49-F238E27FC236}">
                <a16:creationId xmlns:a16="http://schemas.microsoft.com/office/drawing/2014/main" id="{9D389AD2-AEEE-F610-FCD0-240A39A49A3B}"/>
              </a:ext>
            </a:extLst>
          </p:cNvPr>
          <p:cNvPicPr>
            <a:picLocks noChangeAspect="1"/>
          </p:cNvPicPr>
          <p:nvPr/>
        </p:nvPicPr>
        <p:blipFill>
          <a:blip r:embed="rId3"/>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72829197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7163DF1F-659E-6166-6761-BD49C573A350}"/>
              </a:ext>
            </a:extLst>
          </p:cNvPr>
          <p:cNvPicPr>
            <a:picLocks noChangeAspect="1"/>
          </p:cNvPicPr>
          <p:nvPr/>
        </p:nvPicPr>
        <p:blipFill>
          <a:blip r:embed="rId2"/>
          <a:stretch>
            <a:fillRect/>
          </a:stretch>
        </p:blipFill>
        <p:spPr>
          <a:xfrm>
            <a:off x="93519" y="-102313"/>
            <a:ext cx="12098482" cy="2277608"/>
          </a:xfrm>
          <a:prstGeom prst="rect">
            <a:avLst/>
          </a:prstGeom>
        </p:spPr>
      </p:pic>
      <p:sp>
        <p:nvSpPr>
          <p:cNvPr id="3" name="CuadroTexto 2">
            <a:extLst>
              <a:ext uri="{FF2B5EF4-FFF2-40B4-BE49-F238E27FC236}">
                <a16:creationId xmlns:a16="http://schemas.microsoft.com/office/drawing/2014/main" id="{74C8FC29-9EA3-3F77-1C7E-66263F1AD514}"/>
              </a:ext>
            </a:extLst>
          </p:cNvPr>
          <p:cNvSpPr txBox="1"/>
          <p:nvPr/>
        </p:nvSpPr>
        <p:spPr>
          <a:xfrm>
            <a:off x="374073" y="436326"/>
            <a:ext cx="11315699" cy="1200329"/>
          </a:xfrm>
          <a:prstGeom prst="rect">
            <a:avLst/>
          </a:prstGeom>
          <a:noFill/>
        </p:spPr>
        <p:txBody>
          <a:bodyPr wrap="square">
            <a:spAutoFit/>
          </a:bodyPr>
          <a:lstStyle/>
          <a:p>
            <a:pPr algn="ctr"/>
            <a:r>
              <a:rPr lang="es-ES" sz="2400" i="1" dirty="0">
                <a:solidFill>
                  <a:schemeClr val="bg1"/>
                </a:solidFill>
              </a:rPr>
              <a:t>IMPLICACIONES DE LA REFORMA LABORAL 2025 PARA LAS EST</a:t>
            </a:r>
          </a:p>
          <a:p>
            <a:pPr algn="ctr"/>
            <a:r>
              <a:rPr lang="es-ES" sz="2400" i="1" dirty="0">
                <a:solidFill>
                  <a:schemeClr val="bg1"/>
                </a:solidFill>
              </a:rPr>
              <a:t>DISPOSICIONES QUE AFECTAN DIRECTAMENTE EL MODELO DE OPERACIÓN DE LAS EST.</a:t>
            </a:r>
          </a:p>
          <a:p>
            <a:pPr algn="just"/>
            <a:endParaRPr lang="es-ES" sz="2400" dirty="0">
              <a:solidFill>
                <a:schemeClr val="bg1"/>
              </a:solidFill>
            </a:endParaRPr>
          </a:p>
        </p:txBody>
      </p:sp>
      <p:sp>
        <p:nvSpPr>
          <p:cNvPr id="5" name="CuadroTexto 4">
            <a:extLst>
              <a:ext uri="{FF2B5EF4-FFF2-40B4-BE49-F238E27FC236}">
                <a16:creationId xmlns:a16="http://schemas.microsoft.com/office/drawing/2014/main" id="{C4ED3A7A-9F7E-70F5-3BF7-345FD9AA331D}"/>
              </a:ext>
            </a:extLst>
          </p:cNvPr>
          <p:cNvSpPr txBox="1"/>
          <p:nvPr/>
        </p:nvSpPr>
        <p:spPr>
          <a:xfrm>
            <a:off x="438150" y="1992050"/>
            <a:ext cx="11187544" cy="4401205"/>
          </a:xfrm>
          <a:custGeom>
            <a:avLst/>
            <a:gdLst>
              <a:gd name="connsiteX0" fmla="*/ 0 w 11187544"/>
              <a:gd name="connsiteY0" fmla="*/ 0 h 4401205"/>
              <a:gd name="connsiteX1" fmla="*/ 587346 w 11187544"/>
              <a:gd name="connsiteY1" fmla="*/ 0 h 4401205"/>
              <a:gd name="connsiteX2" fmla="*/ 1286568 w 11187544"/>
              <a:gd name="connsiteY2" fmla="*/ 0 h 4401205"/>
              <a:gd name="connsiteX3" fmla="*/ 1650163 w 11187544"/>
              <a:gd name="connsiteY3" fmla="*/ 0 h 4401205"/>
              <a:gd name="connsiteX4" fmla="*/ 2349384 w 11187544"/>
              <a:gd name="connsiteY4" fmla="*/ 0 h 4401205"/>
              <a:gd name="connsiteX5" fmla="*/ 3272357 w 11187544"/>
              <a:gd name="connsiteY5" fmla="*/ 0 h 4401205"/>
              <a:gd name="connsiteX6" fmla="*/ 3747827 w 11187544"/>
              <a:gd name="connsiteY6" fmla="*/ 0 h 4401205"/>
              <a:gd name="connsiteX7" fmla="*/ 4447049 w 11187544"/>
              <a:gd name="connsiteY7" fmla="*/ 0 h 4401205"/>
              <a:gd name="connsiteX8" fmla="*/ 5146270 w 11187544"/>
              <a:gd name="connsiteY8" fmla="*/ 0 h 4401205"/>
              <a:gd name="connsiteX9" fmla="*/ 6069243 w 11187544"/>
              <a:gd name="connsiteY9" fmla="*/ 0 h 4401205"/>
              <a:gd name="connsiteX10" fmla="*/ 6880340 w 11187544"/>
              <a:gd name="connsiteY10" fmla="*/ 0 h 4401205"/>
              <a:gd name="connsiteX11" fmla="*/ 7579561 w 11187544"/>
              <a:gd name="connsiteY11" fmla="*/ 0 h 4401205"/>
              <a:gd name="connsiteX12" fmla="*/ 7943156 w 11187544"/>
              <a:gd name="connsiteY12" fmla="*/ 0 h 4401205"/>
              <a:gd name="connsiteX13" fmla="*/ 8642378 w 11187544"/>
              <a:gd name="connsiteY13" fmla="*/ 0 h 4401205"/>
              <a:gd name="connsiteX14" fmla="*/ 9117848 w 11187544"/>
              <a:gd name="connsiteY14" fmla="*/ 0 h 4401205"/>
              <a:gd name="connsiteX15" fmla="*/ 9817070 w 11187544"/>
              <a:gd name="connsiteY15" fmla="*/ 0 h 4401205"/>
              <a:gd name="connsiteX16" fmla="*/ 11187544 w 11187544"/>
              <a:gd name="connsiteY16" fmla="*/ 0 h 4401205"/>
              <a:gd name="connsiteX17" fmla="*/ 11187544 w 11187544"/>
              <a:gd name="connsiteY17" fmla="*/ 716768 h 4401205"/>
              <a:gd name="connsiteX18" fmla="*/ 11187544 w 11187544"/>
              <a:gd name="connsiteY18" fmla="*/ 1257487 h 4401205"/>
              <a:gd name="connsiteX19" fmla="*/ 11187544 w 11187544"/>
              <a:gd name="connsiteY19" fmla="*/ 1754195 h 4401205"/>
              <a:gd name="connsiteX20" fmla="*/ 11187544 w 11187544"/>
              <a:gd name="connsiteY20" fmla="*/ 2382938 h 4401205"/>
              <a:gd name="connsiteX21" fmla="*/ 11187544 w 11187544"/>
              <a:gd name="connsiteY21" fmla="*/ 2967670 h 4401205"/>
              <a:gd name="connsiteX22" fmla="*/ 11187544 w 11187544"/>
              <a:gd name="connsiteY22" fmla="*/ 3552401 h 4401205"/>
              <a:gd name="connsiteX23" fmla="*/ 11187544 w 11187544"/>
              <a:gd name="connsiteY23" fmla="*/ 4401205 h 4401205"/>
              <a:gd name="connsiteX24" fmla="*/ 10376447 w 11187544"/>
              <a:gd name="connsiteY24" fmla="*/ 4401205 h 4401205"/>
              <a:gd name="connsiteX25" fmla="*/ 9453475 w 11187544"/>
              <a:gd name="connsiteY25" fmla="*/ 4401205 h 4401205"/>
              <a:gd name="connsiteX26" fmla="*/ 8642378 w 11187544"/>
              <a:gd name="connsiteY26" fmla="*/ 4401205 h 4401205"/>
              <a:gd name="connsiteX27" fmla="*/ 7719405 w 11187544"/>
              <a:gd name="connsiteY27" fmla="*/ 4401205 h 4401205"/>
              <a:gd name="connsiteX28" fmla="*/ 7020184 w 11187544"/>
              <a:gd name="connsiteY28" fmla="*/ 4401205 h 4401205"/>
              <a:gd name="connsiteX29" fmla="*/ 6320962 w 11187544"/>
              <a:gd name="connsiteY29" fmla="*/ 4401205 h 4401205"/>
              <a:gd name="connsiteX30" fmla="*/ 5621741 w 11187544"/>
              <a:gd name="connsiteY30" fmla="*/ 4401205 h 4401205"/>
              <a:gd name="connsiteX31" fmla="*/ 4698768 w 11187544"/>
              <a:gd name="connsiteY31" fmla="*/ 4401205 h 4401205"/>
              <a:gd name="connsiteX32" fmla="*/ 3887672 w 11187544"/>
              <a:gd name="connsiteY32" fmla="*/ 4401205 h 4401205"/>
              <a:gd name="connsiteX33" fmla="*/ 3076575 w 11187544"/>
              <a:gd name="connsiteY33" fmla="*/ 4401205 h 4401205"/>
              <a:gd name="connsiteX34" fmla="*/ 2601104 w 11187544"/>
              <a:gd name="connsiteY34" fmla="*/ 4401205 h 4401205"/>
              <a:gd name="connsiteX35" fmla="*/ 2013758 w 11187544"/>
              <a:gd name="connsiteY35" fmla="*/ 4401205 h 4401205"/>
              <a:gd name="connsiteX36" fmla="*/ 1090786 w 11187544"/>
              <a:gd name="connsiteY36" fmla="*/ 4401205 h 4401205"/>
              <a:gd name="connsiteX37" fmla="*/ 0 w 11187544"/>
              <a:gd name="connsiteY37" fmla="*/ 4401205 h 4401205"/>
              <a:gd name="connsiteX38" fmla="*/ 0 w 11187544"/>
              <a:gd name="connsiteY38" fmla="*/ 3684437 h 4401205"/>
              <a:gd name="connsiteX39" fmla="*/ 0 w 11187544"/>
              <a:gd name="connsiteY39" fmla="*/ 3055694 h 4401205"/>
              <a:gd name="connsiteX40" fmla="*/ 0 w 11187544"/>
              <a:gd name="connsiteY40" fmla="*/ 2558986 h 4401205"/>
              <a:gd name="connsiteX41" fmla="*/ 0 w 11187544"/>
              <a:gd name="connsiteY41" fmla="*/ 1974255 h 4401205"/>
              <a:gd name="connsiteX42" fmla="*/ 0 w 11187544"/>
              <a:gd name="connsiteY42" fmla="*/ 1477547 h 4401205"/>
              <a:gd name="connsiteX43" fmla="*/ 0 w 11187544"/>
              <a:gd name="connsiteY43" fmla="*/ 760780 h 4401205"/>
              <a:gd name="connsiteX44" fmla="*/ 0 w 11187544"/>
              <a:gd name="connsiteY44" fmla="*/ 0 h 440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187544" h="4401205" extrusionOk="0">
                <a:moveTo>
                  <a:pt x="0" y="0"/>
                </a:moveTo>
                <a:cubicBezTo>
                  <a:pt x="250459" y="27214"/>
                  <a:pt x="428353" y="-20589"/>
                  <a:pt x="587346" y="0"/>
                </a:cubicBezTo>
                <a:cubicBezTo>
                  <a:pt x="746339" y="20589"/>
                  <a:pt x="1043425" y="34256"/>
                  <a:pt x="1286568" y="0"/>
                </a:cubicBezTo>
                <a:cubicBezTo>
                  <a:pt x="1529711" y="-34256"/>
                  <a:pt x="1504651" y="-645"/>
                  <a:pt x="1650163" y="0"/>
                </a:cubicBezTo>
                <a:cubicBezTo>
                  <a:pt x="1795676" y="645"/>
                  <a:pt x="2175767" y="19182"/>
                  <a:pt x="2349384" y="0"/>
                </a:cubicBezTo>
                <a:cubicBezTo>
                  <a:pt x="2523001" y="-19182"/>
                  <a:pt x="2827340" y="-489"/>
                  <a:pt x="3272357" y="0"/>
                </a:cubicBezTo>
                <a:cubicBezTo>
                  <a:pt x="3717374" y="489"/>
                  <a:pt x="3541057" y="-21999"/>
                  <a:pt x="3747827" y="0"/>
                </a:cubicBezTo>
                <a:cubicBezTo>
                  <a:pt x="3954597" y="21999"/>
                  <a:pt x="4148467" y="5770"/>
                  <a:pt x="4447049" y="0"/>
                </a:cubicBezTo>
                <a:cubicBezTo>
                  <a:pt x="4745631" y="-5770"/>
                  <a:pt x="4874961" y="-11895"/>
                  <a:pt x="5146270" y="0"/>
                </a:cubicBezTo>
                <a:cubicBezTo>
                  <a:pt x="5417579" y="11895"/>
                  <a:pt x="5790211" y="40936"/>
                  <a:pt x="6069243" y="0"/>
                </a:cubicBezTo>
                <a:cubicBezTo>
                  <a:pt x="6348275" y="-40936"/>
                  <a:pt x="6539322" y="24447"/>
                  <a:pt x="6880340" y="0"/>
                </a:cubicBezTo>
                <a:cubicBezTo>
                  <a:pt x="7221358" y="-24447"/>
                  <a:pt x="7377836" y="18674"/>
                  <a:pt x="7579561" y="0"/>
                </a:cubicBezTo>
                <a:cubicBezTo>
                  <a:pt x="7781286" y="-18674"/>
                  <a:pt x="7768870" y="-1812"/>
                  <a:pt x="7943156" y="0"/>
                </a:cubicBezTo>
                <a:cubicBezTo>
                  <a:pt x="8117443" y="1812"/>
                  <a:pt x="8431286" y="-6346"/>
                  <a:pt x="8642378" y="0"/>
                </a:cubicBezTo>
                <a:cubicBezTo>
                  <a:pt x="8853470" y="6346"/>
                  <a:pt x="8938268" y="10636"/>
                  <a:pt x="9117848" y="0"/>
                </a:cubicBezTo>
                <a:cubicBezTo>
                  <a:pt x="9297428" y="-10636"/>
                  <a:pt x="9618079" y="-20848"/>
                  <a:pt x="9817070" y="0"/>
                </a:cubicBezTo>
                <a:cubicBezTo>
                  <a:pt x="10016061" y="20848"/>
                  <a:pt x="10891771" y="-6632"/>
                  <a:pt x="11187544" y="0"/>
                </a:cubicBezTo>
                <a:cubicBezTo>
                  <a:pt x="11175413" y="188612"/>
                  <a:pt x="11214446" y="409050"/>
                  <a:pt x="11187544" y="716768"/>
                </a:cubicBezTo>
                <a:cubicBezTo>
                  <a:pt x="11160642" y="1024486"/>
                  <a:pt x="11213563" y="1125920"/>
                  <a:pt x="11187544" y="1257487"/>
                </a:cubicBezTo>
                <a:cubicBezTo>
                  <a:pt x="11161525" y="1389054"/>
                  <a:pt x="11166375" y="1554209"/>
                  <a:pt x="11187544" y="1754195"/>
                </a:cubicBezTo>
                <a:cubicBezTo>
                  <a:pt x="11208713" y="1954181"/>
                  <a:pt x="11173311" y="2237448"/>
                  <a:pt x="11187544" y="2382938"/>
                </a:cubicBezTo>
                <a:cubicBezTo>
                  <a:pt x="11201777" y="2528428"/>
                  <a:pt x="11194855" y="2725637"/>
                  <a:pt x="11187544" y="2967670"/>
                </a:cubicBezTo>
                <a:cubicBezTo>
                  <a:pt x="11180233" y="3209703"/>
                  <a:pt x="11186325" y="3374438"/>
                  <a:pt x="11187544" y="3552401"/>
                </a:cubicBezTo>
                <a:cubicBezTo>
                  <a:pt x="11188763" y="3730364"/>
                  <a:pt x="11201988" y="4167255"/>
                  <a:pt x="11187544" y="4401205"/>
                </a:cubicBezTo>
                <a:cubicBezTo>
                  <a:pt x="10912809" y="4427692"/>
                  <a:pt x="10619891" y="4415147"/>
                  <a:pt x="10376447" y="4401205"/>
                </a:cubicBezTo>
                <a:cubicBezTo>
                  <a:pt x="10133003" y="4387263"/>
                  <a:pt x="9724844" y="4434015"/>
                  <a:pt x="9453475" y="4401205"/>
                </a:cubicBezTo>
                <a:cubicBezTo>
                  <a:pt x="9182106" y="4368395"/>
                  <a:pt x="8809676" y="4375919"/>
                  <a:pt x="8642378" y="4401205"/>
                </a:cubicBezTo>
                <a:cubicBezTo>
                  <a:pt x="8475080" y="4426491"/>
                  <a:pt x="8006467" y="4393168"/>
                  <a:pt x="7719405" y="4401205"/>
                </a:cubicBezTo>
                <a:cubicBezTo>
                  <a:pt x="7432343" y="4409242"/>
                  <a:pt x="7256658" y="4372027"/>
                  <a:pt x="7020184" y="4401205"/>
                </a:cubicBezTo>
                <a:cubicBezTo>
                  <a:pt x="6783710" y="4430383"/>
                  <a:pt x="6483950" y="4377150"/>
                  <a:pt x="6320962" y="4401205"/>
                </a:cubicBezTo>
                <a:cubicBezTo>
                  <a:pt x="6157974" y="4425260"/>
                  <a:pt x="5905116" y="4411586"/>
                  <a:pt x="5621741" y="4401205"/>
                </a:cubicBezTo>
                <a:cubicBezTo>
                  <a:pt x="5338366" y="4390824"/>
                  <a:pt x="4991911" y="4358464"/>
                  <a:pt x="4698768" y="4401205"/>
                </a:cubicBezTo>
                <a:cubicBezTo>
                  <a:pt x="4405625" y="4443946"/>
                  <a:pt x="4171201" y="4399058"/>
                  <a:pt x="3887672" y="4401205"/>
                </a:cubicBezTo>
                <a:cubicBezTo>
                  <a:pt x="3604143" y="4403352"/>
                  <a:pt x="3263853" y="4367732"/>
                  <a:pt x="3076575" y="4401205"/>
                </a:cubicBezTo>
                <a:cubicBezTo>
                  <a:pt x="2889297" y="4434678"/>
                  <a:pt x="2718848" y="4419175"/>
                  <a:pt x="2601104" y="4401205"/>
                </a:cubicBezTo>
                <a:cubicBezTo>
                  <a:pt x="2483360" y="4383235"/>
                  <a:pt x="2299130" y="4426333"/>
                  <a:pt x="2013758" y="4401205"/>
                </a:cubicBezTo>
                <a:cubicBezTo>
                  <a:pt x="1728386" y="4376077"/>
                  <a:pt x="1356718" y="4440865"/>
                  <a:pt x="1090786" y="4401205"/>
                </a:cubicBezTo>
                <a:cubicBezTo>
                  <a:pt x="824854" y="4361545"/>
                  <a:pt x="294174" y="4433054"/>
                  <a:pt x="0" y="4401205"/>
                </a:cubicBezTo>
                <a:cubicBezTo>
                  <a:pt x="-15179" y="4106986"/>
                  <a:pt x="30944" y="4033192"/>
                  <a:pt x="0" y="3684437"/>
                </a:cubicBezTo>
                <a:cubicBezTo>
                  <a:pt x="-30944" y="3335682"/>
                  <a:pt x="-12684" y="3335176"/>
                  <a:pt x="0" y="3055694"/>
                </a:cubicBezTo>
                <a:cubicBezTo>
                  <a:pt x="12684" y="2776212"/>
                  <a:pt x="2462" y="2663891"/>
                  <a:pt x="0" y="2558986"/>
                </a:cubicBezTo>
                <a:cubicBezTo>
                  <a:pt x="-2462" y="2454081"/>
                  <a:pt x="-7808" y="2226903"/>
                  <a:pt x="0" y="1974255"/>
                </a:cubicBezTo>
                <a:cubicBezTo>
                  <a:pt x="7808" y="1721607"/>
                  <a:pt x="-7476" y="1608003"/>
                  <a:pt x="0" y="1477547"/>
                </a:cubicBezTo>
                <a:cubicBezTo>
                  <a:pt x="7476" y="1347091"/>
                  <a:pt x="20009" y="929138"/>
                  <a:pt x="0" y="760780"/>
                </a:cubicBezTo>
                <a:cubicBezTo>
                  <a:pt x="-20009" y="592422"/>
                  <a:pt x="2118" y="314490"/>
                  <a:pt x="0" y="0"/>
                </a:cubicBezTo>
                <a:close/>
              </a:path>
            </a:pathLst>
          </a:custGeom>
          <a:noFill/>
          <a:ln w="19050">
            <a:solidFill>
              <a:srgbClr val="FF6600"/>
            </a:solidFill>
            <a:extLst>
              <a:ext uri="{C807C97D-BFC1-408E-A445-0C87EB9F89A2}">
                <ask:lineSketchStyleProps xmlns:ask="http://schemas.microsoft.com/office/drawing/2018/sketchyshapes" sd="3284108512">
                  <a:prstGeom prst="rect">
                    <a:avLst/>
                  </a:prstGeom>
                  <ask:type>
                    <ask:lineSketchFreehand/>
                  </ask:type>
                </ask:lineSketchStyleProps>
              </a:ext>
            </a:extLst>
          </a:ln>
        </p:spPr>
        <p:txBody>
          <a:bodyPr wrap="square">
            <a:spAutoFit/>
          </a:bodyPr>
          <a:lstStyle/>
          <a:p>
            <a:pPr marL="342900" indent="-342900" algn="just">
              <a:buAutoNum type="arabicPeriod"/>
            </a:pPr>
            <a:r>
              <a:rPr lang="es-ES" sz="2000" b="1" i="1" u="sng" dirty="0"/>
              <a:t>Restricción al trabajo en misión </a:t>
            </a:r>
            <a:r>
              <a:rPr lang="es-ES" sz="2000" b="1" i="1" dirty="0"/>
              <a:t>"Se prohíbe la tercerización laboral para el desarrollo de actividades misionales permanentes, cualquiera que sea su forma.” </a:t>
            </a:r>
            <a:r>
              <a:rPr lang="es-ES" sz="2000" i="1" dirty="0"/>
              <a:t>Esto limita drásticamente el uso de trabajadores temporales incluso en casos que, aunque transitorios, pueden tocar funciones del giro ordinario del negocio. Se eliminaría la flexibilidad legal que hoy permite adaptar la planta de personal a necesidades variables.</a:t>
            </a:r>
          </a:p>
          <a:p>
            <a:pPr marL="342900" indent="-342900" algn="just">
              <a:buAutoNum type="arabicPeriod"/>
            </a:pPr>
            <a:endParaRPr lang="es-ES" sz="2000" i="1" dirty="0"/>
          </a:p>
          <a:p>
            <a:pPr marL="342900" indent="-342900" algn="just">
              <a:buAutoNum type="arabicPeriod" startAt="2"/>
            </a:pPr>
            <a:r>
              <a:rPr lang="es-ES" sz="2000" b="1" i="1" u="sng" dirty="0"/>
              <a:t>Reducción de los contratos a término fijo y por obra o labor</a:t>
            </a:r>
            <a:r>
              <a:rPr lang="es-ES" sz="2000" i="1" dirty="0"/>
              <a:t>. La reforma busca desincentivar estos contratos, priorizando el contrato a término indefinido. Esto impacta directamente el modelo de contratación de las EST, que usualmente emplean contratos cortos sujetos a la duración de la misión.</a:t>
            </a:r>
          </a:p>
          <a:p>
            <a:pPr marL="342900" indent="-342900" algn="just">
              <a:buAutoNum type="arabicPeriod" startAt="2"/>
            </a:pPr>
            <a:endParaRPr lang="es-ES" sz="2000" i="1" dirty="0"/>
          </a:p>
          <a:p>
            <a:pPr marL="342900" indent="-342900" algn="just">
              <a:buAutoNum type="arabicPeriod" startAt="2"/>
            </a:pPr>
            <a:r>
              <a:rPr lang="es-ES" sz="2000" i="1" dirty="0"/>
              <a:t> </a:t>
            </a:r>
            <a:r>
              <a:rPr lang="es-ES" sz="2000" b="1" i="1" dirty="0"/>
              <a:t>Aumento de costos laborales. </a:t>
            </a:r>
            <a:r>
              <a:rPr lang="es-ES" sz="2000" i="1" dirty="0"/>
              <a:t>Se proyecta un incremento de costos por recargos, estabilidad reforzada y sanciones por terminaciones sin justa causa.  Las EST, al ser el empleador directo, asumirán mayores cargas por trabajadores en misión que no puedan desvincularse fácilmente por terminación anticipada del contrato con la empresa usuaria.</a:t>
            </a:r>
            <a:endParaRPr lang="es-CO" sz="2000" i="1" dirty="0"/>
          </a:p>
        </p:txBody>
      </p:sp>
      <p:pic>
        <p:nvPicPr>
          <p:cNvPr id="7" name="Imagen 6">
            <a:extLst>
              <a:ext uri="{FF2B5EF4-FFF2-40B4-BE49-F238E27FC236}">
                <a16:creationId xmlns:a16="http://schemas.microsoft.com/office/drawing/2014/main" id="{2869F863-0722-E0CC-C59A-56C440DCE036}"/>
              </a:ext>
            </a:extLst>
          </p:cNvPr>
          <p:cNvPicPr>
            <a:picLocks noChangeAspect="1"/>
          </p:cNvPicPr>
          <p:nvPr/>
        </p:nvPicPr>
        <p:blipFill>
          <a:blip r:embed="rId3"/>
          <a:stretch>
            <a:fillRect/>
          </a:stretch>
        </p:blipFill>
        <p:spPr>
          <a:xfrm>
            <a:off x="9985664" y="6100126"/>
            <a:ext cx="1331765" cy="456538"/>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397789555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7163DF1F-659E-6166-6761-BD49C573A350}"/>
              </a:ext>
            </a:extLst>
          </p:cNvPr>
          <p:cNvPicPr>
            <a:picLocks noChangeAspect="1"/>
          </p:cNvPicPr>
          <p:nvPr/>
        </p:nvPicPr>
        <p:blipFill>
          <a:blip r:embed="rId2"/>
          <a:stretch>
            <a:fillRect/>
          </a:stretch>
        </p:blipFill>
        <p:spPr>
          <a:xfrm>
            <a:off x="374073" y="-102313"/>
            <a:ext cx="11649361" cy="2277608"/>
          </a:xfrm>
          <a:prstGeom prst="rect">
            <a:avLst/>
          </a:prstGeom>
        </p:spPr>
      </p:pic>
      <p:sp>
        <p:nvSpPr>
          <p:cNvPr id="3" name="CuadroTexto 2">
            <a:extLst>
              <a:ext uri="{FF2B5EF4-FFF2-40B4-BE49-F238E27FC236}">
                <a16:creationId xmlns:a16="http://schemas.microsoft.com/office/drawing/2014/main" id="{8E6A6C63-46AE-B777-C365-0CA1E028408C}"/>
              </a:ext>
            </a:extLst>
          </p:cNvPr>
          <p:cNvSpPr txBox="1"/>
          <p:nvPr/>
        </p:nvSpPr>
        <p:spPr>
          <a:xfrm>
            <a:off x="1592406" y="633616"/>
            <a:ext cx="8715375" cy="646331"/>
          </a:xfrm>
          <a:prstGeom prst="rect">
            <a:avLst/>
          </a:prstGeom>
          <a:noFill/>
        </p:spPr>
        <p:txBody>
          <a:bodyPr wrap="square">
            <a:spAutoFit/>
          </a:bodyPr>
          <a:lstStyle/>
          <a:p>
            <a:r>
              <a:rPr lang="es-CO" sz="3600" b="1" i="1" dirty="0">
                <a:solidFill>
                  <a:schemeClr val="bg1"/>
                </a:solidFill>
                <a:latin typeface="Cavolini" panose="03000502040302020204" pitchFamily="66" charset="0"/>
                <a:cs typeface="Cavolini" panose="03000502040302020204" pitchFamily="66" charset="0"/>
              </a:rPr>
              <a:t>CONCLUSIONES DEL ANÁLISIS</a:t>
            </a:r>
          </a:p>
        </p:txBody>
      </p:sp>
      <p:pic>
        <p:nvPicPr>
          <p:cNvPr id="4" name="Imagen 3">
            <a:extLst>
              <a:ext uri="{FF2B5EF4-FFF2-40B4-BE49-F238E27FC236}">
                <a16:creationId xmlns:a16="http://schemas.microsoft.com/office/drawing/2014/main" id="{15A5C6EE-D730-0D94-96CD-1A5D360881CC}"/>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5155" y="2008632"/>
            <a:ext cx="10840318" cy="3971925"/>
          </a:xfrm>
          <a:custGeom>
            <a:avLst/>
            <a:gdLst>
              <a:gd name="connsiteX0" fmla="*/ 0 w 10840318"/>
              <a:gd name="connsiteY0" fmla="*/ 0 h 3971925"/>
              <a:gd name="connsiteX1" fmla="*/ 678946 w 10840318"/>
              <a:gd name="connsiteY1" fmla="*/ 0 h 3971925"/>
              <a:gd name="connsiteX2" fmla="*/ 1466296 w 10840318"/>
              <a:gd name="connsiteY2" fmla="*/ 0 h 3971925"/>
              <a:gd name="connsiteX3" fmla="*/ 2036839 w 10840318"/>
              <a:gd name="connsiteY3" fmla="*/ 0 h 3971925"/>
              <a:gd name="connsiteX4" fmla="*/ 2715785 w 10840318"/>
              <a:gd name="connsiteY4" fmla="*/ 0 h 3971925"/>
              <a:gd name="connsiteX5" fmla="*/ 2961118 w 10840318"/>
              <a:gd name="connsiteY5" fmla="*/ 0 h 3971925"/>
              <a:gd name="connsiteX6" fmla="*/ 3748468 w 10840318"/>
              <a:gd name="connsiteY6" fmla="*/ 0 h 3971925"/>
              <a:gd name="connsiteX7" fmla="*/ 4535817 w 10840318"/>
              <a:gd name="connsiteY7" fmla="*/ 0 h 3971925"/>
              <a:gd name="connsiteX8" fmla="*/ 4889554 w 10840318"/>
              <a:gd name="connsiteY8" fmla="*/ 0 h 3971925"/>
              <a:gd name="connsiteX9" fmla="*/ 5460097 w 10840318"/>
              <a:gd name="connsiteY9" fmla="*/ 0 h 3971925"/>
              <a:gd name="connsiteX10" fmla="*/ 5813834 w 10840318"/>
              <a:gd name="connsiteY10" fmla="*/ 0 h 3971925"/>
              <a:gd name="connsiteX11" fmla="*/ 6059167 w 10840318"/>
              <a:gd name="connsiteY11" fmla="*/ 0 h 3971925"/>
              <a:gd name="connsiteX12" fmla="*/ 6738113 w 10840318"/>
              <a:gd name="connsiteY12" fmla="*/ 0 h 3971925"/>
              <a:gd name="connsiteX13" fmla="*/ 7091850 w 10840318"/>
              <a:gd name="connsiteY13" fmla="*/ 0 h 3971925"/>
              <a:gd name="connsiteX14" fmla="*/ 7879200 w 10840318"/>
              <a:gd name="connsiteY14" fmla="*/ 0 h 3971925"/>
              <a:gd name="connsiteX15" fmla="*/ 8341339 w 10840318"/>
              <a:gd name="connsiteY15" fmla="*/ 0 h 3971925"/>
              <a:gd name="connsiteX16" fmla="*/ 8911882 w 10840318"/>
              <a:gd name="connsiteY16" fmla="*/ 0 h 3971925"/>
              <a:gd name="connsiteX17" fmla="*/ 9157216 w 10840318"/>
              <a:gd name="connsiteY17" fmla="*/ 0 h 3971925"/>
              <a:gd name="connsiteX18" fmla="*/ 9619356 w 10840318"/>
              <a:gd name="connsiteY18" fmla="*/ 0 h 3971925"/>
              <a:gd name="connsiteX19" fmla="*/ 10840318 w 10840318"/>
              <a:gd name="connsiteY19" fmla="*/ 0 h 3971925"/>
              <a:gd name="connsiteX20" fmla="*/ 10840318 w 10840318"/>
              <a:gd name="connsiteY20" fmla="*/ 567418 h 3971925"/>
              <a:gd name="connsiteX21" fmla="*/ 10840318 w 10840318"/>
              <a:gd name="connsiteY21" fmla="*/ 1134836 h 3971925"/>
              <a:gd name="connsiteX22" fmla="*/ 10840318 w 10840318"/>
              <a:gd name="connsiteY22" fmla="*/ 1583096 h 3971925"/>
              <a:gd name="connsiteX23" fmla="*/ 10840318 w 10840318"/>
              <a:gd name="connsiteY23" fmla="*/ 2150514 h 3971925"/>
              <a:gd name="connsiteX24" fmla="*/ 10840318 w 10840318"/>
              <a:gd name="connsiteY24" fmla="*/ 2638493 h 3971925"/>
              <a:gd name="connsiteX25" fmla="*/ 10840318 w 10840318"/>
              <a:gd name="connsiteY25" fmla="*/ 3245630 h 3971925"/>
              <a:gd name="connsiteX26" fmla="*/ 10840318 w 10840318"/>
              <a:gd name="connsiteY26" fmla="*/ 3971925 h 3971925"/>
              <a:gd name="connsiteX27" fmla="*/ 10269775 w 10840318"/>
              <a:gd name="connsiteY27" fmla="*/ 3971925 h 3971925"/>
              <a:gd name="connsiteX28" fmla="*/ 9590829 w 10840318"/>
              <a:gd name="connsiteY28" fmla="*/ 3971925 h 3971925"/>
              <a:gd name="connsiteX29" fmla="*/ 8911882 w 10840318"/>
              <a:gd name="connsiteY29" fmla="*/ 3971925 h 3971925"/>
              <a:gd name="connsiteX30" fmla="*/ 8124533 w 10840318"/>
              <a:gd name="connsiteY30" fmla="*/ 3971925 h 3971925"/>
              <a:gd name="connsiteX31" fmla="*/ 7770796 w 10840318"/>
              <a:gd name="connsiteY31" fmla="*/ 3971925 h 3971925"/>
              <a:gd name="connsiteX32" fmla="*/ 7525463 w 10840318"/>
              <a:gd name="connsiteY32" fmla="*/ 3971925 h 3971925"/>
              <a:gd name="connsiteX33" fmla="*/ 6954920 w 10840318"/>
              <a:gd name="connsiteY33" fmla="*/ 3971925 h 3971925"/>
              <a:gd name="connsiteX34" fmla="*/ 6384377 w 10840318"/>
              <a:gd name="connsiteY34" fmla="*/ 3971925 h 3971925"/>
              <a:gd name="connsiteX35" fmla="*/ 5705431 w 10840318"/>
              <a:gd name="connsiteY35" fmla="*/ 3971925 h 3971925"/>
              <a:gd name="connsiteX36" fmla="*/ 5134887 w 10840318"/>
              <a:gd name="connsiteY36" fmla="*/ 3971925 h 3971925"/>
              <a:gd name="connsiteX37" fmla="*/ 4455941 w 10840318"/>
              <a:gd name="connsiteY37" fmla="*/ 3971925 h 3971925"/>
              <a:gd name="connsiteX38" fmla="*/ 4210608 w 10840318"/>
              <a:gd name="connsiteY38" fmla="*/ 3971925 h 3971925"/>
              <a:gd name="connsiteX39" fmla="*/ 3423258 w 10840318"/>
              <a:gd name="connsiteY39" fmla="*/ 3971925 h 3971925"/>
              <a:gd name="connsiteX40" fmla="*/ 2852715 w 10840318"/>
              <a:gd name="connsiteY40" fmla="*/ 3971925 h 3971925"/>
              <a:gd name="connsiteX41" fmla="*/ 2498979 w 10840318"/>
              <a:gd name="connsiteY41" fmla="*/ 3971925 h 3971925"/>
              <a:gd name="connsiteX42" fmla="*/ 1711629 w 10840318"/>
              <a:gd name="connsiteY42" fmla="*/ 3971925 h 3971925"/>
              <a:gd name="connsiteX43" fmla="*/ 1249489 w 10840318"/>
              <a:gd name="connsiteY43" fmla="*/ 3971925 h 3971925"/>
              <a:gd name="connsiteX44" fmla="*/ 895753 w 10840318"/>
              <a:gd name="connsiteY44" fmla="*/ 3971925 h 3971925"/>
              <a:gd name="connsiteX45" fmla="*/ 650419 w 10840318"/>
              <a:gd name="connsiteY45" fmla="*/ 3971925 h 3971925"/>
              <a:gd name="connsiteX46" fmla="*/ 0 w 10840318"/>
              <a:gd name="connsiteY46" fmla="*/ 3971925 h 3971925"/>
              <a:gd name="connsiteX47" fmla="*/ 0 w 10840318"/>
              <a:gd name="connsiteY47" fmla="*/ 3523665 h 3971925"/>
              <a:gd name="connsiteX48" fmla="*/ 0 w 10840318"/>
              <a:gd name="connsiteY48" fmla="*/ 2956247 h 3971925"/>
              <a:gd name="connsiteX49" fmla="*/ 0 w 10840318"/>
              <a:gd name="connsiteY49" fmla="*/ 2428548 h 3971925"/>
              <a:gd name="connsiteX50" fmla="*/ 0 w 10840318"/>
              <a:gd name="connsiteY50" fmla="*/ 1940569 h 3971925"/>
              <a:gd name="connsiteX51" fmla="*/ 0 w 10840318"/>
              <a:gd name="connsiteY51" fmla="*/ 1293713 h 3971925"/>
              <a:gd name="connsiteX52" fmla="*/ 0 w 10840318"/>
              <a:gd name="connsiteY52" fmla="*/ 766014 h 3971925"/>
              <a:gd name="connsiteX53" fmla="*/ 0 w 10840318"/>
              <a:gd name="connsiteY53" fmla="*/ 0 h 397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840318" h="3971925" fill="none" extrusionOk="0">
                <a:moveTo>
                  <a:pt x="0" y="0"/>
                </a:moveTo>
                <a:cubicBezTo>
                  <a:pt x="183207" y="-14238"/>
                  <a:pt x="523156" y="75205"/>
                  <a:pt x="678946" y="0"/>
                </a:cubicBezTo>
                <a:cubicBezTo>
                  <a:pt x="834736" y="-75205"/>
                  <a:pt x="1242238" y="32868"/>
                  <a:pt x="1466296" y="0"/>
                </a:cubicBezTo>
                <a:cubicBezTo>
                  <a:pt x="1690354" y="-32868"/>
                  <a:pt x="1833837" y="44325"/>
                  <a:pt x="2036839" y="0"/>
                </a:cubicBezTo>
                <a:cubicBezTo>
                  <a:pt x="2239841" y="-44325"/>
                  <a:pt x="2571369" y="1129"/>
                  <a:pt x="2715785" y="0"/>
                </a:cubicBezTo>
                <a:cubicBezTo>
                  <a:pt x="2860201" y="-1129"/>
                  <a:pt x="2886673" y="4817"/>
                  <a:pt x="2961118" y="0"/>
                </a:cubicBezTo>
                <a:cubicBezTo>
                  <a:pt x="3035563" y="-4817"/>
                  <a:pt x="3515260" y="21707"/>
                  <a:pt x="3748468" y="0"/>
                </a:cubicBezTo>
                <a:cubicBezTo>
                  <a:pt x="3981676" y="-21707"/>
                  <a:pt x="4149882" y="26482"/>
                  <a:pt x="4535817" y="0"/>
                </a:cubicBezTo>
                <a:cubicBezTo>
                  <a:pt x="4921752" y="-26482"/>
                  <a:pt x="4818423" y="26299"/>
                  <a:pt x="4889554" y="0"/>
                </a:cubicBezTo>
                <a:cubicBezTo>
                  <a:pt x="4960685" y="-26299"/>
                  <a:pt x="5230406" y="51441"/>
                  <a:pt x="5460097" y="0"/>
                </a:cubicBezTo>
                <a:cubicBezTo>
                  <a:pt x="5689788" y="-51441"/>
                  <a:pt x="5698657" y="19473"/>
                  <a:pt x="5813834" y="0"/>
                </a:cubicBezTo>
                <a:cubicBezTo>
                  <a:pt x="5929011" y="-19473"/>
                  <a:pt x="5959005" y="1404"/>
                  <a:pt x="6059167" y="0"/>
                </a:cubicBezTo>
                <a:cubicBezTo>
                  <a:pt x="6159329" y="-1404"/>
                  <a:pt x="6548797" y="43815"/>
                  <a:pt x="6738113" y="0"/>
                </a:cubicBezTo>
                <a:cubicBezTo>
                  <a:pt x="6927429" y="-43815"/>
                  <a:pt x="6972927" y="38568"/>
                  <a:pt x="7091850" y="0"/>
                </a:cubicBezTo>
                <a:cubicBezTo>
                  <a:pt x="7210773" y="-38568"/>
                  <a:pt x="7703026" y="51883"/>
                  <a:pt x="7879200" y="0"/>
                </a:cubicBezTo>
                <a:cubicBezTo>
                  <a:pt x="8055374" y="-51883"/>
                  <a:pt x="8165788" y="17485"/>
                  <a:pt x="8341339" y="0"/>
                </a:cubicBezTo>
                <a:cubicBezTo>
                  <a:pt x="8516890" y="-17485"/>
                  <a:pt x="8710568" y="13437"/>
                  <a:pt x="8911882" y="0"/>
                </a:cubicBezTo>
                <a:cubicBezTo>
                  <a:pt x="9113196" y="-13437"/>
                  <a:pt x="9070689" y="8726"/>
                  <a:pt x="9157216" y="0"/>
                </a:cubicBezTo>
                <a:cubicBezTo>
                  <a:pt x="9243743" y="-8726"/>
                  <a:pt x="9523996" y="51311"/>
                  <a:pt x="9619356" y="0"/>
                </a:cubicBezTo>
                <a:cubicBezTo>
                  <a:pt x="9714716" y="-51311"/>
                  <a:pt x="10431436" y="128769"/>
                  <a:pt x="10840318" y="0"/>
                </a:cubicBezTo>
                <a:cubicBezTo>
                  <a:pt x="10904441" y="177390"/>
                  <a:pt x="10801665" y="319644"/>
                  <a:pt x="10840318" y="567418"/>
                </a:cubicBezTo>
                <a:cubicBezTo>
                  <a:pt x="10878971" y="815192"/>
                  <a:pt x="10788181" y="948953"/>
                  <a:pt x="10840318" y="1134836"/>
                </a:cubicBezTo>
                <a:cubicBezTo>
                  <a:pt x="10892455" y="1320719"/>
                  <a:pt x="10802639" y="1432902"/>
                  <a:pt x="10840318" y="1583096"/>
                </a:cubicBezTo>
                <a:cubicBezTo>
                  <a:pt x="10877997" y="1733290"/>
                  <a:pt x="10817303" y="1883777"/>
                  <a:pt x="10840318" y="2150514"/>
                </a:cubicBezTo>
                <a:cubicBezTo>
                  <a:pt x="10863333" y="2417251"/>
                  <a:pt x="10831076" y="2401347"/>
                  <a:pt x="10840318" y="2638493"/>
                </a:cubicBezTo>
                <a:cubicBezTo>
                  <a:pt x="10849560" y="2875639"/>
                  <a:pt x="10799499" y="2994749"/>
                  <a:pt x="10840318" y="3245630"/>
                </a:cubicBezTo>
                <a:cubicBezTo>
                  <a:pt x="10881137" y="3496511"/>
                  <a:pt x="10774245" y="3625769"/>
                  <a:pt x="10840318" y="3971925"/>
                </a:cubicBezTo>
                <a:cubicBezTo>
                  <a:pt x="10709366" y="4028544"/>
                  <a:pt x="10505984" y="3924232"/>
                  <a:pt x="10269775" y="3971925"/>
                </a:cubicBezTo>
                <a:cubicBezTo>
                  <a:pt x="10033566" y="4019618"/>
                  <a:pt x="9907908" y="3964618"/>
                  <a:pt x="9590829" y="3971925"/>
                </a:cubicBezTo>
                <a:cubicBezTo>
                  <a:pt x="9273750" y="3979232"/>
                  <a:pt x="9083288" y="3927165"/>
                  <a:pt x="8911882" y="3971925"/>
                </a:cubicBezTo>
                <a:cubicBezTo>
                  <a:pt x="8740476" y="4016685"/>
                  <a:pt x="8347601" y="3936294"/>
                  <a:pt x="8124533" y="3971925"/>
                </a:cubicBezTo>
                <a:cubicBezTo>
                  <a:pt x="7901465" y="4007556"/>
                  <a:pt x="7926477" y="3937421"/>
                  <a:pt x="7770796" y="3971925"/>
                </a:cubicBezTo>
                <a:cubicBezTo>
                  <a:pt x="7615115" y="4006429"/>
                  <a:pt x="7625821" y="3944364"/>
                  <a:pt x="7525463" y="3971925"/>
                </a:cubicBezTo>
                <a:cubicBezTo>
                  <a:pt x="7425105" y="3999486"/>
                  <a:pt x="7211506" y="3941167"/>
                  <a:pt x="6954920" y="3971925"/>
                </a:cubicBezTo>
                <a:cubicBezTo>
                  <a:pt x="6698334" y="4002683"/>
                  <a:pt x="6628191" y="3970335"/>
                  <a:pt x="6384377" y="3971925"/>
                </a:cubicBezTo>
                <a:cubicBezTo>
                  <a:pt x="6140563" y="3973515"/>
                  <a:pt x="5882823" y="3893426"/>
                  <a:pt x="5705431" y="3971925"/>
                </a:cubicBezTo>
                <a:cubicBezTo>
                  <a:pt x="5528039" y="4050424"/>
                  <a:pt x="5410740" y="3924251"/>
                  <a:pt x="5134887" y="3971925"/>
                </a:cubicBezTo>
                <a:cubicBezTo>
                  <a:pt x="4859034" y="4019599"/>
                  <a:pt x="4731414" y="3963650"/>
                  <a:pt x="4455941" y="3971925"/>
                </a:cubicBezTo>
                <a:cubicBezTo>
                  <a:pt x="4180468" y="3980200"/>
                  <a:pt x="4311838" y="3960216"/>
                  <a:pt x="4210608" y="3971925"/>
                </a:cubicBezTo>
                <a:cubicBezTo>
                  <a:pt x="4109378" y="3983634"/>
                  <a:pt x="3774532" y="3886606"/>
                  <a:pt x="3423258" y="3971925"/>
                </a:cubicBezTo>
                <a:cubicBezTo>
                  <a:pt x="3071984" y="4057244"/>
                  <a:pt x="3125182" y="3942025"/>
                  <a:pt x="2852715" y="3971925"/>
                </a:cubicBezTo>
                <a:cubicBezTo>
                  <a:pt x="2580248" y="4001825"/>
                  <a:pt x="2593418" y="3936604"/>
                  <a:pt x="2498979" y="3971925"/>
                </a:cubicBezTo>
                <a:cubicBezTo>
                  <a:pt x="2404540" y="4007246"/>
                  <a:pt x="1977627" y="3937542"/>
                  <a:pt x="1711629" y="3971925"/>
                </a:cubicBezTo>
                <a:cubicBezTo>
                  <a:pt x="1445631" y="4006308"/>
                  <a:pt x="1432133" y="3941945"/>
                  <a:pt x="1249489" y="3971925"/>
                </a:cubicBezTo>
                <a:cubicBezTo>
                  <a:pt x="1066845" y="4001905"/>
                  <a:pt x="1009537" y="3970910"/>
                  <a:pt x="895753" y="3971925"/>
                </a:cubicBezTo>
                <a:cubicBezTo>
                  <a:pt x="781969" y="3972940"/>
                  <a:pt x="745904" y="3943858"/>
                  <a:pt x="650419" y="3971925"/>
                </a:cubicBezTo>
                <a:cubicBezTo>
                  <a:pt x="554934" y="3999992"/>
                  <a:pt x="182998" y="3918224"/>
                  <a:pt x="0" y="3971925"/>
                </a:cubicBezTo>
                <a:cubicBezTo>
                  <a:pt x="-5750" y="3852190"/>
                  <a:pt x="9696" y="3668741"/>
                  <a:pt x="0" y="3523665"/>
                </a:cubicBezTo>
                <a:cubicBezTo>
                  <a:pt x="-9696" y="3378589"/>
                  <a:pt x="54689" y="3179235"/>
                  <a:pt x="0" y="2956247"/>
                </a:cubicBezTo>
                <a:cubicBezTo>
                  <a:pt x="-54689" y="2733259"/>
                  <a:pt x="15365" y="2554377"/>
                  <a:pt x="0" y="2428548"/>
                </a:cubicBezTo>
                <a:cubicBezTo>
                  <a:pt x="-15365" y="2302719"/>
                  <a:pt x="29563" y="2136485"/>
                  <a:pt x="0" y="1940569"/>
                </a:cubicBezTo>
                <a:cubicBezTo>
                  <a:pt x="-29563" y="1744653"/>
                  <a:pt x="73559" y="1516112"/>
                  <a:pt x="0" y="1293713"/>
                </a:cubicBezTo>
                <a:cubicBezTo>
                  <a:pt x="-73559" y="1071314"/>
                  <a:pt x="1784" y="954383"/>
                  <a:pt x="0" y="766014"/>
                </a:cubicBezTo>
                <a:cubicBezTo>
                  <a:pt x="-1784" y="577645"/>
                  <a:pt x="31576" y="207815"/>
                  <a:pt x="0" y="0"/>
                </a:cubicBezTo>
                <a:close/>
              </a:path>
              <a:path w="10840318" h="3971925" stroke="0" extrusionOk="0">
                <a:moveTo>
                  <a:pt x="0" y="0"/>
                </a:moveTo>
                <a:cubicBezTo>
                  <a:pt x="161112" y="-28670"/>
                  <a:pt x="365750" y="36398"/>
                  <a:pt x="462140" y="0"/>
                </a:cubicBezTo>
                <a:cubicBezTo>
                  <a:pt x="558530" y="-36398"/>
                  <a:pt x="680163" y="23638"/>
                  <a:pt x="815877" y="0"/>
                </a:cubicBezTo>
                <a:cubicBezTo>
                  <a:pt x="951591" y="-23638"/>
                  <a:pt x="1151912" y="39300"/>
                  <a:pt x="1386420" y="0"/>
                </a:cubicBezTo>
                <a:cubicBezTo>
                  <a:pt x="1620928" y="-39300"/>
                  <a:pt x="1757413" y="38025"/>
                  <a:pt x="2065366" y="0"/>
                </a:cubicBezTo>
                <a:cubicBezTo>
                  <a:pt x="2373319" y="-38025"/>
                  <a:pt x="2480241" y="56609"/>
                  <a:pt x="2635909" y="0"/>
                </a:cubicBezTo>
                <a:cubicBezTo>
                  <a:pt x="2791577" y="-56609"/>
                  <a:pt x="2768249" y="6095"/>
                  <a:pt x="2881242" y="0"/>
                </a:cubicBezTo>
                <a:cubicBezTo>
                  <a:pt x="2994235" y="-6095"/>
                  <a:pt x="3446824" y="39760"/>
                  <a:pt x="3668592" y="0"/>
                </a:cubicBezTo>
                <a:cubicBezTo>
                  <a:pt x="3890360" y="-39760"/>
                  <a:pt x="3931641" y="30731"/>
                  <a:pt x="4022329" y="0"/>
                </a:cubicBezTo>
                <a:cubicBezTo>
                  <a:pt x="4113017" y="-30731"/>
                  <a:pt x="4466626" y="15591"/>
                  <a:pt x="4701275" y="0"/>
                </a:cubicBezTo>
                <a:cubicBezTo>
                  <a:pt x="4935924" y="-15591"/>
                  <a:pt x="4865130" y="5016"/>
                  <a:pt x="4946608" y="0"/>
                </a:cubicBezTo>
                <a:cubicBezTo>
                  <a:pt x="5028086" y="-5016"/>
                  <a:pt x="5346312" y="26907"/>
                  <a:pt x="5517151" y="0"/>
                </a:cubicBezTo>
                <a:cubicBezTo>
                  <a:pt x="5687990" y="-26907"/>
                  <a:pt x="5641600" y="20926"/>
                  <a:pt x="5762485" y="0"/>
                </a:cubicBezTo>
                <a:cubicBezTo>
                  <a:pt x="5883370" y="-20926"/>
                  <a:pt x="6301860" y="67043"/>
                  <a:pt x="6441431" y="0"/>
                </a:cubicBezTo>
                <a:cubicBezTo>
                  <a:pt x="6581002" y="-67043"/>
                  <a:pt x="6624207" y="10672"/>
                  <a:pt x="6795168" y="0"/>
                </a:cubicBezTo>
                <a:cubicBezTo>
                  <a:pt x="6966129" y="-10672"/>
                  <a:pt x="7415526" y="27905"/>
                  <a:pt x="7582517" y="0"/>
                </a:cubicBezTo>
                <a:cubicBezTo>
                  <a:pt x="7749508" y="-27905"/>
                  <a:pt x="7859240" y="15147"/>
                  <a:pt x="8044657" y="0"/>
                </a:cubicBezTo>
                <a:cubicBezTo>
                  <a:pt x="8230074" y="-15147"/>
                  <a:pt x="8612925" y="77558"/>
                  <a:pt x="8832006" y="0"/>
                </a:cubicBezTo>
                <a:cubicBezTo>
                  <a:pt x="9051087" y="-77558"/>
                  <a:pt x="9344669" y="1668"/>
                  <a:pt x="9619356" y="0"/>
                </a:cubicBezTo>
                <a:cubicBezTo>
                  <a:pt x="9894043" y="-1668"/>
                  <a:pt x="9841507" y="23650"/>
                  <a:pt x="9973093" y="0"/>
                </a:cubicBezTo>
                <a:cubicBezTo>
                  <a:pt x="10104679" y="-23650"/>
                  <a:pt x="10110273" y="20396"/>
                  <a:pt x="10218426" y="0"/>
                </a:cubicBezTo>
                <a:cubicBezTo>
                  <a:pt x="10326579" y="-20396"/>
                  <a:pt x="10627957" y="28323"/>
                  <a:pt x="10840318" y="0"/>
                </a:cubicBezTo>
                <a:cubicBezTo>
                  <a:pt x="10859799" y="270601"/>
                  <a:pt x="10824114" y="359720"/>
                  <a:pt x="10840318" y="567418"/>
                </a:cubicBezTo>
                <a:cubicBezTo>
                  <a:pt x="10856522" y="775116"/>
                  <a:pt x="10762857" y="989770"/>
                  <a:pt x="10840318" y="1214274"/>
                </a:cubicBezTo>
                <a:cubicBezTo>
                  <a:pt x="10917779" y="1438778"/>
                  <a:pt x="10815495" y="1541468"/>
                  <a:pt x="10840318" y="1821411"/>
                </a:cubicBezTo>
                <a:cubicBezTo>
                  <a:pt x="10865141" y="2101354"/>
                  <a:pt x="10811926" y="2192056"/>
                  <a:pt x="10840318" y="2388829"/>
                </a:cubicBezTo>
                <a:cubicBezTo>
                  <a:pt x="10868710" y="2585602"/>
                  <a:pt x="10777115" y="2784600"/>
                  <a:pt x="10840318" y="2956247"/>
                </a:cubicBezTo>
                <a:cubicBezTo>
                  <a:pt x="10903521" y="3127894"/>
                  <a:pt x="10813371" y="3606833"/>
                  <a:pt x="10840318" y="3971925"/>
                </a:cubicBezTo>
                <a:cubicBezTo>
                  <a:pt x="10700798" y="4000458"/>
                  <a:pt x="10614755" y="3952200"/>
                  <a:pt x="10486581" y="3971925"/>
                </a:cubicBezTo>
                <a:cubicBezTo>
                  <a:pt x="10358407" y="3991650"/>
                  <a:pt x="10163475" y="3903583"/>
                  <a:pt x="9916038" y="3971925"/>
                </a:cubicBezTo>
                <a:cubicBezTo>
                  <a:pt x="9668601" y="4040267"/>
                  <a:pt x="9513129" y="3919311"/>
                  <a:pt x="9237092" y="3971925"/>
                </a:cubicBezTo>
                <a:cubicBezTo>
                  <a:pt x="8961055" y="4024539"/>
                  <a:pt x="8925213" y="3965410"/>
                  <a:pt x="8774952" y="3971925"/>
                </a:cubicBezTo>
                <a:cubicBezTo>
                  <a:pt x="8624691" y="3978440"/>
                  <a:pt x="8225353" y="3892305"/>
                  <a:pt x="7987603" y="3971925"/>
                </a:cubicBezTo>
                <a:cubicBezTo>
                  <a:pt x="7749853" y="4051545"/>
                  <a:pt x="7661188" y="3907824"/>
                  <a:pt x="7417060" y="3971925"/>
                </a:cubicBezTo>
                <a:cubicBezTo>
                  <a:pt x="7172932" y="4036026"/>
                  <a:pt x="7235573" y="3944679"/>
                  <a:pt x="7171726" y="3971925"/>
                </a:cubicBezTo>
                <a:cubicBezTo>
                  <a:pt x="7107879" y="3999171"/>
                  <a:pt x="6734361" y="3939325"/>
                  <a:pt x="6492780" y="3971925"/>
                </a:cubicBezTo>
                <a:cubicBezTo>
                  <a:pt x="6251199" y="4004525"/>
                  <a:pt x="6062153" y="3902740"/>
                  <a:pt x="5813834" y="3971925"/>
                </a:cubicBezTo>
                <a:cubicBezTo>
                  <a:pt x="5565515" y="4041110"/>
                  <a:pt x="5536043" y="3969196"/>
                  <a:pt x="5351694" y="3971925"/>
                </a:cubicBezTo>
                <a:cubicBezTo>
                  <a:pt x="5167345" y="3974654"/>
                  <a:pt x="4787648" y="3881551"/>
                  <a:pt x="4564344" y="3971925"/>
                </a:cubicBezTo>
                <a:cubicBezTo>
                  <a:pt x="4341040" y="4062299"/>
                  <a:pt x="4340971" y="3963018"/>
                  <a:pt x="4210608" y="3971925"/>
                </a:cubicBezTo>
                <a:cubicBezTo>
                  <a:pt x="4080245" y="3980832"/>
                  <a:pt x="3733790" y="3945761"/>
                  <a:pt x="3531661" y="3971925"/>
                </a:cubicBezTo>
                <a:cubicBezTo>
                  <a:pt x="3329532" y="3998089"/>
                  <a:pt x="3102690" y="3943160"/>
                  <a:pt x="2961118" y="3971925"/>
                </a:cubicBezTo>
                <a:cubicBezTo>
                  <a:pt x="2819546" y="4000690"/>
                  <a:pt x="2706333" y="3936104"/>
                  <a:pt x="2607382" y="3971925"/>
                </a:cubicBezTo>
                <a:cubicBezTo>
                  <a:pt x="2508431" y="4007746"/>
                  <a:pt x="2072897" y="3878289"/>
                  <a:pt x="1820032" y="3971925"/>
                </a:cubicBezTo>
                <a:cubicBezTo>
                  <a:pt x="1567167" y="4065561"/>
                  <a:pt x="1252234" y="3926405"/>
                  <a:pt x="1032683" y="3971925"/>
                </a:cubicBezTo>
                <a:cubicBezTo>
                  <a:pt x="813132" y="4017445"/>
                  <a:pt x="350389" y="3882808"/>
                  <a:pt x="0" y="3971925"/>
                </a:cubicBezTo>
                <a:cubicBezTo>
                  <a:pt x="-35119" y="3843026"/>
                  <a:pt x="55288" y="3632929"/>
                  <a:pt x="0" y="3483946"/>
                </a:cubicBezTo>
                <a:cubicBezTo>
                  <a:pt x="-55288" y="3334963"/>
                  <a:pt x="10046" y="3075774"/>
                  <a:pt x="0" y="2876809"/>
                </a:cubicBezTo>
                <a:cubicBezTo>
                  <a:pt x="-10046" y="2677844"/>
                  <a:pt x="2196" y="2615274"/>
                  <a:pt x="0" y="2388829"/>
                </a:cubicBezTo>
                <a:cubicBezTo>
                  <a:pt x="-2196" y="2162384"/>
                  <a:pt x="25209" y="1996174"/>
                  <a:pt x="0" y="1741973"/>
                </a:cubicBezTo>
                <a:cubicBezTo>
                  <a:pt x="-25209" y="1487772"/>
                  <a:pt x="48506" y="1369347"/>
                  <a:pt x="0" y="1214274"/>
                </a:cubicBezTo>
                <a:cubicBezTo>
                  <a:pt x="-48506" y="1059201"/>
                  <a:pt x="40654" y="858153"/>
                  <a:pt x="0" y="646856"/>
                </a:cubicBezTo>
                <a:cubicBezTo>
                  <a:pt x="-40654" y="435559"/>
                  <a:pt x="69500" y="233532"/>
                  <a:pt x="0" y="0"/>
                </a:cubicBezTo>
                <a:close/>
              </a:path>
            </a:pathLst>
          </a:custGeom>
          <a:ln>
            <a:solidFill>
              <a:srgbClr val="008000"/>
            </a:solidFill>
            <a:extLst>
              <a:ext uri="{C807C97D-BFC1-408E-A445-0C87EB9F89A2}">
                <ask:lineSketchStyleProps xmlns:ask="http://schemas.microsoft.com/office/drawing/2018/sketchyshapes" sd="1666150235">
                  <a:prstGeom prst="rect">
                    <a:avLst/>
                  </a:prstGeom>
                  <ask:type>
                    <ask:lineSketchScribble/>
                  </ask:type>
                </ask:lineSketchStyleProps>
              </a:ext>
            </a:extLst>
          </a:ln>
        </p:spPr>
      </p:pic>
      <p:pic>
        <p:nvPicPr>
          <p:cNvPr id="5" name="Imagen 4">
            <a:extLst>
              <a:ext uri="{FF2B5EF4-FFF2-40B4-BE49-F238E27FC236}">
                <a16:creationId xmlns:a16="http://schemas.microsoft.com/office/drawing/2014/main" id="{4F11AF33-099B-0C56-C89F-5E579368508A}"/>
              </a:ext>
            </a:extLst>
          </p:cNvPr>
          <p:cNvPicPr>
            <a:picLocks noChangeAspect="1"/>
          </p:cNvPicPr>
          <p:nvPr/>
        </p:nvPicPr>
        <p:blipFill>
          <a:blip r:embed="rId5"/>
          <a:stretch>
            <a:fillRect/>
          </a:stretch>
        </p:blipFill>
        <p:spPr>
          <a:xfrm>
            <a:off x="10120745" y="6188336"/>
            <a:ext cx="1338395"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55979424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36689" y="1"/>
            <a:ext cx="11315157" cy="1849582"/>
          </a:xfrm>
          <a:prstGeom prst="rect">
            <a:avLst/>
          </a:prstGeom>
          <a:scene3d>
            <a:camera prst="orthographicFront"/>
            <a:lightRig rig="threePt" dir="t"/>
          </a:scene3d>
          <a:sp3d>
            <a:bevelT w="114300" prst="artDeco"/>
          </a:sp3d>
        </p:spPr>
      </p:pic>
      <p:pic>
        <p:nvPicPr>
          <p:cNvPr id="8" name="Imagen 7">
            <a:extLst>
              <a:ext uri="{FF2B5EF4-FFF2-40B4-BE49-F238E27FC236}">
                <a16:creationId xmlns:a16="http://schemas.microsoft.com/office/drawing/2014/main" id="{C0A494EC-FB55-8B75-42A6-756E1DE8962C}"/>
              </a:ext>
            </a:extLst>
          </p:cNvPr>
          <p:cNvPicPr>
            <a:picLocks noChangeAspect="1"/>
          </p:cNvPicPr>
          <p:nvPr/>
        </p:nvPicPr>
        <p:blipFill>
          <a:blip r:embed="rId4"/>
          <a:stretch>
            <a:fillRect/>
          </a:stretch>
        </p:blipFill>
        <p:spPr>
          <a:xfrm>
            <a:off x="10068791" y="6172199"/>
            <a:ext cx="1174172" cy="550719"/>
          </a:xfrm>
          <a:prstGeom prst="rect">
            <a:avLst/>
          </a:prstGeom>
          <a:scene3d>
            <a:camera prst="orthographicFront"/>
            <a:lightRig rig="threePt" dir="t"/>
          </a:scene3d>
          <a:sp3d>
            <a:bevelT w="165100" prst="coolSlant"/>
          </a:sp3d>
        </p:spPr>
      </p:pic>
      <p:sp>
        <p:nvSpPr>
          <p:cNvPr id="12" name="CuadroTexto 11">
            <a:extLst>
              <a:ext uri="{FF2B5EF4-FFF2-40B4-BE49-F238E27FC236}">
                <a16:creationId xmlns:a16="http://schemas.microsoft.com/office/drawing/2014/main" id="{EB5FFC59-8B44-06F7-F0D4-D628D7DDE395}"/>
              </a:ext>
            </a:extLst>
          </p:cNvPr>
          <p:cNvSpPr txBox="1"/>
          <p:nvPr/>
        </p:nvSpPr>
        <p:spPr>
          <a:xfrm>
            <a:off x="1018308" y="507900"/>
            <a:ext cx="10027227" cy="736933"/>
          </a:xfrm>
          <a:prstGeom prst="rect">
            <a:avLst/>
          </a:prstGeom>
          <a:noFill/>
        </p:spPr>
        <p:txBody>
          <a:bodyPr wrap="square">
            <a:spAutoFit/>
          </a:bodyPr>
          <a:lstStyle/>
          <a:p>
            <a:pPr algn="ctr">
              <a:lnSpc>
                <a:spcPct val="107000"/>
              </a:lnSpc>
              <a:spcAft>
                <a:spcPts val="800"/>
              </a:spcAft>
            </a:pPr>
            <a:r>
              <a:rPr lang="es-CO" sz="2000" b="1" i="1" kern="0" dirty="0">
                <a:solidFill>
                  <a:schemeClr val="bg1"/>
                </a:solidFill>
                <a:effectLst/>
                <a:latin typeface="Cavolini" panose="03000502040302020204" pitchFamily="66" charset="0"/>
                <a:ea typeface="Times New Roman" panose="02020603050405020304" pitchFamily="18" charset="0"/>
                <a:cs typeface="Cavolini" panose="03000502040302020204" pitchFamily="66" charset="0"/>
              </a:rPr>
              <a:t>PRINCIPALES CAMBIOS QUE TRAJO LA REFORMA LABORAL EN COLOMBIA (LEY 2466 DE 2025, SANCIONADA EL 25 DE JUNIO DE 2025)</a:t>
            </a:r>
            <a:endParaRPr lang="es-CO" b="1" i="1" kern="100" dirty="0">
              <a:solidFill>
                <a:schemeClr val="bg1"/>
              </a:solidFill>
              <a:effectLst/>
              <a:latin typeface="Cavolini" panose="03000502040302020204" pitchFamily="66" charset="0"/>
              <a:ea typeface="Calibri" panose="020F0502020204030204" pitchFamily="34" charset="0"/>
              <a:cs typeface="Cavolini" panose="03000502040302020204" pitchFamily="66" charset="0"/>
            </a:endParaRPr>
          </a:p>
        </p:txBody>
      </p:sp>
      <p:pic>
        <p:nvPicPr>
          <p:cNvPr id="10" name="Imagen 9">
            <a:extLst>
              <a:ext uri="{FF2B5EF4-FFF2-40B4-BE49-F238E27FC236}">
                <a16:creationId xmlns:a16="http://schemas.microsoft.com/office/drawing/2014/main" id="{1DFCD75A-200D-AF23-0709-F8BDC6B79737}"/>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712210" y="1703320"/>
            <a:ext cx="10697007" cy="4482647"/>
          </a:xfrm>
          <a:prstGeom prst="rect">
            <a:avLst/>
          </a:prstGeom>
        </p:spPr>
      </p:pic>
    </p:spTree>
    <p:extLst>
      <p:ext uri="{BB962C8B-B14F-4D97-AF65-F5344CB8AC3E}">
        <p14:creationId xmlns:p14="http://schemas.microsoft.com/office/powerpoint/2010/main" val="178639765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7163DF1F-659E-6166-6761-BD49C573A350}"/>
              </a:ext>
            </a:extLst>
          </p:cNvPr>
          <p:cNvPicPr>
            <a:picLocks noChangeAspect="1"/>
          </p:cNvPicPr>
          <p:nvPr/>
        </p:nvPicPr>
        <p:blipFill>
          <a:blip r:embed="rId2"/>
          <a:stretch>
            <a:fillRect/>
          </a:stretch>
        </p:blipFill>
        <p:spPr>
          <a:xfrm>
            <a:off x="374073" y="-102313"/>
            <a:ext cx="11649361" cy="2277608"/>
          </a:xfrm>
          <a:prstGeom prst="rect">
            <a:avLst/>
          </a:prstGeom>
        </p:spPr>
      </p:pic>
      <p:sp>
        <p:nvSpPr>
          <p:cNvPr id="3" name="CuadroTexto 2">
            <a:extLst>
              <a:ext uri="{FF2B5EF4-FFF2-40B4-BE49-F238E27FC236}">
                <a16:creationId xmlns:a16="http://schemas.microsoft.com/office/drawing/2014/main" id="{BB198723-DF8E-6881-4A08-DEB94328C941}"/>
              </a:ext>
            </a:extLst>
          </p:cNvPr>
          <p:cNvSpPr txBox="1"/>
          <p:nvPr/>
        </p:nvSpPr>
        <p:spPr>
          <a:xfrm>
            <a:off x="2912628" y="454343"/>
            <a:ext cx="6094268" cy="830997"/>
          </a:xfrm>
          <a:prstGeom prst="rect">
            <a:avLst/>
          </a:prstGeom>
          <a:noFill/>
        </p:spPr>
        <p:txBody>
          <a:bodyPr wrap="square">
            <a:spAutoFit/>
          </a:bodyPr>
          <a:lstStyle/>
          <a:p>
            <a:r>
              <a:rPr lang="es-CO" sz="4800" b="1" i="1" dirty="0">
                <a:solidFill>
                  <a:schemeClr val="bg1"/>
                </a:solidFill>
              </a:rPr>
              <a:t>Implicaciones críticas</a:t>
            </a:r>
          </a:p>
        </p:txBody>
      </p:sp>
      <p:sp>
        <p:nvSpPr>
          <p:cNvPr id="5" name="CuadroTexto 4">
            <a:extLst>
              <a:ext uri="{FF2B5EF4-FFF2-40B4-BE49-F238E27FC236}">
                <a16:creationId xmlns:a16="http://schemas.microsoft.com/office/drawing/2014/main" id="{C7211918-70B6-6D31-8E3A-007652357C68}"/>
              </a:ext>
            </a:extLst>
          </p:cNvPr>
          <p:cNvSpPr txBox="1"/>
          <p:nvPr/>
        </p:nvSpPr>
        <p:spPr>
          <a:xfrm>
            <a:off x="800099" y="2222883"/>
            <a:ext cx="10692245" cy="2677656"/>
          </a:xfrm>
          <a:custGeom>
            <a:avLst/>
            <a:gdLst>
              <a:gd name="connsiteX0" fmla="*/ 0 w 10692245"/>
              <a:gd name="connsiteY0" fmla="*/ 0 h 2677656"/>
              <a:gd name="connsiteX1" fmla="*/ 700936 w 10692245"/>
              <a:gd name="connsiteY1" fmla="*/ 0 h 2677656"/>
              <a:gd name="connsiteX2" fmla="*/ 1188027 w 10692245"/>
              <a:gd name="connsiteY2" fmla="*/ 0 h 2677656"/>
              <a:gd name="connsiteX3" fmla="*/ 1568196 w 10692245"/>
              <a:gd name="connsiteY3" fmla="*/ 0 h 2677656"/>
              <a:gd name="connsiteX4" fmla="*/ 2269132 w 10692245"/>
              <a:gd name="connsiteY4" fmla="*/ 0 h 2677656"/>
              <a:gd name="connsiteX5" fmla="*/ 2863146 w 10692245"/>
              <a:gd name="connsiteY5" fmla="*/ 0 h 2677656"/>
              <a:gd name="connsiteX6" fmla="*/ 3671004 w 10692245"/>
              <a:gd name="connsiteY6" fmla="*/ 0 h 2677656"/>
              <a:gd name="connsiteX7" fmla="*/ 3944250 w 10692245"/>
              <a:gd name="connsiteY7" fmla="*/ 0 h 2677656"/>
              <a:gd name="connsiteX8" fmla="*/ 4431342 w 10692245"/>
              <a:gd name="connsiteY8" fmla="*/ 0 h 2677656"/>
              <a:gd name="connsiteX9" fmla="*/ 5239200 w 10692245"/>
              <a:gd name="connsiteY9" fmla="*/ 0 h 2677656"/>
              <a:gd name="connsiteX10" fmla="*/ 5726291 w 10692245"/>
              <a:gd name="connsiteY10" fmla="*/ 0 h 2677656"/>
              <a:gd name="connsiteX11" fmla="*/ 6427227 w 10692245"/>
              <a:gd name="connsiteY11" fmla="*/ 0 h 2677656"/>
              <a:gd name="connsiteX12" fmla="*/ 6914318 w 10692245"/>
              <a:gd name="connsiteY12" fmla="*/ 0 h 2677656"/>
              <a:gd name="connsiteX13" fmla="*/ 7294487 w 10692245"/>
              <a:gd name="connsiteY13" fmla="*/ 0 h 2677656"/>
              <a:gd name="connsiteX14" fmla="*/ 7995423 w 10692245"/>
              <a:gd name="connsiteY14" fmla="*/ 0 h 2677656"/>
              <a:gd name="connsiteX15" fmla="*/ 8375592 w 10692245"/>
              <a:gd name="connsiteY15" fmla="*/ 0 h 2677656"/>
              <a:gd name="connsiteX16" fmla="*/ 8755761 w 10692245"/>
              <a:gd name="connsiteY16" fmla="*/ 0 h 2677656"/>
              <a:gd name="connsiteX17" fmla="*/ 9456697 w 10692245"/>
              <a:gd name="connsiteY17" fmla="*/ 0 h 2677656"/>
              <a:gd name="connsiteX18" fmla="*/ 9943788 w 10692245"/>
              <a:gd name="connsiteY18" fmla="*/ 0 h 2677656"/>
              <a:gd name="connsiteX19" fmla="*/ 10692245 w 10692245"/>
              <a:gd name="connsiteY19" fmla="*/ 0 h 2677656"/>
              <a:gd name="connsiteX20" fmla="*/ 10692245 w 10692245"/>
              <a:gd name="connsiteY20" fmla="*/ 562308 h 2677656"/>
              <a:gd name="connsiteX21" fmla="*/ 10692245 w 10692245"/>
              <a:gd name="connsiteY21" fmla="*/ 1044286 h 2677656"/>
              <a:gd name="connsiteX22" fmla="*/ 10692245 w 10692245"/>
              <a:gd name="connsiteY22" fmla="*/ 1579817 h 2677656"/>
              <a:gd name="connsiteX23" fmla="*/ 10692245 w 10692245"/>
              <a:gd name="connsiteY23" fmla="*/ 2142125 h 2677656"/>
              <a:gd name="connsiteX24" fmla="*/ 10692245 w 10692245"/>
              <a:gd name="connsiteY24" fmla="*/ 2677656 h 2677656"/>
              <a:gd name="connsiteX25" fmla="*/ 10418999 w 10692245"/>
              <a:gd name="connsiteY25" fmla="*/ 2677656 h 2677656"/>
              <a:gd name="connsiteX26" fmla="*/ 10145752 w 10692245"/>
              <a:gd name="connsiteY26" fmla="*/ 2677656 h 2677656"/>
              <a:gd name="connsiteX27" fmla="*/ 9872506 w 10692245"/>
              <a:gd name="connsiteY27" fmla="*/ 2677656 h 2677656"/>
              <a:gd name="connsiteX28" fmla="*/ 9492338 w 10692245"/>
              <a:gd name="connsiteY28" fmla="*/ 2677656 h 2677656"/>
              <a:gd name="connsiteX29" fmla="*/ 9112169 w 10692245"/>
              <a:gd name="connsiteY29" fmla="*/ 2677656 h 2677656"/>
              <a:gd name="connsiteX30" fmla="*/ 8518155 w 10692245"/>
              <a:gd name="connsiteY30" fmla="*/ 2677656 h 2677656"/>
              <a:gd name="connsiteX31" fmla="*/ 7817219 w 10692245"/>
              <a:gd name="connsiteY31" fmla="*/ 2677656 h 2677656"/>
              <a:gd name="connsiteX32" fmla="*/ 7543973 w 10692245"/>
              <a:gd name="connsiteY32" fmla="*/ 2677656 h 2677656"/>
              <a:gd name="connsiteX33" fmla="*/ 7056882 w 10692245"/>
              <a:gd name="connsiteY33" fmla="*/ 2677656 h 2677656"/>
              <a:gd name="connsiteX34" fmla="*/ 6783635 w 10692245"/>
              <a:gd name="connsiteY34" fmla="*/ 2677656 h 2677656"/>
              <a:gd name="connsiteX35" fmla="*/ 6082699 w 10692245"/>
              <a:gd name="connsiteY35" fmla="*/ 2677656 h 2677656"/>
              <a:gd name="connsiteX36" fmla="*/ 5274841 w 10692245"/>
              <a:gd name="connsiteY36" fmla="*/ 2677656 h 2677656"/>
              <a:gd name="connsiteX37" fmla="*/ 4894672 w 10692245"/>
              <a:gd name="connsiteY37" fmla="*/ 2677656 h 2677656"/>
              <a:gd name="connsiteX38" fmla="*/ 4300659 w 10692245"/>
              <a:gd name="connsiteY38" fmla="*/ 2677656 h 2677656"/>
              <a:gd name="connsiteX39" fmla="*/ 3813567 w 10692245"/>
              <a:gd name="connsiteY39" fmla="*/ 2677656 h 2677656"/>
              <a:gd name="connsiteX40" fmla="*/ 3112631 w 10692245"/>
              <a:gd name="connsiteY40" fmla="*/ 2677656 h 2677656"/>
              <a:gd name="connsiteX41" fmla="*/ 2518618 w 10692245"/>
              <a:gd name="connsiteY41" fmla="*/ 2677656 h 2677656"/>
              <a:gd name="connsiteX42" fmla="*/ 1710759 w 10692245"/>
              <a:gd name="connsiteY42" fmla="*/ 2677656 h 2677656"/>
              <a:gd name="connsiteX43" fmla="*/ 1116746 w 10692245"/>
              <a:gd name="connsiteY43" fmla="*/ 2677656 h 2677656"/>
              <a:gd name="connsiteX44" fmla="*/ 522732 w 10692245"/>
              <a:gd name="connsiteY44" fmla="*/ 2677656 h 2677656"/>
              <a:gd name="connsiteX45" fmla="*/ 0 w 10692245"/>
              <a:gd name="connsiteY45" fmla="*/ 2677656 h 2677656"/>
              <a:gd name="connsiteX46" fmla="*/ 0 w 10692245"/>
              <a:gd name="connsiteY46" fmla="*/ 2168901 h 2677656"/>
              <a:gd name="connsiteX47" fmla="*/ 0 w 10692245"/>
              <a:gd name="connsiteY47" fmla="*/ 1606594 h 2677656"/>
              <a:gd name="connsiteX48" fmla="*/ 0 w 10692245"/>
              <a:gd name="connsiteY48" fmla="*/ 1017509 h 2677656"/>
              <a:gd name="connsiteX49" fmla="*/ 0 w 10692245"/>
              <a:gd name="connsiteY49" fmla="*/ 562308 h 2677656"/>
              <a:gd name="connsiteX50" fmla="*/ 0 w 10692245"/>
              <a:gd name="connsiteY50" fmla="*/ 0 h 26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92245" h="2677656" extrusionOk="0">
                <a:moveTo>
                  <a:pt x="0" y="0"/>
                </a:moveTo>
                <a:cubicBezTo>
                  <a:pt x="286951" y="-65256"/>
                  <a:pt x="524003" y="5795"/>
                  <a:pt x="700936" y="0"/>
                </a:cubicBezTo>
                <a:cubicBezTo>
                  <a:pt x="877869" y="-5795"/>
                  <a:pt x="1077360" y="57021"/>
                  <a:pt x="1188027" y="0"/>
                </a:cubicBezTo>
                <a:cubicBezTo>
                  <a:pt x="1298694" y="-57021"/>
                  <a:pt x="1379521" y="13329"/>
                  <a:pt x="1568196" y="0"/>
                </a:cubicBezTo>
                <a:cubicBezTo>
                  <a:pt x="1756871" y="-13329"/>
                  <a:pt x="1998588" y="48648"/>
                  <a:pt x="2269132" y="0"/>
                </a:cubicBezTo>
                <a:cubicBezTo>
                  <a:pt x="2539676" y="-48648"/>
                  <a:pt x="2633411" y="6365"/>
                  <a:pt x="2863146" y="0"/>
                </a:cubicBezTo>
                <a:cubicBezTo>
                  <a:pt x="3092881" y="-6365"/>
                  <a:pt x="3493507" y="26332"/>
                  <a:pt x="3671004" y="0"/>
                </a:cubicBezTo>
                <a:cubicBezTo>
                  <a:pt x="3848501" y="-26332"/>
                  <a:pt x="3851639" y="2592"/>
                  <a:pt x="3944250" y="0"/>
                </a:cubicBezTo>
                <a:cubicBezTo>
                  <a:pt x="4036861" y="-2592"/>
                  <a:pt x="4246620" y="55758"/>
                  <a:pt x="4431342" y="0"/>
                </a:cubicBezTo>
                <a:cubicBezTo>
                  <a:pt x="4616064" y="-55758"/>
                  <a:pt x="5032441" y="91907"/>
                  <a:pt x="5239200" y="0"/>
                </a:cubicBezTo>
                <a:cubicBezTo>
                  <a:pt x="5445959" y="-91907"/>
                  <a:pt x="5565853" y="7291"/>
                  <a:pt x="5726291" y="0"/>
                </a:cubicBezTo>
                <a:cubicBezTo>
                  <a:pt x="5886729" y="-7291"/>
                  <a:pt x="6148043" y="20517"/>
                  <a:pt x="6427227" y="0"/>
                </a:cubicBezTo>
                <a:cubicBezTo>
                  <a:pt x="6706411" y="-20517"/>
                  <a:pt x="6711539" y="9731"/>
                  <a:pt x="6914318" y="0"/>
                </a:cubicBezTo>
                <a:cubicBezTo>
                  <a:pt x="7117097" y="-9731"/>
                  <a:pt x="7111397" y="9158"/>
                  <a:pt x="7294487" y="0"/>
                </a:cubicBezTo>
                <a:cubicBezTo>
                  <a:pt x="7477577" y="-9158"/>
                  <a:pt x="7677618" y="14068"/>
                  <a:pt x="7995423" y="0"/>
                </a:cubicBezTo>
                <a:cubicBezTo>
                  <a:pt x="8313228" y="-14068"/>
                  <a:pt x="8292804" y="24237"/>
                  <a:pt x="8375592" y="0"/>
                </a:cubicBezTo>
                <a:cubicBezTo>
                  <a:pt x="8458380" y="-24237"/>
                  <a:pt x="8677528" y="8457"/>
                  <a:pt x="8755761" y="0"/>
                </a:cubicBezTo>
                <a:cubicBezTo>
                  <a:pt x="8833994" y="-8457"/>
                  <a:pt x="9117819" y="22104"/>
                  <a:pt x="9456697" y="0"/>
                </a:cubicBezTo>
                <a:cubicBezTo>
                  <a:pt x="9795575" y="-22104"/>
                  <a:pt x="9742338" y="16795"/>
                  <a:pt x="9943788" y="0"/>
                </a:cubicBezTo>
                <a:cubicBezTo>
                  <a:pt x="10145238" y="-16795"/>
                  <a:pt x="10466354" y="12108"/>
                  <a:pt x="10692245" y="0"/>
                </a:cubicBezTo>
                <a:cubicBezTo>
                  <a:pt x="10714175" y="144388"/>
                  <a:pt x="10651061" y="296975"/>
                  <a:pt x="10692245" y="562308"/>
                </a:cubicBezTo>
                <a:cubicBezTo>
                  <a:pt x="10733429" y="827641"/>
                  <a:pt x="10661308" y="915445"/>
                  <a:pt x="10692245" y="1044286"/>
                </a:cubicBezTo>
                <a:cubicBezTo>
                  <a:pt x="10723182" y="1173127"/>
                  <a:pt x="10646522" y="1319870"/>
                  <a:pt x="10692245" y="1579817"/>
                </a:cubicBezTo>
                <a:cubicBezTo>
                  <a:pt x="10737968" y="1839764"/>
                  <a:pt x="10683366" y="1915745"/>
                  <a:pt x="10692245" y="2142125"/>
                </a:cubicBezTo>
                <a:cubicBezTo>
                  <a:pt x="10701124" y="2368505"/>
                  <a:pt x="10657800" y="2553477"/>
                  <a:pt x="10692245" y="2677656"/>
                </a:cubicBezTo>
                <a:cubicBezTo>
                  <a:pt x="10577515" y="2702419"/>
                  <a:pt x="10549221" y="2676810"/>
                  <a:pt x="10418999" y="2677656"/>
                </a:cubicBezTo>
                <a:cubicBezTo>
                  <a:pt x="10288777" y="2678502"/>
                  <a:pt x="10278643" y="2662586"/>
                  <a:pt x="10145752" y="2677656"/>
                </a:cubicBezTo>
                <a:cubicBezTo>
                  <a:pt x="10012861" y="2692726"/>
                  <a:pt x="9988533" y="2659321"/>
                  <a:pt x="9872506" y="2677656"/>
                </a:cubicBezTo>
                <a:cubicBezTo>
                  <a:pt x="9756479" y="2695991"/>
                  <a:pt x="9636301" y="2676038"/>
                  <a:pt x="9492338" y="2677656"/>
                </a:cubicBezTo>
                <a:cubicBezTo>
                  <a:pt x="9348375" y="2679274"/>
                  <a:pt x="9237347" y="2637437"/>
                  <a:pt x="9112169" y="2677656"/>
                </a:cubicBezTo>
                <a:cubicBezTo>
                  <a:pt x="8986991" y="2717875"/>
                  <a:pt x="8733761" y="2615910"/>
                  <a:pt x="8518155" y="2677656"/>
                </a:cubicBezTo>
                <a:cubicBezTo>
                  <a:pt x="8302549" y="2739402"/>
                  <a:pt x="8133810" y="2672069"/>
                  <a:pt x="7817219" y="2677656"/>
                </a:cubicBezTo>
                <a:cubicBezTo>
                  <a:pt x="7500628" y="2683243"/>
                  <a:pt x="7666655" y="2645219"/>
                  <a:pt x="7543973" y="2677656"/>
                </a:cubicBezTo>
                <a:cubicBezTo>
                  <a:pt x="7421291" y="2710093"/>
                  <a:pt x="7189450" y="2649167"/>
                  <a:pt x="7056882" y="2677656"/>
                </a:cubicBezTo>
                <a:cubicBezTo>
                  <a:pt x="6924314" y="2706145"/>
                  <a:pt x="6901077" y="2661562"/>
                  <a:pt x="6783635" y="2677656"/>
                </a:cubicBezTo>
                <a:cubicBezTo>
                  <a:pt x="6666193" y="2693750"/>
                  <a:pt x="6356508" y="2642845"/>
                  <a:pt x="6082699" y="2677656"/>
                </a:cubicBezTo>
                <a:cubicBezTo>
                  <a:pt x="5808890" y="2712467"/>
                  <a:pt x="5519519" y="2617156"/>
                  <a:pt x="5274841" y="2677656"/>
                </a:cubicBezTo>
                <a:cubicBezTo>
                  <a:pt x="5030163" y="2738156"/>
                  <a:pt x="4991386" y="2663218"/>
                  <a:pt x="4894672" y="2677656"/>
                </a:cubicBezTo>
                <a:cubicBezTo>
                  <a:pt x="4797958" y="2692094"/>
                  <a:pt x="4510896" y="2624957"/>
                  <a:pt x="4300659" y="2677656"/>
                </a:cubicBezTo>
                <a:cubicBezTo>
                  <a:pt x="4090422" y="2730355"/>
                  <a:pt x="3955286" y="2628316"/>
                  <a:pt x="3813567" y="2677656"/>
                </a:cubicBezTo>
                <a:cubicBezTo>
                  <a:pt x="3671848" y="2726996"/>
                  <a:pt x="3451315" y="2608476"/>
                  <a:pt x="3112631" y="2677656"/>
                </a:cubicBezTo>
                <a:cubicBezTo>
                  <a:pt x="2773947" y="2746836"/>
                  <a:pt x="2812996" y="2621609"/>
                  <a:pt x="2518618" y="2677656"/>
                </a:cubicBezTo>
                <a:cubicBezTo>
                  <a:pt x="2224240" y="2733703"/>
                  <a:pt x="1959930" y="2631651"/>
                  <a:pt x="1710759" y="2677656"/>
                </a:cubicBezTo>
                <a:cubicBezTo>
                  <a:pt x="1461588" y="2723661"/>
                  <a:pt x="1289369" y="2674366"/>
                  <a:pt x="1116746" y="2677656"/>
                </a:cubicBezTo>
                <a:cubicBezTo>
                  <a:pt x="944123" y="2680946"/>
                  <a:pt x="814021" y="2622765"/>
                  <a:pt x="522732" y="2677656"/>
                </a:cubicBezTo>
                <a:cubicBezTo>
                  <a:pt x="231443" y="2732547"/>
                  <a:pt x="123764" y="2676009"/>
                  <a:pt x="0" y="2677656"/>
                </a:cubicBezTo>
                <a:cubicBezTo>
                  <a:pt x="-36586" y="2461117"/>
                  <a:pt x="24042" y="2365024"/>
                  <a:pt x="0" y="2168901"/>
                </a:cubicBezTo>
                <a:cubicBezTo>
                  <a:pt x="-24042" y="1972779"/>
                  <a:pt x="9290" y="1730886"/>
                  <a:pt x="0" y="1606594"/>
                </a:cubicBezTo>
                <a:cubicBezTo>
                  <a:pt x="-9290" y="1482302"/>
                  <a:pt x="44624" y="1232022"/>
                  <a:pt x="0" y="1017509"/>
                </a:cubicBezTo>
                <a:cubicBezTo>
                  <a:pt x="-44624" y="802996"/>
                  <a:pt x="41872" y="740444"/>
                  <a:pt x="0" y="562308"/>
                </a:cubicBezTo>
                <a:cubicBezTo>
                  <a:pt x="-41872" y="384172"/>
                  <a:pt x="54354" y="176640"/>
                  <a:pt x="0" y="0"/>
                </a:cubicBezTo>
                <a:close/>
              </a:path>
            </a:pathLst>
          </a:custGeom>
          <a:noFill/>
          <a:ln w="19050">
            <a:solidFill>
              <a:srgbClr val="FF6600"/>
            </a:solidFill>
            <a:extLst>
              <a:ext uri="{C807C97D-BFC1-408E-A445-0C87EB9F89A2}">
                <ask:lineSketchStyleProps xmlns:ask="http://schemas.microsoft.com/office/drawing/2018/sketchyshapes" sd="3020924143">
                  <a:prstGeom prst="rect">
                    <a:avLst/>
                  </a:prstGeom>
                  <ask:type>
                    <ask:lineSketchScribble/>
                  </ask:type>
                </ask:lineSketchStyleProps>
              </a:ext>
            </a:extLst>
          </a:ln>
        </p:spPr>
        <p:txBody>
          <a:bodyPr wrap="square">
            <a:spAutoFit/>
          </a:bodyPr>
          <a:lstStyle/>
          <a:p>
            <a:pPr algn="just">
              <a:buFont typeface="Arial" panose="020B0604020202020204" pitchFamily="34" charset="0"/>
              <a:buChar char="•"/>
            </a:pPr>
            <a:r>
              <a:rPr lang="es-ES" sz="2400" b="1" i="1" dirty="0"/>
              <a:t>Reducción en la demanda de servicios de EST</a:t>
            </a:r>
            <a:r>
              <a:rPr lang="es-ES" sz="2400" i="1" dirty="0"/>
              <a:t> por parte de empresas usuarias.</a:t>
            </a:r>
          </a:p>
          <a:p>
            <a:pPr algn="just">
              <a:buFont typeface="Arial" panose="020B0604020202020204" pitchFamily="34" charset="0"/>
              <a:buChar char="•"/>
            </a:pPr>
            <a:endParaRPr lang="es-ES" sz="2400" i="1" dirty="0"/>
          </a:p>
          <a:p>
            <a:pPr algn="just">
              <a:buFont typeface="Arial" panose="020B0604020202020204" pitchFamily="34" charset="0"/>
              <a:buChar char="•"/>
            </a:pPr>
            <a:r>
              <a:rPr lang="es-ES" sz="2400" b="1" i="1" dirty="0"/>
              <a:t>Posible cierre o reconversión de EST</a:t>
            </a:r>
            <a:r>
              <a:rPr lang="es-ES" sz="2400" i="1" dirty="0"/>
              <a:t> hacia modelos de outsourcing   especializados no laborales.</a:t>
            </a:r>
          </a:p>
          <a:p>
            <a:pPr algn="just"/>
            <a:endParaRPr lang="es-ES" sz="2400" i="1" dirty="0"/>
          </a:p>
          <a:p>
            <a:pPr algn="just">
              <a:buFont typeface="Arial" panose="020B0604020202020204" pitchFamily="34" charset="0"/>
              <a:buChar char="•"/>
            </a:pPr>
            <a:r>
              <a:rPr lang="es-ES" sz="2400" b="1" i="1" dirty="0"/>
              <a:t>Pérdida de empleo temporal formal</a:t>
            </a:r>
            <a:r>
              <a:rPr lang="es-ES" sz="2400" i="1" dirty="0"/>
              <a:t>, que en muchos casos sirve como puerta de entrada al mercado laboral.</a:t>
            </a:r>
          </a:p>
        </p:txBody>
      </p:sp>
      <p:pic>
        <p:nvPicPr>
          <p:cNvPr id="7" name="Imagen 6">
            <a:extLst>
              <a:ext uri="{FF2B5EF4-FFF2-40B4-BE49-F238E27FC236}">
                <a16:creationId xmlns:a16="http://schemas.microsoft.com/office/drawing/2014/main" id="{67C0FE2C-45B5-2555-0C18-CB6FBF7B62C3}"/>
              </a:ext>
            </a:extLst>
          </p:cNvPr>
          <p:cNvPicPr>
            <a:picLocks noChangeAspect="1"/>
          </p:cNvPicPr>
          <p:nvPr/>
        </p:nvPicPr>
        <p:blipFill>
          <a:blip r:embed="rId3"/>
          <a:stretch>
            <a:fillRect/>
          </a:stretch>
        </p:blipFill>
        <p:spPr>
          <a:xfrm>
            <a:off x="10018868" y="5677855"/>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8917332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4706535B-B718-704C-BD76-9336D995392A}"/>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3" name="Imagen 2">
            <a:extLst>
              <a:ext uri="{FF2B5EF4-FFF2-40B4-BE49-F238E27FC236}">
                <a16:creationId xmlns:a16="http://schemas.microsoft.com/office/drawing/2014/main" id="{E484A665-9CD6-B11E-23E3-935D0AF316D3}"/>
              </a:ext>
            </a:extLst>
          </p:cNvPr>
          <p:cNvPicPr>
            <a:picLocks noChangeAspect="1"/>
          </p:cNvPicPr>
          <p:nvPr/>
        </p:nvPicPr>
        <p:blipFill>
          <a:blip r:embed="rId2"/>
          <a:stretch>
            <a:fillRect/>
          </a:stretch>
        </p:blipFill>
        <p:spPr>
          <a:xfrm>
            <a:off x="807240" y="216571"/>
            <a:ext cx="10742083" cy="3564273"/>
          </a:xfrm>
          <a:prstGeom prst="ellipse">
            <a:avLst/>
          </a:prstGeom>
          <a:ln w="12700" cap="rnd">
            <a:solidFill>
              <a:srgbClr val="FFFF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CuadroTexto 3">
            <a:extLst>
              <a:ext uri="{FF2B5EF4-FFF2-40B4-BE49-F238E27FC236}">
                <a16:creationId xmlns:a16="http://schemas.microsoft.com/office/drawing/2014/main" id="{24800204-0D94-ABA1-3B1C-B3DAD4278309}"/>
              </a:ext>
            </a:extLst>
          </p:cNvPr>
          <p:cNvSpPr txBox="1"/>
          <p:nvPr/>
        </p:nvSpPr>
        <p:spPr>
          <a:xfrm>
            <a:off x="1500337" y="4063358"/>
            <a:ext cx="10200904" cy="1754326"/>
          </a:xfrm>
          <a:prstGeom prst="rect">
            <a:avLst/>
          </a:prstGeom>
          <a:noFill/>
          <a:effectLst>
            <a:softEdge rad="635000"/>
          </a:effectLst>
          <a:scene3d>
            <a:camera prst="perspectiveRelaxedModerately"/>
            <a:lightRig rig="threePt" dir="t"/>
          </a:scene3d>
          <a:sp3d>
            <a:bevelT w="114300" prst="hardEdge"/>
          </a:sp3d>
        </p:spPr>
        <p:txBody>
          <a:bodyPr wrap="square" rtlCol="0">
            <a:spAutoFit/>
          </a:bodyPr>
          <a:lstStyle/>
          <a:p>
            <a:r>
              <a:rPr lang="es-CO" sz="3600" dirty="0">
                <a:solidFill>
                  <a:srgbClr val="FFFF00"/>
                </a:solidFill>
                <a:highlight>
                  <a:srgbClr val="000000"/>
                </a:highlight>
                <a:latin typeface="Cavolini" panose="03000502040302020204" pitchFamily="66" charset="0"/>
                <a:cs typeface="Cavolini" panose="03000502040302020204" pitchFamily="66" charset="0"/>
              </a:rPr>
              <a:t>               </a:t>
            </a:r>
            <a:endParaRPr lang="es-CO" sz="3600" dirty="0">
              <a:latin typeface="Cavolini" panose="03000502040302020204" pitchFamily="66" charset="0"/>
              <a:cs typeface="Cavolini" panose="03000502040302020204" pitchFamily="66" charset="0"/>
            </a:endParaRPr>
          </a:p>
          <a:p>
            <a:r>
              <a:rPr lang="es-CO" sz="3600" b="1" dirty="0">
                <a:solidFill>
                  <a:srgbClr val="7030A0"/>
                </a:solidFill>
                <a:highlight>
                  <a:srgbClr val="000080"/>
                </a:highlight>
                <a:latin typeface="Cavolini" panose="03000502040302020204" pitchFamily="66" charset="0"/>
                <a:cs typeface="Cavolini" panose="03000502040302020204" pitchFamily="66" charset="0"/>
              </a:rPr>
              <a:t>                                           </a:t>
            </a:r>
            <a:endParaRPr lang="es-CO" sz="4000" b="1" dirty="0">
              <a:solidFill>
                <a:srgbClr val="FFFF00"/>
              </a:solidFill>
              <a:highlight>
                <a:srgbClr val="FF0000"/>
              </a:highlight>
              <a:latin typeface="Cavolini" panose="03000502040302020204" pitchFamily="66" charset="0"/>
              <a:cs typeface="Cavolini" panose="03000502040302020204" pitchFamily="66" charset="0"/>
            </a:endParaRPr>
          </a:p>
          <a:p>
            <a:r>
              <a:rPr lang="es-CO" sz="3600" b="1" dirty="0">
                <a:solidFill>
                  <a:srgbClr val="66FF33"/>
                </a:solidFill>
                <a:highlight>
                  <a:srgbClr val="FF0000"/>
                </a:highlight>
                <a:latin typeface="Cavolini" panose="03000502040302020204" pitchFamily="66" charset="0"/>
                <a:cs typeface="Cavolini" panose="03000502040302020204" pitchFamily="66" charset="0"/>
              </a:rPr>
              <a:t>                                                  </a:t>
            </a:r>
            <a:endParaRPr lang="es-CO" sz="3600" b="1" dirty="0">
              <a:solidFill>
                <a:srgbClr val="002060"/>
              </a:solidFill>
              <a:highlight>
                <a:srgbClr val="FF0000"/>
              </a:highlight>
              <a:latin typeface="Cavolini" panose="03000502040302020204" pitchFamily="66" charset="0"/>
              <a:cs typeface="Cavolini" panose="03000502040302020204" pitchFamily="66" charset="0"/>
            </a:endParaRPr>
          </a:p>
        </p:txBody>
      </p:sp>
      <p:pic>
        <p:nvPicPr>
          <p:cNvPr id="6" name="Imagen 5">
            <a:extLst>
              <a:ext uri="{FF2B5EF4-FFF2-40B4-BE49-F238E27FC236}">
                <a16:creationId xmlns:a16="http://schemas.microsoft.com/office/drawing/2014/main" id="{208F46D8-4228-6397-6A3B-FC79EA455422}"/>
              </a:ext>
            </a:extLst>
          </p:cNvPr>
          <p:cNvPicPr>
            <a:picLocks noChangeAspect="1"/>
          </p:cNvPicPr>
          <p:nvPr/>
        </p:nvPicPr>
        <p:blipFill>
          <a:blip r:embed="rId3">
            <a:extLst>
              <a:ext uri="{BEBA8EAE-BF5A-486C-A8C5-ECC9F3942E4B}">
                <a14:imgProps xmlns:a14="http://schemas.microsoft.com/office/drawing/2010/main">
                  <a14:imgLayer r:embed="rId4">
                    <a14:imgEffect>
                      <a14:artisticPlasticWrap/>
                    </a14:imgEffect>
                  </a14:imgLayer>
                </a14:imgProps>
              </a:ext>
            </a:extLst>
          </a:blip>
          <a:stretch>
            <a:fillRect/>
          </a:stretch>
        </p:blipFill>
        <p:spPr>
          <a:xfrm>
            <a:off x="568980" y="3882700"/>
            <a:ext cx="11132261" cy="1934981"/>
          </a:xfrm>
          <a:prstGeom prst="rect">
            <a:avLst/>
          </a:prstGeom>
          <a:effectLst>
            <a:softEdge rad="317500"/>
          </a:effectLst>
        </p:spPr>
      </p:pic>
      <p:sp>
        <p:nvSpPr>
          <p:cNvPr id="2" name="CuadroTexto 1">
            <a:extLst>
              <a:ext uri="{FF2B5EF4-FFF2-40B4-BE49-F238E27FC236}">
                <a16:creationId xmlns:a16="http://schemas.microsoft.com/office/drawing/2014/main" id="{E7FB34F0-D636-570D-6D6B-813A6D41FAA1}"/>
              </a:ext>
            </a:extLst>
          </p:cNvPr>
          <p:cNvSpPr txBox="1"/>
          <p:nvPr/>
        </p:nvSpPr>
        <p:spPr>
          <a:xfrm>
            <a:off x="1589140" y="4243571"/>
            <a:ext cx="9491701" cy="1323439"/>
          </a:xfrm>
          <a:prstGeom prst="rect">
            <a:avLst/>
          </a:prstGeom>
          <a:noFill/>
        </p:spPr>
        <p:txBody>
          <a:bodyPr wrap="square" rtlCol="0">
            <a:spAutoFit/>
          </a:bodyPr>
          <a:lstStyle/>
          <a:p>
            <a:r>
              <a:rPr lang="es-CO" sz="8000" i="1" dirty="0">
                <a:solidFill>
                  <a:schemeClr val="bg1"/>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Muchas Gracias </a:t>
            </a:r>
          </a:p>
        </p:txBody>
      </p:sp>
      <p:pic>
        <p:nvPicPr>
          <p:cNvPr id="7" name="Imagen 6">
            <a:extLst>
              <a:ext uri="{FF2B5EF4-FFF2-40B4-BE49-F238E27FC236}">
                <a16:creationId xmlns:a16="http://schemas.microsoft.com/office/drawing/2014/main" id="{62D76CAB-90CA-27F3-FB4A-7C78E148E579}"/>
              </a:ext>
            </a:extLst>
          </p:cNvPr>
          <p:cNvPicPr>
            <a:picLocks noChangeAspect="1"/>
          </p:cNvPicPr>
          <p:nvPr/>
        </p:nvPicPr>
        <p:blipFill>
          <a:blip r:embed="rId5"/>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73052563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2" name="Imagen 1">
            <a:extLst>
              <a:ext uri="{FF2B5EF4-FFF2-40B4-BE49-F238E27FC236}">
                <a16:creationId xmlns:a16="http://schemas.microsoft.com/office/drawing/2014/main" id="{F1BA60D7-8A4C-5685-CC57-99AF55EF7414}"/>
              </a:ext>
            </a:extLst>
          </p:cNvPr>
          <p:cNvPicPr>
            <a:picLocks noChangeAspect="1"/>
          </p:cNvPicPr>
          <p:nvPr/>
        </p:nvPicPr>
        <p:blipFill>
          <a:blip r:embed="rId2"/>
          <a:stretch>
            <a:fillRect/>
          </a:stretch>
        </p:blipFill>
        <p:spPr>
          <a:xfrm>
            <a:off x="298085" y="101195"/>
            <a:ext cx="11315004" cy="5644977"/>
          </a:xfrm>
          <a:prstGeom prst="rect">
            <a:avLst/>
          </a:prstGeom>
          <a:effectLst>
            <a:softEdge rad="635000"/>
          </a:effectLst>
        </p:spPr>
      </p:pic>
      <p:sp>
        <p:nvSpPr>
          <p:cNvPr id="3" name="CuadroTexto 2">
            <a:extLst>
              <a:ext uri="{FF2B5EF4-FFF2-40B4-BE49-F238E27FC236}">
                <a16:creationId xmlns:a16="http://schemas.microsoft.com/office/drawing/2014/main" id="{266AEB05-C55C-794F-7E64-461C12475815}"/>
              </a:ext>
            </a:extLst>
          </p:cNvPr>
          <p:cNvSpPr txBox="1"/>
          <p:nvPr/>
        </p:nvSpPr>
        <p:spPr>
          <a:xfrm>
            <a:off x="2571246" y="1309253"/>
            <a:ext cx="7273145" cy="2862322"/>
          </a:xfrm>
          <a:prstGeom prst="rect">
            <a:avLst/>
          </a:prstGeom>
          <a:noFill/>
        </p:spPr>
        <p:txBody>
          <a:bodyPr wrap="none" rtlCol="0">
            <a:spAutoFit/>
          </a:bodyPr>
          <a:lstStyle/>
          <a:p>
            <a:r>
              <a:rPr lang="es-CO" sz="6000" i="1" dirty="0">
                <a:solidFill>
                  <a:schemeClr val="bg1"/>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Reforma Laboral</a:t>
            </a:r>
          </a:p>
          <a:p>
            <a:endParaRPr lang="es-CO" sz="6000" i="1" dirty="0">
              <a:solidFill>
                <a:schemeClr val="bg1"/>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endParaRPr>
          </a:p>
          <a:p>
            <a:r>
              <a:rPr lang="es-CO" sz="6000" i="1" dirty="0">
                <a:solidFill>
                  <a:schemeClr val="bg1"/>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Ley 2466 de 2025</a:t>
            </a:r>
          </a:p>
        </p:txBody>
      </p:sp>
      <p:pic>
        <p:nvPicPr>
          <p:cNvPr id="4" name="Imagen 3">
            <a:extLst>
              <a:ext uri="{FF2B5EF4-FFF2-40B4-BE49-F238E27FC236}">
                <a16:creationId xmlns:a16="http://schemas.microsoft.com/office/drawing/2014/main" id="{2E09D262-56D4-15D5-2D0A-7D6729DA13B6}"/>
              </a:ext>
            </a:extLst>
          </p:cNvPr>
          <p:cNvPicPr>
            <a:picLocks noChangeAspect="1"/>
          </p:cNvPicPr>
          <p:nvPr/>
        </p:nvPicPr>
        <p:blipFill>
          <a:blip r:embed="rId3"/>
          <a:stretch>
            <a:fillRect/>
          </a:stretch>
        </p:blipFill>
        <p:spPr>
          <a:xfrm>
            <a:off x="9738313"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73580475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sp>
        <p:nvSpPr>
          <p:cNvPr id="5" name="CuadroTexto 4">
            <a:extLst>
              <a:ext uri="{FF2B5EF4-FFF2-40B4-BE49-F238E27FC236}">
                <a16:creationId xmlns:a16="http://schemas.microsoft.com/office/drawing/2014/main" id="{5CEB0508-D668-D0BB-0F8C-39B0064B5B9C}"/>
              </a:ext>
            </a:extLst>
          </p:cNvPr>
          <p:cNvSpPr txBox="1"/>
          <p:nvPr/>
        </p:nvSpPr>
        <p:spPr>
          <a:xfrm>
            <a:off x="1009084" y="1876244"/>
            <a:ext cx="10357139" cy="3416320"/>
          </a:xfrm>
          <a:prstGeom prst="rect">
            <a:avLst/>
          </a:prstGeom>
          <a:noFill/>
        </p:spPr>
        <p:txBody>
          <a:bodyPr wrap="square">
            <a:spAutoFit/>
          </a:bodyPr>
          <a:lstStyle/>
          <a:p>
            <a:pPr algn="ctr"/>
            <a:endParaRPr lang="es-ES" sz="2400" b="1" dirty="0">
              <a:highlight>
                <a:srgbClr val="FFFF00"/>
              </a:highlight>
            </a:endParaRPr>
          </a:p>
          <a:p>
            <a:pPr algn="just"/>
            <a:r>
              <a:rPr lang="es-ES" sz="2400" b="1" i="1" dirty="0">
                <a:latin typeface="Cavolini" panose="03000502040302020204" pitchFamily="66" charset="0"/>
                <a:cs typeface="Cavolini" panose="03000502040302020204" pitchFamily="66" charset="0"/>
              </a:rPr>
              <a:t>Consulta:</a:t>
            </a:r>
          </a:p>
          <a:p>
            <a:pPr algn="just"/>
            <a:br>
              <a:rPr lang="es-ES" sz="2400" i="1" dirty="0">
                <a:latin typeface="Cavolini" panose="03000502040302020204" pitchFamily="66" charset="0"/>
                <a:cs typeface="Cavolini" panose="03000502040302020204" pitchFamily="66" charset="0"/>
              </a:rPr>
            </a:br>
            <a:r>
              <a:rPr lang="es-ES" sz="2400" i="1" dirty="0">
                <a:latin typeface="Cavolini" panose="03000502040302020204" pitchFamily="66" charset="0"/>
                <a:cs typeface="Cavolini" panose="03000502040302020204" pitchFamily="66" charset="0"/>
              </a:rPr>
              <a:t>Una empresa señala que, como práctica habitual, al finalizar cada año liquida a todos sus trabajadores, y en enero del año siguiente los vuelve a contratar bajo contratos a término fijo. Pregunta si esta modalidad sigue siendo válida conforme a la Reforma Laboral – Ley 2466 de 2025.</a:t>
            </a:r>
          </a:p>
        </p:txBody>
      </p:sp>
      <p:pic>
        <p:nvPicPr>
          <p:cNvPr id="11" name="Imagen 10">
            <a:extLst>
              <a:ext uri="{FF2B5EF4-FFF2-40B4-BE49-F238E27FC236}">
                <a16:creationId xmlns:a16="http://schemas.microsoft.com/office/drawing/2014/main" id="{9BBDCBE5-067F-F388-2FB6-2E99D5E624A9}"/>
              </a:ext>
            </a:extLst>
          </p:cNvPr>
          <p:cNvPicPr>
            <a:picLocks noChangeAspect="1"/>
          </p:cNvPicPr>
          <p:nvPr/>
        </p:nvPicPr>
        <p:blipFill>
          <a:blip r:embed="rId2"/>
          <a:stretch>
            <a:fillRect/>
          </a:stretch>
        </p:blipFill>
        <p:spPr>
          <a:xfrm>
            <a:off x="677795" y="-145472"/>
            <a:ext cx="11345639" cy="2277608"/>
          </a:xfrm>
          <a:prstGeom prst="rect">
            <a:avLst/>
          </a:prstGeom>
        </p:spPr>
      </p:pic>
      <p:sp>
        <p:nvSpPr>
          <p:cNvPr id="13" name="CuadroTexto 12">
            <a:extLst>
              <a:ext uri="{FF2B5EF4-FFF2-40B4-BE49-F238E27FC236}">
                <a16:creationId xmlns:a16="http://schemas.microsoft.com/office/drawing/2014/main" id="{65970BEB-7924-E6EA-D55B-E4C5AF89525C}"/>
              </a:ext>
            </a:extLst>
          </p:cNvPr>
          <p:cNvSpPr txBox="1"/>
          <p:nvPr/>
        </p:nvSpPr>
        <p:spPr>
          <a:xfrm>
            <a:off x="1435714" y="454083"/>
            <a:ext cx="9621982" cy="830997"/>
          </a:xfrm>
          <a:prstGeom prst="rect">
            <a:avLst/>
          </a:prstGeom>
          <a:noFill/>
        </p:spPr>
        <p:txBody>
          <a:bodyPr wrap="square">
            <a:spAutoFit/>
          </a:bodyPr>
          <a:lstStyle/>
          <a:p>
            <a:pPr algn="ctr"/>
            <a:r>
              <a:rPr lang="es-ES" sz="2400" b="1" i="1" dirty="0">
                <a:solidFill>
                  <a:schemeClr val="bg1"/>
                </a:solidFill>
                <a:latin typeface="Cavolini" panose="03000502040302020204" pitchFamily="66" charset="0"/>
                <a:cs typeface="Cavolini" panose="03000502040302020204" pitchFamily="66" charset="0"/>
              </a:rPr>
              <a:t>CONCEPTO JURÍDICO – CONTRATACIÓN CÍCLICA A TÉRMINO FIJO Y SU LEGALIDAD EN LA LEY 2466 DE 2025</a:t>
            </a:r>
          </a:p>
        </p:txBody>
      </p:sp>
      <p:pic>
        <p:nvPicPr>
          <p:cNvPr id="14" name="Imagen 13">
            <a:extLst>
              <a:ext uri="{FF2B5EF4-FFF2-40B4-BE49-F238E27FC236}">
                <a16:creationId xmlns:a16="http://schemas.microsoft.com/office/drawing/2014/main" id="{CF6B2D06-3491-1E68-5EAF-4B4B406FC235}"/>
              </a:ext>
            </a:extLst>
          </p:cNvPr>
          <p:cNvPicPr>
            <a:picLocks noChangeAspect="1"/>
          </p:cNvPicPr>
          <p:nvPr/>
        </p:nvPicPr>
        <p:blipFill>
          <a:blip r:embed="rId3"/>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5740588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sp>
        <p:nvSpPr>
          <p:cNvPr id="4" name="CuadroTexto 3">
            <a:extLst>
              <a:ext uri="{FF2B5EF4-FFF2-40B4-BE49-F238E27FC236}">
                <a16:creationId xmlns:a16="http://schemas.microsoft.com/office/drawing/2014/main" id="{E25C06B6-8998-9BDC-6FE6-07307E64F4B9}"/>
              </a:ext>
            </a:extLst>
          </p:cNvPr>
          <p:cNvSpPr txBox="1"/>
          <p:nvPr/>
        </p:nvSpPr>
        <p:spPr>
          <a:xfrm>
            <a:off x="1034859" y="1990794"/>
            <a:ext cx="10122281" cy="3477875"/>
          </a:xfrm>
          <a:prstGeom prst="rect">
            <a:avLst/>
          </a:prstGeom>
          <a:noFill/>
        </p:spPr>
        <p:txBody>
          <a:bodyPr wrap="square">
            <a:spAutoFit/>
          </a:bodyPr>
          <a:lstStyle/>
          <a:p>
            <a:pPr marL="342900" indent="-342900" algn="just">
              <a:buAutoNum type="arabicPeriod"/>
            </a:pPr>
            <a:endParaRPr lang="es-ES" sz="2000" b="1" i="1" dirty="0">
              <a:latin typeface="Cavolini" panose="03000502040302020204" pitchFamily="66" charset="0"/>
              <a:cs typeface="Cavolini" panose="03000502040302020204" pitchFamily="66" charset="0"/>
            </a:endParaRPr>
          </a:p>
          <a:p>
            <a:pPr algn="just"/>
            <a:r>
              <a:rPr lang="es-ES" sz="2000" i="1" dirty="0">
                <a:latin typeface="Cavolini" panose="03000502040302020204" pitchFamily="66" charset="0"/>
                <a:cs typeface="Cavolini" panose="03000502040302020204" pitchFamily="66" charset="0"/>
              </a:rPr>
              <a:t>La </a:t>
            </a:r>
            <a:r>
              <a:rPr lang="es-ES" sz="2000" b="1" i="1" dirty="0">
                <a:latin typeface="Cavolini" panose="03000502040302020204" pitchFamily="66" charset="0"/>
                <a:cs typeface="Cavolini" panose="03000502040302020204" pitchFamily="66" charset="0"/>
              </a:rPr>
              <a:t>Ley 2466 de 2025</a:t>
            </a:r>
            <a:r>
              <a:rPr lang="es-ES" sz="2000" i="1" dirty="0">
                <a:latin typeface="Cavolini" panose="03000502040302020204" pitchFamily="66" charset="0"/>
                <a:cs typeface="Cavolini" panose="03000502040302020204" pitchFamily="66" charset="0"/>
              </a:rPr>
              <a:t>, en su articulado, introdujo cambios importantes en la contratación laboral, especialmente en lo relacionado con:</a:t>
            </a:r>
          </a:p>
          <a:p>
            <a:pPr algn="just"/>
            <a:endParaRPr lang="es-ES" sz="2000" i="1" dirty="0">
              <a:latin typeface="Cavolini" panose="03000502040302020204" pitchFamily="66" charset="0"/>
              <a:cs typeface="Cavolini" panose="03000502040302020204" pitchFamily="66" charset="0"/>
            </a:endParaRPr>
          </a:p>
          <a:p>
            <a:pPr algn="just">
              <a:buFont typeface="Arial" panose="020B0604020202020204" pitchFamily="34" charset="0"/>
              <a:buChar char="•"/>
            </a:pPr>
            <a:r>
              <a:rPr lang="es-ES" sz="2000" i="1" dirty="0">
                <a:latin typeface="Cavolini" panose="03000502040302020204" pitchFamily="66" charset="0"/>
                <a:cs typeface="Cavolini" panose="03000502040302020204" pitchFamily="66" charset="0"/>
              </a:rPr>
              <a:t>La </a:t>
            </a:r>
            <a:r>
              <a:rPr lang="es-ES" sz="2000" b="1" i="1" dirty="0">
                <a:latin typeface="Cavolini" panose="03000502040302020204" pitchFamily="66" charset="0"/>
                <a:cs typeface="Cavolini" panose="03000502040302020204" pitchFamily="66" charset="0"/>
              </a:rPr>
              <a:t>finalidad y temporalidad de los contratos a término fijo</a:t>
            </a:r>
            <a:r>
              <a:rPr lang="es-ES" sz="2000" i="1" dirty="0">
                <a:latin typeface="Cavolini" panose="03000502040302020204" pitchFamily="66" charset="0"/>
                <a:cs typeface="Cavolini" panose="03000502040302020204" pitchFamily="66" charset="0"/>
              </a:rPr>
              <a:t>.</a:t>
            </a:r>
          </a:p>
          <a:p>
            <a:pPr algn="just"/>
            <a:endParaRPr lang="es-ES" sz="2000" i="1" dirty="0">
              <a:latin typeface="Cavolini" panose="03000502040302020204" pitchFamily="66" charset="0"/>
              <a:cs typeface="Cavolini" panose="03000502040302020204" pitchFamily="66" charset="0"/>
            </a:endParaRPr>
          </a:p>
          <a:p>
            <a:pPr algn="just">
              <a:buFont typeface="Arial" panose="020B0604020202020204" pitchFamily="34" charset="0"/>
              <a:buChar char="•"/>
            </a:pPr>
            <a:r>
              <a:rPr lang="es-ES" sz="2000" i="1" dirty="0">
                <a:latin typeface="Cavolini" panose="03000502040302020204" pitchFamily="66" charset="0"/>
                <a:cs typeface="Cavolini" panose="03000502040302020204" pitchFamily="66" charset="0"/>
              </a:rPr>
              <a:t>La </a:t>
            </a:r>
            <a:r>
              <a:rPr lang="es-ES" sz="2000" b="1" i="1" dirty="0">
                <a:latin typeface="Cavolini" panose="03000502040302020204" pitchFamily="66" charset="0"/>
                <a:cs typeface="Cavolini" panose="03000502040302020204" pitchFamily="66" charset="0"/>
              </a:rPr>
              <a:t>prohibición de prácticas que encubren una relación laboral permanente mediante contratos    temporales    sucesivos</a:t>
            </a:r>
            <a:r>
              <a:rPr lang="es-ES" sz="2000" i="1" dirty="0">
                <a:latin typeface="Cavolini" panose="03000502040302020204" pitchFamily="66" charset="0"/>
                <a:cs typeface="Cavolini" panose="03000502040302020204" pitchFamily="66" charset="0"/>
              </a:rPr>
              <a:t>.</a:t>
            </a:r>
          </a:p>
          <a:p>
            <a:pPr algn="just"/>
            <a:endParaRPr lang="es-ES" sz="2000" i="1" dirty="0">
              <a:latin typeface="Cavolini" panose="03000502040302020204" pitchFamily="66" charset="0"/>
              <a:cs typeface="Cavolini" panose="03000502040302020204" pitchFamily="66" charset="0"/>
            </a:endParaRPr>
          </a:p>
          <a:p>
            <a:pPr algn="just">
              <a:buFont typeface="Arial" panose="020B0604020202020204" pitchFamily="34" charset="0"/>
              <a:buChar char="•"/>
            </a:pPr>
            <a:r>
              <a:rPr lang="es-ES" sz="2000" i="1" dirty="0">
                <a:latin typeface="Cavolini" panose="03000502040302020204" pitchFamily="66" charset="0"/>
                <a:cs typeface="Cavolini" panose="03000502040302020204" pitchFamily="66" charset="0"/>
              </a:rPr>
              <a:t>El principio de </a:t>
            </a:r>
            <a:r>
              <a:rPr lang="es-ES" sz="2000" b="1" i="1" dirty="0">
                <a:latin typeface="Cavolini" panose="03000502040302020204" pitchFamily="66" charset="0"/>
                <a:cs typeface="Cavolini" panose="03000502040302020204" pitchFamily="66" charset="0"/>
              </a:rPr>
              <a:t>estabilidad laboral reforzada</a:t>
            </a:r>
            <a:r>
              <a:rPr lang="es-ES" sz="2000" i="1" dirty="0">
                <a:latin typeface="Cavolini" panose="03000502040302020204" pitchFamily="66" charset="0"/>
                <a:cs typeface="Cavolini" panose="03000502040302020204" pitchFamily="66" charset="0"/>
              </a:rPr>
              <a:t> y la </a:t>
            </a:r>
            <a:r>
              <a:rPr lang="es-ES" sz="2000" b="1" i="1" dirty="0">
                <a:latin typeface="Cavolini" panose="03000502040302020204" pitchFamily="66" charset="0"/>
                <a:cs typeface="Cavolini" panose="03000502040302020204" pitchFamily="66" charset="0"/>
              </a:rPr>
              <a:t>presunción de contrato a término indefinido</a:t>
            </a:r>
            <a:r>
              <a:rPr lang="es-ES" dirty="0"/>
              <a:t>.</a:t>
            </a:r>
          </a:p>
        </p:txBody>
      </p:sp>
      <p:pic>
        <p:nvPicPr>
          <p:cNvPr id="5" name="Imagen 4">
            <a:extLst>
              <a:ext uri="{FF2B5EF4-FFF2-40B4-BE49-F238E27FC236}">
                <a16:creationId xmlns:a16="http://schemas.microsoft.com/office/drawing/2014/main" id="{348579D9-4CD0-587E-B776-55FF6E261BCA}"/>
              </a:ext>
            </a:extLst>
          </p:cNvPr>
          <p:cNvPicPr>
            <a:picLocks noChangeAspect="1"/>
          </p:cNvPicPr>
          <p:nvPr/>
        </p:nvPicPr>
        <p:blipFill>
          <a:blip r:embed="rId2"/>
          <a:stretch>
            <a:fillRect/>
          </a:stretch>
        </p:blipFill>
        <p:spPr>
          <a:xfrm>
            <a:off x="677795" y="-149775"/>
            <a:ext cx="11345639" cy="2277608"/>
          </a:xfrm>
          <a:prstGeom prst="rect">
            <a:avLst/>
          </a:prstGeom>
        </p:spPr>
      </p:pic>
      <p:sp>
        <p:nvSpPr>
          <p:cNvPr id="8" name="CuadroTexto 7">
            <a:extLst>
              <a:ext uri="{FF2B5EF4-FFF2-40B4-BE49-F238E27FC236}">
                <a16:creationId xmlns:a16="http://schemas.microsoft.com/office/drawing/2014/main" id="{611DCAC2-0FEE-D563-A883-C9566816216C}"/>
              </a:ext>
            </a:extLst>
          </p:cNvPr>
          <p:cNvSpPr txBox="1"/>
          <p:nvPr/>
        </p:nvSpPr>
        <p:spPr>
          <a:xfrm>
            <a:off x="1675534" y="536401"/>
            <a:ext cx="8091920" cy="707886"/>
          </a:xfrm>
          <a:prstGeom prst="rect">
            <a:avLst/>
          </a:prstGeom>
          <a:noFill/>
        </p:spPr>
        <p:txBody>
          <a:bodyPr wrap="square">
            <a:spAutoFit/>
          </a:bodyPr>
          <a:lstStyle/>
          <a:p>
            <a:pPr marL="342900" indent="-342900" algn="just">
              <a:buAutoNum type="arabicPeriod"/>
            </a:pPr>
            <a:r>
              <a:rPr lang="es-ES" sz="4000" b="1" i="1" dirty="0">
                <a:solidFill>
                  <a:schemeClr val="bg1"/>
                </a:solidFill>
                <a:latin typeface="Cavolini" panose="03000502040302020204" pitchFamily="66" charset="0"/>
                <a:cs typeface="Cavolini" panose="03000502040302020204" pitchFamily="66" charset="0"/>
              </a:rPr>
              <a:t>Normativa aplicable</a:t>
            </a:r>
          </a:p>
        </p:txBody>
      </p:sp>
      <p:pic>
        <p:nvPicPr>
          <p:cNvPr id="10" name="Imagen 9">
            <a:extLst>
              <a:ext uri="{FF2B5EF4-FFF2-40B4-BE49-F238E27FC236}">
                <a16:creationId xmlns:a16="http://schemas.microsoft.com/office/drawing/2014/main" id="{BA9187F3-32C7-1798-8470-51F1A40E6BB1}"/>
              </a:ext>
            </a:extLst>
          </p:cNvPr>
          <p:cNvPicPr>
            <a:picLocks noChangeAspect="1"/>
          </p:cNvPicPr>
          <p:nvPr/>
        </p:nvPicPr>
        <p:blipFill>
          <a:blip r:embed="rId3"/>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9029784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6C61AE0-59BE-521F-F451-3191304D6229}"/>
              </a:ext>
            </a:extLst>
          </p:cNvPr>
          <p:cNvSpPr txBox="1"/>
          <p:nvPr/>
        </p:nvSpPr>
        <p:spPr>
          <a:xfrm>
            <a:off x="1057707" y="2036123"/>
            <a:ext cx="10076585" cy="3970318"/>
          </a:xfrm>
          <a:prstGeom prst="rect">
            <a:avLst/>
          </a:prstGeom>
          <a:noFill/>
        </p:spPr>
        <p:txBody>
          <a:bodyPr wrap="square">
            <a:spAutoFit/>
          </a:bodyPr>
          <a:lstStyle/>
          <a:p>
            <a:pPr algn="just"/>
            <a:endParaRPr lang="es-ES" i="1" dirty="0">
              <a:latin typeface="Cavolini" panose="03000502040302020204" pitchFamily="66" charset="0"/>
              <a:cs typeface="Cavolini" panose="03000502040302020204" pitchFamily="66" charset="0"/>
            </a:endParaRPr>
          </a:p>
          <a:p>
            <a:pPr algn="just"/>
            <a:r>
              <a:rPr lang="es-ES" i="1" dirty="0">
                <a:latin typeface="Cavolini" panose="03000502040302020204" pitchFamily="66" charset="0"/>
                <a:cs typeface="Cavolini" panose="03000502040302020204" pitchFamily="66" charset="0"/>
              </a:rPr>
              <a:t>La reforma prohíbe la utilización sistemática de contratos a término fijo o por obra o labor para cubrir necesidades permanentes de la empresa. En efecto, el artículo 25 de la Ley 2466 de 2025 establece:</a:t>
            </a:r>
          </a:p>
          <a:p>
            <a:pPr algn="just"/>
            <a:endParaRPr lang="es-ES" i="1" dirty="0">
              <a:latin typeface="Cavolini" panose="03000502040302020204" pitchFamily="66" charset="0"/>
              <a:cs typeface="Cavolini" panose="03000502040302020204" pitchFamily="66" charset="0"/>
            </a:endParaRPr>
          </a:p>
          <a:p>
            <a:pPr algn="just"/>
            <a:r>
              <a:rPr lang="es-ES" i="1" dirty="0">
                <a:latin typeface="Cavolini" panose="03000502040302020204" pitchFamily="66" charset="0"/>
                <a:cs typeface="Cavolini" panose="03000502040302020204" pitchFamily="66" charset="0"/>
              </a:rPr>
              <a:t>"Se presume la existencia de un contrato de trabajo a término indefinido cuando el trabajador haya sido contratado en más de dos oportunidades sucesivas o alternadas, con interrupciones menores a tres meses, para ejecutar funciones iguales o similares.“</a:t>
            </a:r>
          </a:p>
          <a:p>
            <a:pPr algn="just"/>
            <a:endParaRPr lang="es-ES" i="1" dirty="0">
              <a:latin typeface="Cavolini" panose="03000502040302020204" pitchFamily="66" charset="0"/>
              <a:cs typeface="Cavolini" panose="03000502040302020204" pitchFamily="66" charset="0"/>
            </a:endParaRPr>
          </a:p>
          <a:p>
            <a:pPr algn="just"/>
            <a:r>
              <a:rPr lang="es-ES" i="1" dirty="0">
                <a:latin typeface="Cavolini" panose="03000502040302020204" pitchFamily="66" charset="0"/>
                <a:cs typeface="Cavolini" panose="03000502040302020204" pitchFamily="66" charset="0"/>
              </a:rPr>
              <a:t>Por lo tanto, el hecho de que la empresa liquide a sus trabajadores cada diciembre y los recontrate en enero, configura una interrupción artificial del vínculo laboral, especialmente si los trabajadores desempeñan las mismas funciones, en el mismo cargo, y bajo condiciones similares año tras año.</a:t>
            </a:r>
            <a:endParaRPr lang="es-CO" i="1" dirty="0">
              <a:latin typeface="Cavolini" panose="03000502040302020204" pitchFamily="66" charset="0"/>
              <a:cs typeface="Cavolini" panose="03000502040302020204" pitchFamily="66" charset="0"/>
            </a:endParaRPr>
          </a:p>
        </p:txBody>
      </p:sp>
      <p:pic>
        <p:nvPicPr>
          <p:cNvPr id="8" name="Imagen 7">
            <a:extLst>
              <a:ext uri="{FF2B5EF4-FFF2-40B4-BE49-F238E27FC236}">
                <a16:creationId xmlns:a16="http://schemas.microsoft.com/office/drawing/2014/main" id="{B6D74DF4-A1BA-50B3-90EA-5335788E1E7D}"/>
              </a:ext>
            </a:extLst>
          </p:cNvPr>
          <p:cNvPicPr>
            <a:picLocks noChangeAspect="1"/>
          </p:cNvPicPr>
          <p:nvPr/>
        </p:nvPicPr>
        <p:blipFill>
          <a:blip r:embed="rId2"/>
          <a:stretch>
            <a:fillRect/>
          </a:stretch>
        </p:blipFill>
        <p:spPr>
          <a:xfrm>
            <a:off x="677795" y="-102313"/>
            <a:ext cx="11345639" cy="2277608"/>
          </a:xfrm>
          <a:prstGeom prst="rect">
            <a:avLst/>
          </a:prstGeom>
        </p:spPr>
      </p:pic>
      <p:sp>
        <p:nvSpPr>
          <p:cNvPr id="10" name="CuadroTexto 9">
            <a:extLst>
              <a:ext uri="{FF2B5EF4-FFF2-40B4-BE49-F238E27FC236}">
                <a16:creationId xmlns:a16="http://schemas.microsoft.com/office/drawing/2014/main" id="{8E558057-EF46-3D70-DA64-35D333592477}"/>
              </a:ext>
            </a:extLst>
          </p:cNvPr>
          <p:cNvSpPr txBox="1"/>
          <p:nvPr/>
        </p:nvSpPr>
        <p:spPr>
          <a:xfrm>
            <a:off x="1872961" y="433032"/>
            <a:ext cx="8611466" cy="954107"/>
          </a:xfrm>
          <a:prstGeom prst="rect">
            <a:avLst/>
          </a:prstGeom>
          <a:noFill/>
        </p:spPr>
        <p:txBody>
          <a:bodyPr wrap="square">
            <a:spAutoFit/>
          </a:bodyPr>
          <a:lstStyle/>
          <a:p>
            <a:pPr algn="just"/>
            <a:r>
              <a:rPr lang="es-ES" sz="2800" b="1" i="1" dirty="0">
                <a:solidFill>
                  <a:schemeClr val="bg1"/>
                </a:solidFill>
                <a:latin typeface="Cavolini" panose="03000502040302020204" pitchFamily="66" charset="0"/>
                <a:cs typeface="Cavolini" panose="03000502040302020204" pitchFamily="66" charset="0"/>
              </a:rPr>
              <a:t>2. Análisis jurídico. </a:t>
            </a:r>
          </a:p>
          <a:p>
            <a:pPr algn="just"/>
            <a:r>
              <a:rPr lang="es-ES" sz="2800" b="1" i="1" dirty="0">
                <a:solidFill>
                  <a:schemeClr val="bg1"/>
                </a:solidFill>
                <a:latin typeface="Cavolini" panose="03000502040302020204" pitchFamily="66" charset="0"/>
                <a:cs typeface="Cavolini" panose="03000502040302020204" pitchFamily="66" charset="0"/>
              </a:rPr>
              <a:t>Contratos a término fijo sucesivos</a:t>
            </a:r>
          </a:p>
        </p:txBody>
      </p:sp>
      <p:pic>
        <p:nvPicPr>
          <p:cNvPr id="11" name="Imagen 10">
            <a:extLst>
              <a:ext uri="{FF2B5EF4-FFF2-40B4-BE49-F238E27FC236}">
                <a16:creationId xmlns:a16="http://schemas.microsoft.com/office/drawing/2014/main" id="{D613F4EB-C458-E10E-7CE3-97CD5AD44856}"/>
              </a:ext>
            </a:extLst>
          </p:cNvPr>
          <p:cNvPicPr>
            <a:picLocks noChangeAspect="1"/>
          </p:cNvPicPr>
          <p:nvPr/>
        </p:nvPicPr>
        <p:blipFill>
          <a:blip r:embed="rId3"/>
          <a:stretch>
            <a:fillRect/>
          </a:stretch>
        </p:blipFill>
        <p:spPr>
          <a:xfrm>
            <a:off x="9835731" y="6006441"/>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00089389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4F7FA4-467F-0866-47CB-6DC50CA60389}"/>
              </a:ext>
            </a:extLst>
          </p:cNvPr>
          <p:cNvSpPr txBox="1"/>
          <p:nvPr/>
        </p:nvSpPr>
        <p:spPr>
          <a:xfrm>
            <a:off x="1052513" y="1715315"/>
            <a:ext cx="10086974" cy="4524315"/>
          </a:xfrm>
          <a:prstGeom prst="rect">
            <a:avLst/>
          </a:prstGeom>
          <a:noFill/>
        </p:spPr>
        <p:txBody>
          <a:bodyPr wrap="square">
            <a:spAutoFit/>
          </a:bodyPr>
          <a:lstStyle/>
          <a:p>
            <a:r>
              <a:rPr lang="es-ES" i="1" dirty="0">
                <a:latin typeface="Cavolini" panose="03000502040302020204" pitchFamily="66" charset="0"/>
                <a:cs typeface="Cavolini" panose="03000502040302020204" pitchFamily="66" charset="0"/>
              </a:rPr>
              <a:t>b. Principio de primacía de la realidad sobre la </a:t>
            </a:r>
            <a:r>
              <a:rPr lang="es-ES" i="1" dirty="0" err="1">
                <a:latin typeface="Cavolini" panose="03000502040302020204" pitchFamily="66" charset="0"/>
                <a:cs typeface="Cavolini" panose="03000502040302020204" pitchFamily="66" charset="0"/>
              </a:rPr>
              <a:t>formaEste</a:t>
            </a:r>
            <a:r>
              <a:rPr lang="es-ES" i="1" dirty="0">
                <a:latin typeface="Cavolini" panose="03000502040302020204" pitchFamily="66" charset="0"/>
                <a:cs typeface="Cavolini" panose="03000502040302020204" pitchFamily="66" charset="0"/>
              </a:rPr>
              <a:t> principio, reafirmado en la Reforma, implica que si en la práctica existe una necesidad permanente del servicio o del cargo, la relación debe ser reconocida como indefinida, independientemente de lo que se pacte por escrito.</a:t>
            </a:r>
          </a:p>
          <a:p>
            <a:endParaRPr lang="es-ES" i="1" dirty="0">
              <a:latin typeface="Cavolini" panose="03000502040302020204" pitchFamily="66" charset="0"/>
              <a:cs typeface="Cavolini" panose="03000502040302020204" pitchFamily="66" charset="0"/>
            </a:endParaRPr>
          </a:p>
          <a:p>
            <a:r>
              <a:rPr lang="es-ES" i="1" dirty="0">
                <a:latin typeface="Cavolini" panose="03000502040302020204" pitchFamily="66" charset="0"/>
                <a:cs typeface="Cavolini" panose="03000502040302020204" pitchFamily="66" charset="0"/>
              </a:rPr>
              <a:t>c. Consecuencias jurídicas:</a:t>
            </a:r>
          </a:p>
          <a:p>
            <a:endParaRPr lang="es-ES" i="1" dirty="0">
              <a:latin typeface="Cavolini" panose="03000502040302020204" pitchFamily="66" charset="0"/>
              <a:cs typeface="Cavolini" panose="03000502040302020204" pitchFamily="66" charset="0"/>
            </a:endParaRPr>
          </a:p>
          <a:p>
            <a:r>
              <a:rPr lang="es-ES" i="1" dirty="0">
                <a:latin typeface="Cavolini" panose="03000502040302020204" pitchFamily="66" charset="0"/>
                <a:cs typeface="Cavolini" panose="03000502040302020204" pitchFamily="66" charset="0"/>
              </a:rPr>
              <a:t>Si esta práctica persiste en 2025 y años siguientes, la empresa se expone a riesgos legales como:</a:t>
            </a:r>
          </a:p>
          <a:p>
            <a:endParaRPr lang="es-ES" i="1" dirty="0">
              <a:latin typeface="Cavolini" panose="03000502040302020204" pitchFamily="66" charset="0"/>
              <a:cs typeface="Cavolini" panose="03000502040302020204" pitchFamily="66" charset="0"/>
            </a:endParaRPr>
          </a:p>
          <a:p>
            <a:pPr marL="285750" indent="-285750">
              <a:buFont typeface="Arial" panose="020B0604020202020204" pitchFamily="34" charset="0"/>
              <a:buChar char="•"/>
            </a:pPr>
            <a:r>
              <a:rPr lang="es-ES" i="1" dirty="0">
                <a:latin typeface="Cavolini" panose="03000502040302020204" pitchFamily="66" charset="0"/>
                <a:cs typeface="Cavolini" panose="03000502040302020204" pitchFamily="66" charset="0"/>
              </a:rPr>
              <a:t>Demandas laborales por despido sin justa causa y reconocimiento de contrato a término indefinido.</a:t>
            </a:r>
          </a:p>
          <a:p>
            <a:pPr marL="285750" indent="-285750">
              <a:buFont typeface="Wingdings" panose="05000000000000000000" pitchFamily="2" charset="2"/>
              <a:buChar char="§"/>
            </a:pPr>
            <a:r>
              <a:rPr lang="es-ES" i="1" dirty="0">
                <a:latin typeface="Cavolini" panose="03000502040302020204" pitchFamily="66" charset="0"/>
                <a:cs typeface="Cavolini" panose="03000502040302020204" pitchFamily="66" charset="0"/>
              </a:rPr>
              <a:t>Multas impuestas por el Ministerio de Trabajo por uso indebido de contratos temporales.</a:t>
            </a:r>
          </a:p>
          <a:p>
            <a:pPr marL="285750" indent="-285750">
              <a:buFont typeface="Arial" panose="020B0604020202020204" pitchFamily="34" charset="0"/>
              <a:buChar char="•"/>
            </a:pPr>
            <a:r>
              <a:rPr lang="es-ES" i="1" dirty="0">
                <a:latin typeface="Cavolini" panose="03000502040302020204" pitchFamily="66" charset="0"/>
                <a:cs typeface="Cavolini" panose="03000502040302020204" pitchFamily="66" charset="0"/>
              </a:rPr>
              <a:t>Reconocimiento retroactivo de prestaciones sociales, estabilidad reforzada y salarios dejados de percibir si se prueba fraude en la contratación.</a:t>
            </a:r>
            <a:endParaRPr lang="es-CO" i="1" dirty="0">
              <a:latin typeface="Cavolini" panose="03000502040302020204" pitchFamily="66" charset="0"/>
              <a:cs typeface="Cavolini" panose="03000502040302020204" pitchFamily="66" charset="0"/>
            </a:endParaRPr>
          </a:p>
        </p:txBody>
      </p:sp>
      <p:pic>
        <p:nvPicPr>
          <p:cNvPr id="7" name="Imagen 6">
            <a:extLst>
              <a:ext uri="{FF2B5EF4-FFF2-40B4-BE49-F238E27FC236}">
                <a16:creationId xmlns:a16="http://schemas.microsoft.com/office/drawing/2014/main" id="{FCB9B354-2DBC-C988-D493-5FD115A36269}"/>
              </a:ext>
            </a:extLst>
          </p:cNvPr>
          <p:cNvPicPr>
            <a:picLocks noChangeAspect="1"/>
          </p:cNvPicPr>
          <p:nvPr/>
        </p:nvPicPr>
        <p:blipFill>
          <a:blip r:embed="rId2"/>
          <a:stretch>
            <a:fillRect/>
          </a:stretch>
        </p:blipFill>
        <p:spPr>
          <a:xfrm>
            <a:off x="677795" y="-102313"/>
            <a:ext cx="11345639" cy="2277608"/>
          </a:xfrm>
          <a:prstGeom prst="rect">
            <a:avLst/>
          </a:prstGeom>
        </p:spPr>
      </p:pic>
      <p:sp>
        <p:nvSpPr>
          <p:cNvPr id="9" name="CuadroTexto 8">
            <a:extLst>
              <a:ext uri="{FF2B5EF4-FFF2-40B4-BE49-F238E27FC236}">
                <a16:creationId xmlns:a16="http://schemas.microsoft.com/office/drawing/2014/main" id="{8F3B5D54-24FB-A22F-D4BD-DF2159B492F5}"/>
              </a:ext>
            </a:extLst>
          </p:cNvPr>
          <p:cNvSpPr txBox="1"/>
          <p:nvPr/>
        </p:nvSpPr>
        <p:spPr>
          <a:xfrm>
            <a:off x="2018433" y="401951"/>
            <a:ext cx="8601075" cy="1077218"/>
          </a:xfrm>
          <a:prstGeom prst="rect">
            <a:avLst/>
          </a:prstGeom>
          <a:noFill/>
        </p:spPr>
        <p:txBody>
          <a:bodyPr wrap="square">
            <a:spAutoFit/>
          </a:bodyPr>
          <a:lstStyle/>
          <a:p>
            <a:pPr algn="just"/>
            <a:r>
              <a:rPr lang="es-ES" sz="3200" b="1" i="1" dirty="0">
                <a:solidFill>
                  <a:schemeClr val="bg1"/>
                </a:solidFill>
                <a:latin typeface="Cavolini" panose="03000502040302020204" pitchFamily="66" charset="0"/>
                <a:cs typeface="Cavolini" panose="03000502040302020204" pitchFamily="66" charset="0"/>
              </a:rPr>
              <a:t>2. Análisis jurídico. </a:t>
            </a:r>
          </a:p>
          <a:p>
            <a:pPr algn="just"/>
            <a:r>
              <a:rPr lang="es-ES" sz="3200" b="1" i="1" dirty="0">
                <a:solidFill>
                  <a:schemeClr val="bg1"/>
                </a:solidFill>
                <a:latin typeface="Cavolini" panose="03000502040302020204" pitchFamily="66" charset="0"/>
                <a:cs typeface="Cavolini" panose="03000502040302020204" pitchFamily="66" charset="0"/>
              </a:rPr>
              <a:t>Contratos a término fijo sucesivos</a:t>
            </a:r>
          </a:p>
        </p:txBody>
      </p:sp>
      <p:pic>
        <p:nvPicPr>
          <p:cNvPr id="10" name="Imagen 9">
            <a:extLst>
              <a:ext uri="{FF2B5EF4-FFF2-40B4-BE49-F238E27FC236}">
                <a16:creationId xmlns:a16="http://schemas.microsoft.com/office/drawing/2014/main" id="{F6AAD4EA-6E5A-0309-0CF8-75595AC283A7}"/>
              </a:ext>
            </a:extLst>
          </p:cNvPr>
          <p:cNvPicPr>
            <a:picLocks noChangeAspect="1"/>
          </p:cNvPicPr>
          <p:nvPr/>
        </p:nvPicPr>
        <p:blipFill>
          <a:blip r:embed="rId3"/>
          <a:stretch>
            <a:fillRect/>
          </a:stretch>
        </p:blipFill>
        <p:spPr>
          <a:xfrm>
            <a:off x="10101996" y="6099464"/>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38584533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F29BAFD-D82E-55A1-F7A4-04B2B97E1307}"/>
              </a:ext>
            </a:extLst>
          </p:cNvPr>
          <p:cNvSpPr txBox="1"/>
          <p:nvPr/>
        </p:nvSpPr>
        <p:spPr>
          <a:xfrm>
            <a:off x="1020907" y="2025078"/>
            <a:ext cx="10284516" cy="4093428"/>
          </a:xfrm>
          <a:prstGeom prst="rect">
            <a:avLst/>
          </a:prstGeom>
          <a:noFill/>
        </p:spPr>
        <p:txBody>
          <a:bodyPr wrap="square">
            <a:spAutoFit/>
          </a:bodyPr>
          <a:lstStyle/>
          <a:p>
            <a:endParaRPr lang="es-ES" sz="2000" b="1" dirty="0">
              <a:latin typeface="Cavolini" panose="03000502040302020204" pitchFamily="66" charset="0"/>
              <a:cs typeface="Cavolini" panose="03000502040302020204" pitchFamily="66" charset="0"/>
            </a:endParaRPr>
          </a:p>
          <a:p>
            <a:r>
              <a:rPr lang="es-ES" sz="2000" dirty="0">
                <a:latin typeface="Cavolini" panose="03000502040302020204" pitchFamily="66" charset="0"/>
                <a:cs typeface="Cavolini" panose="03000502040302020204" pitchFamily="66" charset="0"/>
              </a:rPr>
              <a:t>Se recomienda a la empresa </a:t>
            </a:r>
            <a:r>
              <a:rPr lang="es-ES" sz="2000" b="1" dirty="0">
                <a:latin typeface="Cavolini" panose="03000502040302020204" pitchFamily="66" charset="0"/>
                <a:cs typeface="Cavolini" panose="03000502040302020204" pitchFamily="66" charset="0"/>
              </a:rPr>
              <a:t>revisar de manera integral su modelo de contratación</a:t>
            </a:r>
            <a:r>
              <a:rPr lang="es-ES" sz="2000" dirty="0">
                <a:latin typeface="Cavolini" panose="03000502040302020204" pitchFamily="66" charset="0"/>
                <a:cs typeface="Cavolini" panose="03000502040302020204" pitchFamily="66" charset="0"/>
              </a:rPr>
              <a:t>, teniendo en cuenta lo siguiente:</a:t>
            </a:r>
          </a:p>
          <a:p>
            <a:endParaRPr lang="es-ES" sz="2000" dirty="0">
              <a:latin typeface="Cavolini" panose="03000502040302020204" pitchFamily="66" charset="0"/>
              <a:cs typeface="Cavolini" panose="03000502040302020204" pitchFamily="66" charset="0"/>
            </a:endParaRPr>
          </a:p>
          <a:p>
            <a:pPr>
              <a:buFont typeface="Arial" panose="020B0604020202020204" pitchFamily="34" charset="0"/>
              <a:buChar char="•"/>
            </a:pPr>
            <a:r>
              <a:rPr lang="es-ES" sz="2000" b="1" dirty="0">
                <a:latin typeface="Cavolini" panose="03000502040302020204" pitchFamily="66" charset="0"/>
                <a:cs typeface="Cavolini" panose="03000502040302020204" pitchFamily="66" charset="0"/>
              </a:rPr>
              <a:t>Evitar la contratación repetida y cíclica bajo contratos a término fijo</a:t>
            </a:r>
            <a:r>
              <a:rPr lang="es-ES" sz="2000" dirty="0">
                <a:latin typeface="Cavolini" panose="03000502040302020204" pitchFamily="66" charset="0"/>
                <a:cs typeface="Cavolini" panose="03000502040302020204" pitchFamily="66" charset="0"/>
              </a:rPr>
              <a:t>, especialmente cuando se trate de labores permanentes.</a:t>
            </a:r>
          </a:p>
          <a:p>
            <a:endParaRPr lang="es-ES" sz="2000" dirty="0">
              <a:latin typeface="Cavolini" panose="03000502040302020204" pitchFamily="66" charset="0"/>
              <a:cs typeface="Cavolini" panose="03000502040302020204" pitchFamily="66" charset="0"/>
            </a:endParaRPr>
          </a:p>
          <a:p>
            <a:pPr>
              <a:buFont typeface="Arial" panose="020B0604020202020204" pitchFamily="34" charset="0"/>
              <a:buChar char="•"/>
            </a:pPr>
            <a:r>
              <a:rPr lang="es-ES" sz="2000" dirty="0">
                <a:latin typeface="Cavolini" panose="03000502040302020204" pitchFamily="66" charset="0"/>
                <a:cs typeface="Cavolini" panose="03000502040302020204" pitchFamily="66" charset="0"/>
              </a:rPr>
              <a:t>Evaluar la </a:t>
            </a:r>
            <a:r>
              <a:rPr lang="es-ES" sz="2000" b="1" dirty="0">
                <a:latin typeface="Cavolini" panose="03000502040302020204" pitchFamily="66" charset="0"/>
                <a:cs typeface="Cavolini" panose="03000502040302020204" pitchFamily="66" charset="0"/>
              </a:rPr>
              <a:t>necesidad real del cargo y la permanencia de las funciones</a:t>
            </a:r>
            <a:r>
              <a:rPr lang="es-ES" sz="2000" dirty="0">
                <a:latin typeface="Cavolini" panose="03000502040302020204" pitchFamily="66" charset="0"/>
                <a:cs typeface="Cavolini" panose="03000502040302020204" pitchFamily="66" charset="0"/>
              </a:rPr>
              <a:t>, y de ser así, </a:t>
            </a:r>
            <a:r>
              <a:rPr lang="es-ES" sz="2000" b="1" dirty="0">
                <a:latin typeface="Cavolini" panose="03000502040302020204" pitchFamily="66" charset="0"/>
                <a:cs typeface="Cavolini" panose="03000502040302020204" pitchFamily="66" charset="0"/>
              </a:rPr>
              <a:t>celebrar contratos a término indefinido</a:t>
            </a:r>
            <a:r>
              <a:rPr lang="es-ES" sz="2000" dirty="0">
                <a:latin typeface="Cavolini" panose="03000502040302020204" pitchFamily="66" charset="0"/>
                <a:cs typeface="Cavolini" panose="03000502040302020204" pitchFamily="66" charset="0"/>
              </a:rPr>
              <a:t>.</a:t>
            </a:r>
          </a:p>
          <a:p>
            <a:endParaRPr lang="es-ES" sz="2000" dirty="0">
              <a:latin typeface="Cavolini" panose="03000502040302020204" pitchFamily="66" charset="0"/>
              <a:cs typeface="Cavolini" panose="03000502040302020204" pitchFamily="66" charset="0"/>
            </a:endParaRPr>
          </a:p>
          <a:p>
            <a:pPr>
              <a:buFont typeface="Arial" panose="020B0604020202020204" pitchFamily="34" charset="0"/>
              <a:buChar char="•"/>
            </a:pPr>
            <a:r>
              <a:rPr lang="es-ES" sz="2000" dirty="0">
                <a:latin typeface="Cavolini" panose="03000502040302020204" pitchFamily="66" charset="0"/>
                <a:cs typeface="Cavolini" panose="03000502040302020204" pitchFamily="66" charset="0"/>
              </a:rPr>
              <a:t>Solo recurrir al contrato a término fijo cuando exista una causa objetiva, </a:t>
            </a:r>
            <a:r>
              <a:rPr lang="es-ES" sz="2000" b="1" dirty="0">
                <a:latin typeface="Cavolini" panose="03000502040302020204" pitchFamily="66" charset="0"/>
                <a:cs typeface="Cavolini" panose="03000502040302020204" pitchFamily="66" charset="0"/>
              </a:rPr>
              <a:t>justificada documentalmente</a:t>
            </a:r>
            <a:r>
              <a:rPr lang="es-ES" sz="2000" dirty="0">
                <a:latin typeface="Cavolini" panose="03000502040302020204" pitchFamily="66" charset="0"/>
                <a:cs typeface="Cavolini" panose="03000502040302020204" pitchFamily="66" charset="0"/>
              </a:rPr>
              <a:t>, y por un periodo definido que no cubra una necesidad estructural.</a:t>
            </a:r>
          </a:p>
        </p:txBody>
      </p:sp>
      <p:pic>
        <p:nvPicPr>
          <p:cNvPr id="5" name="Imagen 4">
            <a:extLst>
              <a:ext uri="{FF2B5EF4-FFF2-40B4-BE49-F238E27FC236}">
                <a16:creationId xmlns:a16="http://schemas.microsoft.com/office/drawing/2014/main" id="{B7213D89-F4F0-6DBC-48AD-66F5D476B1CA}"/>
              </a:ext>
            </a:extLst>
          </p:cNvPr>
          <p:cNvPicPr>
            <a:picLocks noChangeAspect="1"/>
          </p:cNvPicPr>
          <p:nvPr/>
        </p:nvPicPr>
        <p:blipFill>
          <a:blip r:embed="rId2"/>
          <a:stretch>
            <a:fillRect/>
          </a:stretch>
        </p:blipFill>
        <p:spPr>
          <a:xfrm>
            <a:off x="651780" y="-215259"/>
            <a:ext cx="11345639" cy="2280102"/>
          </a:xfrm>
          <a:prstGeom prst="rect">
            <a:avLst/>
          </a:prstGeom>
        </p:spPr>
      </p:pic>
      <p:sp>
        <p:nvSpPr>
          <p:cNvPr id="7" name="CuadroTexto 6">
            <a:extLst>
              <a:ext uri="{FF2B5EF4-FFF2-40B4-BE49-F238E27FC236}">
                <a16:creationId xmlns:a16="http://schemas.microsoft.com/office/drawing/2014/main" id="{1A0646DC-35E9-EECC-2777-49BB712E4138}"/>
              </a:ext>
            </a:extLst>
          </p:cNvPr>
          <p:cNvSpPr txBox="1"/>
          <p:nvPr/>
        </p:nvSpPr>
        <p:spPr>
          <a:xfrm>
            <a:off x="1930168" y="581744"/>
            <a:ext cx="8465993" cy="646331"/>
          </a:xfrm>
          <a:prstGeom prst="rect">
            <a:avLst/>
          </a:prstGeom>
          <a:noFill/>
        </p:spPr>
        <p:txBody>
          <a:bodyPr wrap="square">
            <a:spAutoFit/>
          </a:bodyPr>
          <a:lstStyle/>
          <a:p>
            <a:r>
              <a:rPr lang="es-ES" sz="3600" b="1" dirty="0">
                <a:solidFill>
                  <a:schemeClr val="bg1"/>
                </a:solidFill>
                <a:latin typeface="Cavolini" panose="03000502040302020204" pitchFamily="66" charset="0"/>
                <a:cs typeface="Cavolini" panose="03000502040302020204" pitchFamily="66" charset="0"/>
              </a:rPr>
              <a:t>3. Recomendación jurídica:</a:t>
            </a:r>
          </a:p>
        </p:txBody>
      </p:sp>
      <p:pic>
        <p:nvPicPr>
          <p:cNvPr id="8" name="Imagen 7">
            <a:extLst>
              <a:ext uri="{FF2B5EF4-FFF2-40B4-BE49-F238E27FC236}">
                <a16:creationId xmlns:a16="http://schemas.microsoft.com/office/drawing/2014/main" id="{31A3D44B-DF2D-C91C-E55E-9705C1C60FC7}"/>
              </a:ext>
            </a:extLst>
          </p:cNvPr>
          <p:cNvPicPr>
            <a:picLocks noChangeAspect="1"/>
          </p:cNvPicPr>
          <p:nvPr/>
        </p:nvPicPr>
        <p:blipFill>
          <a:blip r:embed="rId3"/>
          <a:stretch>
            <a:fillRect/>
          </a:stretch>
        </p:blipFill>
        <p:spPr>
          <a:xfrm>
            <a:off x="10018868" y="6010511"/>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35586222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2895394-0E90-B9E7-CB7D-8849267A6AFF}"/>
              </a:ext>
            </a:extLst>
          </p:cNvPr>
          <p:cNvSpPr txBox="1"/>
          <p:nvPr/>
        </p:nvSpPr>
        <p:spPr>
          <a:xfrm>
            <a:off x="886577" y="2043744"/>
            <a:ext cx="10629900" cy="3354765"/>
          </a:xfrm>
          <a:prstGeom prst="rect">
            <a:avLst/>
          </a:prstGeom>
          <a:noFill/>
        </p:spPr>
        <p:txBody>
          <a:bodyPr wrap="square">
            <a:spAutoFit/>
          </a:bodyPr>
          <a:lstStyle/>
          <a:p>
            <a:pPr algn="just"/>
            <a:endParaRPr lang="es-ES" sz="2000" b="1" i="1" dirty="0">
              <a:latin typeface="Cavolini" panose="03000502040302020204" pitchFamily="66" charset="0"/>
              <a:cs typeface="Cavolini" panose="03000502040302020204" pitchFamily="66" charset="0"/>
            </a:endParaRPr>
          </a:p>
          <a:p>
            <a:pPr algn="just"/>
            <a:r>
              <a:rPr lang="es-ES" sz="2400" i="1" dirty="0">
                <a:latin typeface="Cavolini" panose="03000502040302020204" pitchFamily="66" charset="0"/>
                <a:cs typeface="Cavolini" panose="03000502040302020204" pitchFamily="66" charset="0"/>
              </a:rPr>
              <a:t>La práctica descrita por la empresa de contratar cada año a los mismos trabajadores bajo contratos a término fijo, interrumpiendo brevemente la relación en diciembre, </a:t>
            </a:r>
            <a:r>
              <a:rPr lang="es-ES" sz="2400" b="1" i="1" dirty="0">
                <a:latin typeface="Cavolini" panose="03000502040302020204" pitchFamily="66" charset="0"/>
                <a:cs typeface="Cavolini" panose="03000502040302020204" pitchFamily="66" charset="0"/>
              </a:rPr>
              <a:t>no se ajusta a lo establecido en la Ley 2466 de 2025</a:t>
            </a:r>
            <a:r>
              <a:rPr lang="es-ES" sz="2400" i="1" dirty="0">
                <a:latin typeface="Cavolini" panose="03000502040302020204" pitchFamily="66" charset="0"/>
                <a:cs typeface="Cavolini" panose="03000502040302020204" pitchFamily="66" charset="0"/>
              </a:rPr>
              <a:t>, y podría ser considerada una </a:t>
            </a:r>
            <a:r>
              <a:rPr lang="es-ES" sz="2400" b="1" i="1" dirty="0">
                <a:latin typeface="Cavolini" panose="03000502040302020204" pitchFamily="66" charset="0"/>
                <a:cs typeface="Cavolini" panose="03000502040302020204" pitchFamily="66" charset="0"/>
              </a:rPr>
              <a:t>simulación contractual</a:t>
            </a:r>
            <a:r>
              <a:rPr lang="es-ES" sz="2400" i="1" dirty="0">
                <a:latin typeface="Cavolini" panose="03000502040302020204" pitchFamily="66" charset="0"/>
                <a:cs typeface="Cavolini" panose="03000502040302020204" pitchFamily="66" charset="0"/>
              </a:rPr>
              <a:t>. </a:t>
            </a:r>
          </a:p>
          <a:p>
            <a:pPr algn="just"/>
            <a:r>
              <a:rPr lang="es-ES" sz="2400" i="1" dirty="0">
                <a:latin typeface="Cavolini" panose="03000502040302020204" pitchFamily="66" charset="0"/>
                <a:cs typeface="Cavolini" panose="03000502040302020204" pitchFamily="66" charset="0"/>
              </a:rPr>
              <a:t>El vínculo laboral, de acuerdo con la reforma, </a:t>
            </a:r>
            <a:r>
              <a:rPr lang="es-ES" sz="2400" b="1" i="1" dirty="0">
                <a:latin typeface="Cavolini" panose="03000502040302020204" pitchFamily="66" charset="0"/>
                <a:cs typeface="Cavolini" panose="03000502040302020204" pitchFamily="66" charset="0"/>
              </a:rPr>
              <a:t>debería entenderse como indefinido</a:t>
            </a:r>
            <a:r>
              <a:rPr lang="es-ES" sz="2400" i="1" dirty="0">
                <a:latin typeface="Cavolini" panose="03000502040302020204" pitchFamily="66" charset="0"/>
                <a:cs typeface="Cavolini" panose="03000502040302020204" pitchFamily="66" charset="0"/>
              </a:rPr>
              <a:t> por la continuidad en el tiempo y la naturaleza de las funciones.</a:t>
            </a:r>
          </a:p>
        </p:txBody>
      </p:sp>
      <p:pic>
        <p:nvPicPr>
          <p:cNvPr id="6" name="Imagen 5">
            <a:extLst>
              <a:ext uri="{FF2B5EF4-FFF2-40B4-BE49-F238E27FC236}">
                <a16:creationId xmlns:a16="http://schemas.microsoft.com/office/drawing/2014/main" id="{7163DF1F-659E-6166-6761-BD49C573A350}"/>
              </a:ext>
            </a:extLst>
          </p:cNvPr>
          <p:cNvPicPr>
            <a:picLocks noChangeAspect="1"/>
          </p:cNvPicPr>
          <p:nvPr/>
        </p:nvPicPr>
        <p:blipFill>
          <a:blip r:embed="rId2"/>
          <a:stretch>
            <a:fillRect/>
          </a:stretch>
        </p:blipFill>
        <p:spPr>
          <a:xfrm>
            <a:off x="677795" y="-102313"/>
            <a:ext cx="11345639" cy="2277608"/>
          </a:xfrm>
          <a:prstGeom prst="rect">
            <a:avLst/>
          </a:prstGeom>
        </p:spPr>
      </p:pic>
      <p:sp>
        <p:nvSpPr>
          <p:cNvPr id="8" name="CuadroTexto 7">
            <a:extLst>
              <a:ext uri="{FF2B5EF4-FFF2-40B4-BE49-F238E27FC236}">
                <a16:creationId xmlns:a16="http://schemas.microsoft.com/office/drawing/2014/main" id="{71498306-7944-5F16-9248-49B9E5A6102C}"/>
              </a:ext>
            </a:extLst>
          </p:cNvPr>
          <p:cNvSpPr txBox="1"/>
          <p:nvPr/>
        </p:nvSpPr>
        <p:spPr>
          <a:xfrm>
            <a:off x="1769052" y="389400"/>
            <a:ext cx="6094268" cy="1015663"/>
          </a:xfrm>
          <a:prstGeom prst="rect">
            <a:avLst/>
          </a:prstGeom>
          <a:noFill/>
        </p:spPr>
        <p:txBody>
          <a:bodyPr wrap="square">
            <a:spAutoFit/>
          </a:bodyPr>
          <a:lstStyle/>
          <a:p>
            <a:pPr algn="just"/>
            <a:r>
              <a:rPr lang="es-ES" sz="6000" b="1" i="1" dirty="0">
                <a:solidFill>
                  <a:schemeClr val="bg1"/>
                </a:solidFill>
                <a:latin typeface="Cavolini" panose="03000502040302020204" pitchFamily="66" charset="0"/>
                <a:cs typeface="Cavolini" panose="03000502040302020204" pitchFamily="66" charset="0"/>
              </a:rPr>
              <a:t>Conclusión</a:t>
            </a:r>
          </a:p>
        </p:txBody>
      </p:sp>
      <p:pic>
        <p:nvPicPr>
          <p:cNvPr id="9" name="Imagen 8">
            <a:extLst>
              <a:ext uri="{FF2B5EF4-FFF2-40B4-BE49-F238E27FC236}">
                <a16:creationId xmlns:a16="http://schemas.microsoft.com/office/drawing/2014/main" id="{7B19BBE4-8D00-CA19-C835-3AFB39DDB275}"/>
              </a:ext>
            </a:extLst>
          </p:cNvPr>
          <p:cNvPicPr>
            <a:picLocks noChangeAspect="1"/>
          </p:cNvPicPr>
          <p:nvPr/>
        </p:nvPicPr>
        <p:blipFill>
          <a:blip r:embed="rId3"/>
          <a:stretch>
            <a:fillRect/>
          </a:stretch>
        </p:blipFill>
        <p:spPr>
          <a:xfrm>
            <a:off x="10018868" y="5677855"/>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388704532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4706535B-B718-704C-BD76-9336D995392A}"/>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3" name="Imagen 2">
            <a:extLst>
              <a:ext uri="{FF2B5EF4-FFF2-40B4-BE49-F238E27FC236}">
                <a16:creationId xmlns:a16="http://schemas.microsoft.com/office/drawing/2014/main" id="{E484A665-9CD6-B11E-23E3-935D0AF316D3}"/>
              </a:ext>
            </a:extLst>
          </p:cNvPr>
          <p:cNvPicPr>
            <a:picLocks noChangeAspect="1"/>
          </p:cNvPicPr>
          <p:nvPr/>
        </p:nvPicPr>
        <p:blipFill>
          <a:blip r:embed="rId2"/>
          <a:stretch>
            <a:fillRect/>
          </a:stretch>
        </p:blipFill>
        <p:spPr>
          <a:xfrm>
            <a:off x="807240" y="216571"/>
            <a:ext cx="10742083" cy="3564273"/>
          </a:xfrm>
          <a:prstGeom prst="ellipse">
            <a:avLst/>
          </a:prstGeom>
          <a:ln w="12700" cap="rnd">
            <a:solidFill>
              <a:srgbClr val="FFFF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CuadroTexto 3">
            <a:extLst>
              <a:ext uri="{FF2B5EF4-FFF2-40B4-BE49-F238E27FC236}">
                <a16:creationId xmlns:a16="http://schemas.microsoft.com/office/drawing/2014/main" id="{24800204-0D94-ABA1-3B1C-B3DAD4278309}"/>
              </a:ext>
            </a:extLst>
          </p:cNvPr>
          <p:cNvSpPr txBox="1"/>
          <p:nvPr/>
        </p:nvSpPr>
        <p:spPr>
          <a:xfrm>
            <a:off x="1500337" y="4063358"/>
            <a:ext cx="10200904" cy="1754326"/>
          </a:xfrm>
          <a:prstGeom prst="rect">
            <a:avLst/>
          </a:prstGeom>
          <a:noFill/>
          <a:effectLst>
            <a:softEdge rad="635000"/>
          </a:effectLst>
          <a:scene3d>
            <a:camera prst="perspectiveRelaxedModerately"/>
            <a:lightRig rig="threePt" dir="t"/>
          </a:scene3d>
          <a:sp3d>
            <a:bevelT w="114300" prst="hardEdge"/>
          </a:sp3d>
        </p:spPr>
        <p:txBody>
          <a:bodyPr wrap="square" rtlCol="0">
            <a:spAutoFit/>
          </a:bodyPr>
          <a:lstStyle/>
          <a:p>
            <a:r>
              <a:rPr lang="es-CO" sz="3600" dirty="0">
                <a:solidFill>
                  <a:srgbClr val="FFFF00"/>
                </a:solidFill>
                <a:highlight>
                  <a:srgbClr val="000000"/>
                </a:highlight>
                <a:latin typeface="Cavolini" panose="03000502040302020204" pitchFamily="66" charset="0"/>
                <a:cs typeface="Cavolini" panose="03000502040302020204" pitchFamily="66" charset="0"/>
              </a:rPr>
              <a:t>               </a:t>
            </a:r>
            <a:endParaRPr lang="es-CO" sz="3600" dirty="0">
              <a:latin typeface="Cavolini" panose="03000502040302020204" pitchFamily="66" charset="0"/>
              <a:cs typeface="Cavolini" panose="03000502040302020204" pitchFamily="66" charset="0"/>
            </a:endParaRPr>
          </a:p>
          <a:p>
            <a:r>
              <a:rPr lang="es-CO" sz="3600" b="1" dirty="0">
                <a:solidFill>
                  <a:srgbClr val="7030A0"/>
                </a:solidFill>
                <a:highlight>
                  <a:srgbClr val="000080"/>
                </a:highlight>
                <a:latin typeface="Cavolini" panose="03000502040302020204" pitchFamily="66" charset="0"/>
                <a:cs typeface="Cavolini" panose="03000502040302020204" pitchFamily="66" charset="0"/>
              </a:rPr>
              <a:t>                                           </a:t>
            </a:r>
            <a:endParaRPr lang="es-CO" sz="4000" b="1" dirty="0">
              <a:solidFill>
                <a:srgbClr val="FFFF00"/>
              </a:solidFill>
              <a:highlight>
                <a:srgbClr val="FF0000"/>
              </a:highlight>
              <a:latin typeface="Cavolini" panose="03000502040302020204" pitchFamily="66" charset="0"/>
              <a:cs typeface="Cavolini" panose="03000502040302020204" pitchFamily="66" charset="0"/>
            </a:endParaRPr>
          </a:p>
          <a:p>
            <a:r>
              <a:rPr lang="es-CO" sz="3600" b="1" dirty="0">
                <a:solidFill>
                  <a:srgbClr val="66FF33"/>
                </a:solidFill>
                <a:highlight>
                  <a:srgbClr val="FF0000"/>
                </a:highlight>
                <a:latin typeface="Cavolini" panose="03000502040302020204" pitchFamily="66" charset="0"/>
                <a:cs typeface="Cavolini" panose="03000502040302020204" pitchFamily="66" charset="0"/>
              </a:rPr>
              <a:t>                                                  </a:t>
            </a:r>
            <a:endParaRPr lang="es-CO" sz="3600" b="1" dirty="0">
              <a:solidFill>
                <a:srgbClr val="002060"/>
              </a:solidFill>
              <a:highlight>
                <a:srgbClr val="FF0000"/>
              </a:highlight>
              <a:latin typeface="Cavolini" panose="03000502040302020204" pitchFamily="66" charset="0"/>
              <a:cs typeface="Cavolini" panose="03000502040302020204" pitchFamily="66" charset="0"/>
            </a:endParaRPr>
          </a:p>
        </p:txBody>
      </p:sp>
      <p:pic>
        <p:nvPicPr>
          <p:cNvPr id="6" name="Imagen 5">
            <a:extLst>
              <a:ext uri="{FF2B5EF4-FFF2-40B4-BE49-F238E27FC236}">
                <a16:creationId xmlns:a16="http://schemas.microsoft.com/office/drawing/2014/main" id="{208F46D8-4228-6397-6A3B-FC79EA455422}"/>
              </a:ext>
            </a:extLst>
          </p:cNvPr>
          <p:cNvPicPr>
            <a:picLocks noChangeAspect="1"/>
          </p:cNvPicPr>
          <p:nvPr/>
        </p:nvPicPr>
        <p:blipFill>
          <a:blip r:embed="rId3">
            <a:extLst>
              <a:ext uri="{BEBA8EAE-BF5A-486C-A8C5-ECC9F3942E4B}">
                <a14:imgProps xmlns:a14="http://schemas.microsoft.com/office/drawing/2010/main">
                  <a14:imgLayer r:embed="rId4">
                    <a14:imgEffect>
                      <a14:artisticPlasticWrap/>
                    </a14:imgEffect>
                  </a14:imgLayer>
                </a14:imgProps>
              </a:ext>
            </a:extLst>
          </a:blip>
          <a:stretch>
            <a:fillRect/>
          </a:stretch>
        </p:blipFill>
        <p:spPr>
          <a:xfrm>
            <a:off x="568980" y="3882700"/>
            <a:ext cx="11132261" cy="1934981"/>
          </a:xfrm>
          <a:prstGeom prst="rect">
            <a:avLst/>
          </a:prstGeom>
          <a:effectLst>
            <a:softEdge rad="317500"/>
          </a:effectLst>
        </p:spPr>
      </p:pic>
      <p:sp>
        <p:nvSpPr>
          <p:cNvPr id="2" name="CuadroTexto 1">
            <a:extLst>
              <a:ext uri="{FF2B5EF4-FFF2-40B4-BE49-F238E27FC236}">
                <a16:creationId xmlns:a16="http://schemas.microsoft.com/office/drawing/2014/main" id="{E7FB34F0-D636-570D-6D6B-813A6D41FAA1}"/>
              </a:ext>
            </a:extLst>
          </p:cNvPr>
          <p:cNvSpPr txBox="1"/>
          <p:nvPr/>
        </p:nvSpPr>
        <p:spPr>
          <a:xfrm>
            <a:off x="1589140" y="4243571"/>
            <a:ext cx="9491701" cy="1323439"/>
          </a:xfrm>
          <a:prstGeom prst="rect">
            <a:avLst/>
          </a:prstGeom>
          <a:noFill/>
        </p:spPr>
        <p:txBody>
          <a:bodyPr wrap="square" rtlCol="0">
            <a:spAutoFit/>
          </a:bodyPr>
          <a:lstStyle/>
          <a:p>
            <a:r>
              <a:rPr lang="es-CO" sz="8000" i="1" dirty="0">
                <a:solidFill>
                  <a:schemeClr val="bg1"/>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Muchas Gracias </a:t>
            </a:r>
          </a:p>
        </p:txBody>
      </p:sp>
      <p:pic>
        <p:nvPicPr>
          <p:cNvPr id="7" name="Imagen 6">
            <a:extLst>
              <a:ext uri="{FF2B5EF4-FFF2-40B4-BE49-F238E27FC236}">
                <a16:creationId xmlns:a16="http://schemas.microsoft.com/office/drawing/2014/main" id="{62D76CAB-90CA-27F3-FB4A-7C78E148E579}"/>
              </a:ext>
            </a:extLst>
          </p:cNvPr>
          <p:cNvPicPr>
            <a:picLocks noChangeAspect="1"/>
          </p:cNvPicPr>
          <p:nvPr/>
        </p:nvPicPr>
        <p:blipFill>
          <a:blip r:embed="rId5"/>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204060194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36689" y="1"/>
            <a:ext cx="11315157" cy="1849582"/>
          </a:xfrm>
          <a:prstGeom prst="rect">
            <a:avLst/>
          </a:prstGeom>
          <a:scene3d>
            <a:camera prst="orthographicFront"/>
            <a:lightRig rig="threePt" dir="t"/>
          </a:scene3d>
          <a:sp3d>
            <a:bevelT w="114300" prst="artDeco"/>
          </a:sp3d>
        </p:spPr>
      </p:pic>
      <p:pic>
        <p:nvPicPr>
          <p:cNvPr id="8" name="Imagen 7">
            <a:extLst>
              <a:ext uri="{FF2B5EF4-FFF2-40B4-BE49-F238E27FC236}">
                <a16:creationId xmlns:a16="http://schemas.microsoft.com/office/drawing/2014/main" id="{C0A494EC-FB55-8B75-42A6-756E1DE8962C}"/>
              </a:ext>
            </a:extLst>
          </p:cNvPr>
          <p:cNvPicPr>
            <a:picLocks noChangeAspect="1"/>
          </p:cNvPicPr>
          <p:nvPr/>
        </p:nvPicPr>
        <p:blipFill>
          <a:blip r:embed="rId4"/>
          <a:stretch>
            <a:fillRect/>
          </a:stretch>
        </p:blipFill>
        <p:spPr>
          <a:xfrm>
            <a:off x="10101807" y="6126011"/>
            <a:ext cx="971119" cy="587138"/>
          </a:xfrm>
          <a:prstGeom prst="rect">
            <a:avLst/>
          </a:prstGeom>
          <a:scene3d>
            <a:camera prst="orthographicFront"/>
            <a:lightRig rig="threePt" dir="t"/>
          </a:scene3d>
          <a:sp3d>
            <a:bevelT w="165100" prst="coolSlant"/>
          </a:sp3d>
        </p:spPr>
      </p:pic>
      <p:sp>
        <p:nvSpPr>
          <p:cNvPr id="14" name="CuadroTexto 13">
            <a:extLst>
              <a:ext uri="{FF2B5EF4-FFF2-40B4-BE49-F238E27FC236}">
                <a16:creationId xmlns:a16="http://schemas.microsoft.com/office/drawing/2014/main" id="{2B2702A6-57D3-5AB2-3239-2FABFF1571EF}"/>
              </a:ext>
            </a:extLst>
          </p:cNvPr>
          <p:cNvSpPr txBox="1"/>
          <p:nvPr/>
        </p:nvSpPr>
        <p:spPr>
          <a:xfrm>
            <a:off x="1153390" y="441390"/>
            <a:ext cx="10027227" cy="736933"/>
          </a:xfrm>
          <a:prstGeom prst="rect">
            <a:avLst/>
          </a:prstGeom>
          <a:noFill/>
        </p:spPr>
        <p:txBody>
          <a:bodyPr wrap="square">
            <a:spAutoFit/>
          </a:bodyPr>
          <a:lstStyle/>
          <a:p>
            <a:pPr algn="ctr">
              <a:lnSpc>
                <a:spcPct val="107000"/>
              </a:lnSpc>
              <a:spcAft>
                <a:spcPts val="800"/>
              </a:spcAft>
            </a:pPr>
            <a:r>
              <a:rPr lang="es-CO" sz="2000" b="1" i="1" kern="0" dirty="0">
                <a:solidFill>
                  <a:schemeClr val="bg1"/>
                </a:solidFill>
                <a:effectLst/>
                <a:latin typeface="Cavolini" panose="03000502040302020204" pitchFamily="66" charset="0"/>
                <a:ea typeface="Times New Roman" panose="02020603050405020304" pitchFamily="18" charset="0"/>
                <a:cs typeface="Cavolini" panose="03000502040302020204" pitchFamily="66" charset="0"/>
              </a:rPr>
              <a:t>PRINCIPALES CAMBIOS QUE TRAJO LA REFORMA LABORAL EN COLOMBIA   (LEY 2466 DE 2025, SANCIONADA EL 25 DE JUNIO DE 2025)</a:t>
            </a:r>
            <a:endParaRPr lang="es-CO" b="1" i="1" kern="100" dirty="0">
              <a:solidFill>
                <a:schemeClr val="bg1"/>
              </a:solidFill>
              <a:effectLst/>
              <a:latin typeface="Cavolini" panose="03000502040302020204" pitchFamily="66" charset="0"/>
              <a:ea typeface="Calibri" panose="020F0502020204030204" pitchFamily="34" charset="0"/>
              <a:cs typeface="Cavolini" panose="03000502040302020204" pitchFamily="66" charset="0"/>
            </a:endParaRPr>
          </a:p>
        </p:txBody>
      </p:sp>
      <p:pic>
        <p:nvPicPr>
          <p:cNvPr id="16" name="Imagen 15">
            <a:extLst>
              <a:ext uri="{FF2B5EF4-FFF2-40B4-BE49-F238E27FC236}">
                <a16:creationId xmlns:a16="http://schemas.microsoft.com/office/drawing/2014/main" id="{11878DD3-7978-F7D1-0CDF-4B4826A4A226}"/>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732879" y="1849583"/>
            <a:ext cx="10541257" cy="4276428"/>
          </a:xfrm>
          <a:prstGeom prst="rect">
            <a:avLst/>
          </a:prstGeom>
        </p:spPr>
      </p:pic>
    </p:spTree>
    <p:extLst>
      <p:ext uri="{BB962C8B-B14F-4D97-AF65-F5344CB8AC3E}">
        <p14:creationId xmlns:p14="http://schemas.microsoft.com/office/powerpoint/2010/main" val="14909674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38421" y="-1130"/>
            <a:ext cx="11315157" cy="2322777"/>
          </a:xfrm>
          <a:prstGeom prst="rect">
            <a:avLst/>
          </a:prstGeom>
          <a:scene3d>
            <a:camera prst="orthographicFront"/>
            <a:lightRig rig="threePt" dir="t"/>
          </a:scene3d>
          <a:sp3d>
            <a:bevelT w="114300" prst="artDeco"/>
          </a:sp3d>
        </p:spPr>
      </p:pic>
      <p:pic>
        <p:nvPicPr>
          <p:cNvPr id="5" name="Imagen 4">
            <a:extLst>
              <a:ext uri="{FF2B5EF4-FFF2-40B4-BE49-F238E27FC236}">
                <a16:creationId xmlns:a16="http://schemas.microsoft.com/office/drawing/2014/main" id="{FCFCA523-FA5F-A69A-08F3-9D17555A9CD8}"/>
              </a:ext>
            </a:extLst>
          </p:cNvPr>
          <p:cNvPicPr>
            <a:picLocks noChangeAspect="1"/>
          </p:cNvPicPr>
          <p:nvPr/>
        </p:nvPicPr>
        <p:blipFill>
          <a:blip r:embed="rId4"/>
          <a:stretch>
            <a:fillRect/>
          </a:stretch>
        </p:blipFill>
        <p:spPr>
          <a:xfrm>
            <a:off x="2120090" y="311951"/>
            <a:ext cx="7724301" cy="1511939"/>
          </a:xfrm>
          <a:prstGeom prst="rect">
            <a:avLst/>
          </a:prstGeom>
        </p:spPr>
      </p:pic>
      <p:sp>
        <p:nvSpPr>
          <p:cNvPr id="9" name="CuadroTexto 8">
            <a:extLst>
              <a:ext uri="{FF2B5EF4-FFF2-40B4-BE49-F238E27FC236}">
                <a16:creationId xmlns:a16="http://schemas.microsoft.com/office/drawing/2014/main" id="{15AA81C6-89FF-7824-232D-5BBB17EBC61A}"/>
              </a:ext>
            </a:extLst>
          </p:cNvPr>
          <p:cNvSpPr txBox="1"/>
          <p:nvPr/>
        </p:nvSpPr>
        <p:spPr>
          <a:xfrm>
            <a:off x="602949" y="1977200"/>
            <a:ext cx="10764705" cy="4154984"/>
          </a:xfrm>
          <a:prstGeom prst="rect">
            <a:avLst/>
          </a:prstGeom>
          <a:noFill/>
        </p:spPr>
        <p:txBody>
          <a:bodyPr wrap="square">
            <a:spAutoFit/>
          </a:bodyPr>
          <a:lstStyle/>
          <a:p>
            <a:pPr marL="342900" indent="-342900" algn="just">
              <a:buAutoNum type="arabicPeriod"/>
            </a:pPr>
            <a:r>
              <a:rPr lang="es-ES" sz="2400" i="1" dirty="0"/>
              <a:t>Fortalecimiento de la estabilidad laboral y el contrato a término indefinido como regla general.</a:t>
            </a:r>
          </a:p>
          <a:p>
            <a:pPr marL="342900" indent="-342900" algn="just">
              <a:buAutoNum type="arabicPeriod"/>
            </a:pPr>
            <a:r>
              <a:rPr lang="es-ES" sz="2400" i="1" dirty="0"/>
              <a:t>Cambios Estructurales en el Debido  Proceso Disciplinario Laboral. </a:t>
            </a:r>
          </a:p>
          <a:p>
            <a:pPr marL="342900" indent="-342900" algn="just">
              <a:buAutoNum type="arabicPeriod"/>
            </a:pPr>
            <a:r>
              <a:rPr lang="es-ES" sz="2400" i="1" dirty="0"/>
              <a:t>Nuevas regulaciones y límites a los contratos de prestación de servicios y la tercerización laboral. </a:t>
            </a:r>
          </a:p>
          <a:p>
            <a:pPr marL="342900" indent="-342900" algn="just">
              <a:buAutoNum type="arabicPeriod"/>
            </a:pPr>
            <a:r>
              <a:rPr lang="es-ES" sz="2400" i="1" dirty="0"/>
              <a:t>Disminución de la jornada diurna y el aumento de los recargos por el trabajo en días de descanso y festivos al 100%, de forma proporcional hasta 2026. </a:t>
            </a:r>
          </a:p>
          <a:p>
            <a:pPr marL="342900" indent="-342900" algn="just">
              <a:buAutoNum type="arabicPeriod"/>
            </a:pPr>
            <a:r>
              <a:rPr lang="es-ES" sz="2400" i="1" dirty="0"/>
              <a:t>Regulación del trabajo en plataformas digitales de reparto y el trabajo rural. </a:t>
            </a:r>
          </a:p>
          <a:p>
            <a:pPr marL="342900" indent="-342900" algn="just">
              <a:buAutoNum type="arabicPeriod"/>
            </a:pPr>
            <a:r>
              <a:rPr lang="es-ES" sz="2400" i="1" dirty="0"/>
              <a:t>Fortalecimiento de las garantías sindicales. </a:t>
            </a:r>
          </a:p>
          <a:p>
            <a:pPr marL="342900" indent="-342900" algn="just">
              <a:buAutoNum type="arabicPeriod"/>
            </a:pPr>
            <a:r>
              <a:rPr lang="es-ES" sz="2400" i="1" dirty="0"/>
              <a:t>Libertad sindical y la constitución de sindicatos de rama o sector de actividad. </a:t>
            </a:r>
          </a:p>
          <a:p>
            <a:pPr marL="342900" indent="-342900" algn="just">
              <a:buAutoNum type="arabicPeriod"/>
            </a:pPr>
            <a:r>
              <a:rPr lang="es-ES" sz="2400" i="1" dirty="0"/>
              <a:t>Prohibición de pactos colectivos. </a:t>
            </a:r>
            <a:endParaRPr lang="es-CO" sz="2400" i="1" dirty="0"/>
          </a:p>
        </p:txBody>
      </p:sp>
      <p:pic>
        <p:nvPicPr>
          <p:cNvPr id="12" name="Imagen 11">
            <a:extLst>
              <a:ext uri="{FF2B5EF4-FFF2-40B4-BE49-F238E27FC236}">
                <a16:creationId xmlns:a16="http://schemas.microsoft.com/office/drawing/2014/main" id="{E1F86C68-3209-804E-9EAD-271595C677C7}"/>
              </a:ext>
            </a:extLst>
          </p:cNvPr>
          <p:cNvPicPr>
            <a:picLocks noChangeAspect="1"/>
          </p:cNvPicPr>
          <p:nvPr/>
        </p:nvPicPr>
        <p:blipFill>
          <a:blip r:embed="rId5"/>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1399407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1AFCE3AB-6DF6-701C-5CE0-C6D1B38A9AFF}"/>
              </a:ext>
            </a:extLst>
          </p:cNvPr>
          <p:cNvSpPr/>
          <p:nvPr/>
        </p:nvSpPr>
        <p:spPr>
          <a:xfrm>
            <a:off x="452489" y="2719039"/>
            <a:ext cx="10900063" cy="2888669"/>
          </a:xfrm>
          <a:prstGeom prst="roundRect">
            <a:avLst/>
          </a:prstGeom>
          <a:solidFill>
            <a:schemeClr val="accent6">
              <a:lumMod val="20000"/>
              <a:lumOff val="80000"/>
            </a:schemeClr>
          </a:solidFill>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07000"/>
              </a:lnSpc>
              <a:spcAft>
                <a:spcPts val="800"/>
              </a:spcAft>
              <a:tabLst>
                <a:tab pos="457200" algn="l"/>
              </a:tabLst>
            </a:pPr>
            <a:r>
              <a:rPr lang="es-CO" sz="2400" b="1" i="1" kern="0" dirty="0">
                <a:solidFill>
                  <a:schemeClr val="tx1"/>
                </a:solidFill>
                <a:effectLst/>
                <a:ea typeface="Times New Roman" panose="02020603050405020304" pitchFamily="18" charset="0"/>
                <a:cs typeface="Times New Roman" panose="02020603050405020304" pitchFamily="18" charset="0"/>
              </a:rPr>
              <a:t>Priorización del Contrato a Término Indefinido</a:t>
            </a:r>
            <a:r>
              <a:rPr lang="es-CO" sz="2400" i="1" kern="0" dirty="0">
                <a:solidFill>
                  <a:schemeClr val="tx1"/>
                </a:solidFill>
                <a:effectLst/>
                <a:ea typeface="Times New Roman" panose="02020603050405020304" pitchFamily="18" charset="0"/>
                <a:cs typeface="Times New Roman" panose="02020603050405020304" pitchFamily="18" charset="0"/>
              </a:rPr>
              <a:t>:</a:t>
            </a:r>
            <a:endParaRPr lang="es-CO" sz="2400" i="1" kern="100" dirty="0">
              <a:solidFill>
                <a:schemeClr val="tx1"/>
              </a:solidFill>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sz="2400" i="1" kern="0" dirty="0">
                <a:solidFill>
                  <a:schemeClr val="tx1"/>
                </a:solidFill>
                <a:effectLst/>
                <a:ea typeface="Times New Roman" panose="02020603050405020304" pitchFamily="18" charset="0"/>
                <a:cs typeface="Times New Roman" panose="02020603050405020304" pitchFamily="18" charset="0"/>
              </a:rPr>
              <a:t>La ley establece que los trabajadores y trabajadoras </a:t>
            </a:r>
            <a:r>
              <a:rPr lang="es-CO" sz="2400" b="1" i="1" kern="0" dirty="0">
                <a:solidFill>
                  <a:schemeClr val="tx1"/>
                </a:solidFill>
                <a:effectLst/>
                <a:ea typeface="Times New Roman" panose="02020603050405020304" pitchFamily="18" charset="0"/>
                <a:cs typeface="Times New Roman" panose="02020603050405020304" pitchFamily="18" charset="0"/>
              </a:rPr>
              <a:t>serán vinculados mediante contrato de trabajo a término indefinido</a:t>
            </a:r>
            <a:r>
              <a:rPr lang="es-CO" sz="2400" i="1" kern="0" dirty="0">
                <a:solidFill>
                  <a:schemeClr val="tx1"/>
                </a:solidFill>
                <a:effectLst/>
                <a:ea typeface="Times New Roman" panose="02020603050405020304" pitchFamily="18" charset="0"/>
                <a:cs typeface="Times New Roman" panose="02020603050405020304" pitchFamily="18" charset="0"/>
              </a:rPr>
              <a:t>, priorizando esta modalidad sobre otras.</a:t>
            </a:r>
            <a:endParaRPr lang="es-CO" sz="2400" i="1" kern="100" dirty="0">
              <a:solidFill>
                <a:schemeClr val="tx1"/>
              </a:solidFill>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sz="2400" b="1" i="1" kern="0" dirty="0">
                <a:solidFill>
                  <a:schemeClr val="tx1"/>
                </a:solidFill>
                <a:effectLst/>
                <a:ea typeface="Times New Roman" panose="02020603050405020304" pitchFamily="18" charset="0"/>
                <a:cs typeface="Times New Roman" panose="02020603050405020304" pitchFamily="18" charset="0"/>
              </a:rPr>
              <a:t>Los contratos a término fijo</a:t>
            </a:r>
            <a:r>
              <a:rPr lang="es-CO" sz="2400" i="1" kern="0" dirty="0">
                <a:solidFill>
                  <a:schemeClr val="tx1"/>
                </a:solidFill>
                <a:effectLst/>
                <a:ea typeface="Times New Roman" panose="02020603050405020304" pitchFamily="18" charset="0"/>
                <a:cs typeface="Times New Roman" panose="02020603050405020304" pitchFamily="18" charset="0"/>
              </a:rPr>
              <a:t>, por obra o labor determinada, o para trabajo ocasional, accidental o transitorio siguen siendo posibles, pero el contrato indefinido tendrá vigencia mientras subsistan las causas que le dieron origen y la materia del trabajo.</a:t>
            </a:r>
            <a:endParaRPr lang="es-CO" sz="2400" i="1" kern="100" dirty="0">
              <a:solidFill>
                <a:schemeClr val="tx1"/>
              </a:solidFill>
              <a:effectLst/>
              <a:ea typeface="Calibri" panose="020F0502020204030204" pitchFamily="34" charset="0"/>
              <a:cs typeface="Times New Roman" panose="02020603050405020304" pitchFamily="18" charset="0"/>
            </a:endParaRPr>
          </a:p>
        </p:txBody>
      </p:sp>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15907" y="51956"/>
            <a:ext cx="11315157" cy="2322777"/>
          </a:xfrm>
          <a:prstGeom prst="rect">
            <a:avLst/>
          </a:prstGeom>
          <a:scene3d>
            <a:camera prst="orthographicFront"/>
            <a:lightRig rig="threePt" dir="t"/>
          </a:scene3d>
          <a:sp3d>
            <a:bevelT w="114300" prst="artDeco"/>
          </a:sp3d>
        </p:spPr>
      </p:pic>
      <p:sp>
        <p:nvSpPr>
          <p:cNvPr id="5" name="CuadroTexto 4">
            <a:extLst>
              <a:ext uri="{FF2B5EF4-FFF2-40B4-BE49-F238E27FC236}">
                <a16:creationId xmlns:a16="http://schemas.microsoft.com/office/drawing/2014/main" id="{4B09FB94-E70A-A21E-0CF8-365C22DB3471}"/>
              </a:ext>
            </a:extLst>
          </p:cNvPr>
          <p:cNvSpPr txBox="1"/>
          <p:nvPr/>
        </p:nvSpPr>
        <p:spPr>
          <a:xfrm>
            <a:off x="1735282" y="853364"/>
            <a:ext cx="9580418" cy="653320"/>
          </a:xfrm>
          <a:prstGeom prst="rect">
            <a:avLst/>
          </a:prstGeom>
          <a:noFill/>
        </p:spPr>
        <p:txBody>
          <a:bodyPr wrap="square">
            <a:spAutoFit/>
          </a:bodyPr>
          <a:lstStyle/>
          <a:p>
            <a:pPr algn="just">
              <a:lnSpc>
                <a:spcPct val="107000"/>
              </a:lnSpc>
              <a:spcAft>
                <a:spcPts val="800"/>
              </a:spcAft>
            </a:pPr>
            <a:r>
              <a:rPr lang="es-CO" sz="3600" b="1" i="1" kern="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Impacto en la Estabilidad Laboral</a:t>
            </a:r>
            <a:endParaRPr lang="es-CO"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87564F67-86B7-E104-2F73-34A03D0A71F6}"/>
              </a:ext>
            </a:extLst>
          </p:cNvPr>
          <p:cNvPicPr>
            <a:picLocks noChangeAspect="1"/>
          </p:cNvPicPr>
          <p:nvPr/>
        </p:nvPicPr>
        <p:blipFill>
          <a:blip r:embed="rId4"/>
          <a:stretch>
            <a:fillRect/>
          </a:stretch>
        </p:blipFill>
        <p:spPr>
          <a:xfrm>
            <a:off x="9986657" y="5952128"/>
            <a:ext cx="1329043" cy="560881"/>
          </a:xfrm>
          <a:prstGeom prst="rect">
            <a:avLst/>
          </a:prstGeom>
        </p:spPr>
      </p:pic>
    </p:spTree>
    <p:extLst>
      <p:ext uri="{BB962C8B-B14F-4D97-AF65-F5344CB8AC3E}">
        <p14:creationId xmlns:p14="http://schemas.microsoft.com/office/powerpoint/2010/main" val="341077393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1AFCE3AB-6DF6-701C-5CE0-C6D1B38A9AFF}"/>
              </a:ext>
            </a:extLst>
          </p:cNvPr>
          <p:cNvSpPr/>
          <p:nvPr/>
        </p:nvSpPr>
        <p:spPr>
          <a:xfrm>
            <a:off x="613064" y="1932713"/>
            <a:ext cx="10920845" cy="4208312"/>
          </a:xfrm>
          <a:prstGeom prst="roundRect">
            <a:avLst/>
          </a:prstGeom>
          <a:solidFill>
            <a:schemeClr val="accent6">
              <a:lumMod val="20000"/>
              <a:lumOff val="80000"/>
            </a:schemeClr>
          </a:solidFill>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07000"/>
              </a:lnSpc>
              <a:spcAft>
                <a:spcPts val="800"/>
              </a:spcAft>
              <a:tabLst>
                <a:tab pos="457200" algn="l"/>
              </a:tabLst>
            </a:pPr>
            <a:endParaRPr lang="es-CO" sz="1600" i="1" kern="100" dirty="0">
              <a:solidFill>
                <a:schemeClr val="tx1"/>
              </a:solidFill>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b="1" i="1" kern="0" dirty="0">
                <a:solidFill>
                  <a:schemeClr val="tx1"/>
                </a:solidFill>
                <a:effectLst/>
                <a:ea typeface="Times New Roman" panose="02020603050405020304" pitchFamily="18" charset="0"/>
                <a:cs typeface="Times New Roman" panose="02020603050405020304" pitchFamily="18" charset="0"/>
              </a:rPr>
              <a:t>Los contratos a término fijo no podrán exceder de cuatro (4) años</a:t>
            </a:r>
            <a:r>
              <a:rPr lang="es-CO" i="1" kern="0" dirty="0">
                <a:solidFill>
                  <a:schemeClr val="tx1"/>
                </a:solidFill>
                <a:effectLst/>
                <a:ea typeface="Times New Roman" panose="02020603050405020304" pitchFamily="18" charset="0"/>
                <a:cs typeface="Times New Roman" panose="02020603050405020304" pitchFamily="18" charset="0"/>
              </a:rPr>
              <a:t> y deben ser por escrito. Si no cumplen estas condiciones, se entenderán celebrados a término indefinido desde el inicio de la relación laboral.</a:t>
            </a:r>
            <a:endParaRPr lang="es-CO" sz="1600" i="1" kern="100" dirty="0">
              <a:solidFill>
                <a:schemeClr val="tx1"/>
              </a:solidFill>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b="1" i="1" kern="0" dirty="0">
                <a:solidFill>
                  <a:schemeClr val="tx1"/>
                </a:solidFill>
                <a:effectLst/>
                <a:ea typeface="Times New Roman" panose="02020603050405020304" pitchFamily="18" charset="0"/>
                <a:cs typeface="Times New Roman" panose="02020603050405020304" pitchFamily="18" charset="0"/>
              </a:rPr>
              <a:t>Para contratos a término fijo inferiores a un (1) año</a:t>
            </a:r>
            <a:r>
              <a:rPr lang="es-CO" i="1" kern="0" dirty="0">
                <a:solidFill>
                  <a:schemeClr val="tx1"/>
                </a:solidFill>
                <a:effectLst/>
                <a:ea typeface="Times New Roman" panose="02020603050405020304" pitchFamily="18" charset="0"/>
                <a:cs typeface="Times New Roman" panose="02020603050405020304" pitchFamily="18" charset="0"/>
              </a:rPr>
              <a:t>, las partes podrán prorrogarlos las veces que estimen conveniente, pero </a:t>
            </a:r>
            <a:r>
              <a:rPr lang="es-CO" b="1" i="1" kern="0" dirty="0">
                <a:solidFill>
                  <a:schemeClr val="tx1"/>
                </a:solidFill>
                <a:effectLst/>
                <a:ea typeface="Times New Roman" panose="02020603050405020304" pitchFamily="18" charset="0"/>
                <a:cs typeface="Times New Roman" panose="02020603050405020304" pitchFamily="18" charset="0"/>
              </a:rPr>
              <a:t>después de la cuarta prórroga, el contrato no podrá renovarse por un período inferior a un (1) año</a:t>
            </a:r>
            <a:r>
              <a:rPr lang="es-CO" i="1" kern="0" dirty="0">
                <a:solidFill>
                  <a:schemeClr val="tx1"/>
                </a:solidFill>
                <a:effectLst/>
                <a:ea typeface="Times New Roman" panose="02020603050405020304" pitchFamily="18" charset="0"/>
                <a:cs typeface="Times New Roman" panose="02020603050405020304" pitchFamily="18" charset="0"/>
              </a:rPr>
              <a:t>. El límite máximo de cuatro (4) años para contratos a término fijo se contabilizará a partir de la entrada en vigencia de esta ley para los contratos vigentes.</a:t>
            </a:r>
            <a:endParaRPr lang="es-CO" sz="1600" i="1" kern="100" dirty="0">
              <a:solidFill>
                <a:schemeClr val="tx1"/>
              </a:solidFill>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s-CO" i="1" kern="0" dirty="0">
                <a:solidFill>
                  <a:schemeClr val="tx1"/>
                </a:solidFill>
                <a:effectLst/>
                <a:ea typeface="Times New Roman" panose="02020603050405020304" pitchFamily="18" charset="0"/>
                <a:cs typeface="Times New Roman" panose="02020603050405020304" pitchFamily="18" charset="0"/>
              </a:rPr>
              <a:t>En el caso de contratos por obra o labor determinada, deben ser por escrito y especificar la obra o labor de forma precisa y detallada. Si no se cumplen estas condiciones o el trabajador continúa prestando servicios al finalizar la obra, </a:t>
            </a:r>
            <a:r>
              <a:rPr lang="es-CO" b="1" i="1" kern="0" dirty="0">
                <a:solidFill>
                  <a:schemeClr val="tx1"/>
                </a:solidFill>
                <a:effectLst/>
                <a:ea typeface="Times New Roman" panose="02020603050405020304" pitchFamily="18" charset="0"/>
                <a:cs typeface="Times New Roman" panose="02020603050405020304" pitchFamily="18" charset="0"/>
              </a:rPr>
              <a:t>el contrato se entenderá celebrado a término indefinido desde el inicio de la relación laboral</a:t>
            </a:r>
            <a:r>
              <a:rPr lang="es-CO" i="1" kern="0" dirty="0">
                <a:solidFill>
                  <a:schemeClr val="tx1"/>
                </a:solidFill>
                <a:effectLst/>
                <a:ea typeface="Times New Roman" panose="02020603050405020304" pitchFamily="18" charset="0"/>
                <a:cs typeface="Times New Roman" panose="02020603050405020304" pitchFamily="18" charset="0"/>
              </a:rPr>
              <a:t>, a menos que sea una obra o labor nueva y diferente que se especifique por escrito.</a:t>
            </a:r>
            <a:endParaRPr lang="es-CO" sz="1600" i="1" kern="100" dirty="0">
              <a:solidFill>
                <a:schemeClr val="tx1"/>
              </a:solidFill>
              <a:effectLst/>
              <a:ea typeface="Calibri" panose="020F0502020204030204" pitchFamily="34" charset="0"/>
              <a:cs typeface="Times New Roman" panose="02020603050405020304" pitchFamily="18" charset="0"/>
            </a:endParaRPr>
          </a:p>
        </p:txBody>
      </p:sp>
      <p:cxnSp>
        <p:nvCxnSpPr>
          <p:cNvPr id="7" name="Conector recto 6">
            <a:extLst>
              <a:ext uri="{FF2B5EF4-FFF2-40B4-BE49-F238E27FC236}">
                <a16:creationId xmlns:a16="http://schemas.microsoft.com/office/drawing/2014/main" id="{7CD6469D-9697-AB4A-A875-928704E5E445}"/>
              </a:ext>
            </a:extLst>
          </p:cNvPr>
          <p:cNvCxnSpPr>
            <a:cxnSpLocks/>
          </p:cNvCxnSpPr>
          <p:nvPr/>
        </p:nvCxnSpPr>
        <p:spPr>
          <a:xfrm>
            <a:off x="490759" y="6280411"/>
            <a:ext cx="9353632" cy="0"/>
          </a:xfrm>
          <a:prstGeom prst="line">
            <a:avLst/>
          </a:prstGeom>
          <a:ln>
            <a:solidFill>
              <a:srgbClr val="B8CE54"/>
            </a:solidFill>
          </a:ln>
        </p:spPr>
        <p:style>
          <a:lnRef idx="2">
            <a:schemeClr val="accent6"/>
          </a:lnRef>
          <a:fillRef idx="0">
            <a:schemeClr val="accent6"/>
          </a:fillRef>
          <a:effectRef idx="1">
            <a:schemeClr val="accent6"/>
          </a:effectRef>
          <a:fontRef idx="minor">
            <a:schemeClr val="tx1"/>
          </a:fontRef>
        </p:style>
      </p:cxnSp>
      <p:pic>
        <p:nvPicPr>
          <p:cNvPr id="11" name="Imagen 10">
            <a:extLst>
              <a:ext uri="{FF2B5EF4-FFF2-40B4-BE49-F238E27FC236}">
                <a16:creationId xmlns:a16="http://schemas.microsoft.com/office/drawing/2014/main" id="{236384FF-37FE-9393-4B69-96A4A460A93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stelsSmooth/>
                    </a14:imgEffect>
                    <a14:imgEffect>
                      <a14:sharpenSoften amount="50000"/>
                    </a14:imgEffect>
                    <a14:imgEffect>
                      <a14:saturation sat="0"/>
                    </a14:imgEffect>
                    <a14:imgEffect>
                      <a14:brightnessContrast bright="-40000" contrast="40000"/>
                    </a14:imgEffect>
                  </a14:imgLayer>
                </a14:imgProps>
              </a:ext>
            </a:extLst>
          </a:blip>
          <a:stretch>
            <a:fillRect/>
          </a:stretch>
        </p:blipFill>
        <p:spPr>
          <a:xfrm>
            <a:off x="490759" y="-72251"/>
            <a:ext cx="11315157" cy="2322777"/>
          </a:xfrm>
          <a:prstGeom prst="rect">
            <a:avLst/>
          </a:prstGeom>
          <a:scene3d>
            <a:camera prst="orthographicFront"/>
            <a:lightRig rig="threePt" dir="t"/>
          </a:scene3d>
          <a:sp3d>
            <a:bevelT w="114300" prst="artDeco"/>
          </a:sp3d>
        </p:spPr>
      </p:pic>
      <p:sp>
        <p:nvSpPr>
          <p:cNvPr id="5" name="CuadroTexto 4">
            <a:extLst>
              <a:ext uri="{FF2B5EF4-FFF2-40B4-BE49-F238E27FC236}">
                <a16:creationId xmlns:a16="http://schemas.microsoft.com/office/drawing/2014/main" id="{2D7EFD29-3D19-0830-06B9-B657460F7072}"/>
              </a:ext>
            </a:extLst>
          </p:cNvPr>
          <p:cNvSpPr txBox="1"/>
          <p:nvPr/>
        </p:nvSpPr>
        <p:spPr>
          <a:xfrm>
            <a:off x="1174174" y="577588"/>
            <a:ext cx="9570026" cy="997966"/>
          </a:xfrm>
          <a:prstGeom prst="rect">
            <a:avLst/>
          </a:prstGeom>
          <a:noFill/>
        </p:spPr>
        <p:txBody>
          <a:bodyPr wrap="square">
            <a:spAutoFit/>
          </a:bodyPr>
          <a:lstStyle/>
          <a:p>
            <a:pPr lvl="0" algn="ctr">
              <a:lnSpc>
                <a:spcPct val="107000"/>
              </a:lnSpc>
              <a:spcAft>
                <a:spcPts val="800"/>
              </a:spcAft>
              <a:tabLst>
                <a:tab pos="457200" algn="l"/>
              </a:tabLst>
            </a:pPr>
            <a:r>
              <a:rPr lang="es-CO" sz="2800" b="1" i="1" kern="0" dirty="0">
                <a:solidFill>
                  <a:schemeClr val="bg1"/>
                </a:solidFill>
                <a:effectLst/>
                <a:latin typeface="Cavolini" panose="03000502040302020204" pitchFamily="66" charset="0"/>
                <a:ea typeface="Times New Roman" panose="02020603050405020304" pitchFamily="18" charset="0"/>
                <a:cs typeface="Cavolini" panose="03000502040302020204" pitchFamily="66" charset="0"/>
              </a:rPr>
              <a:t>Restricciones a Contratos a Término Fijo y por Obra o Labor Determinada</a:t>
            </a:r>
            <a:endParaRPr lang="es-CO" sz="2400" i="1" kern="100" dirty="0">
              <a:solidFill>
                <a:schemeClr val="bg1"/>
              </a:solidFill>
              <a:effectLst/>
              <a:latin typeface="Cavolini" panose="03000502040302020204" pitchFamily="66" charset="0"/>
              <a:ea typeface="Calibri" panose="020F0502020204030204" pitchFamily="34" charset="0"/>
              <a:cs typeface="Cavolini" panose="03000502040302020204" pitchFamily="66" charset="0"/>
            </a:endParaRPr>
          </a:p>
        </p:txBody>
      </p:sp>
      <p:pic>
        <p:nvPicPr>
          <p:cNvPr id="6" name="Imagen 5">
            <a:extLst>
              <a:ext uri="{FF2B5EF4-FFF2-40B4-BE49-F238E27FC236}">
                <a16:creationId xmlns:a16="http://schemas.microsoft.com/office/drawing/2014/main" id="{8CC7FBF1-6F67-79F8-A728-D45BF13F214A}"/>
              </a:ext>
            </a:extLst>
          </p:cNvPr>
          <p:cNvPicPr>
            <a:picLocks noChangeAspect="1"/>
          </p:cNvPicPr>
          <p:nvPr/>
        </p:nvPicPr>
        <p:blipFill>
          <a:blip r:embed="rId4"/>
          <a:stretch>
            <a:fillRect/>
          </a:stretch>
        </p:blipFill>
        <p:spPr>
          <a:xfrm>
            <a:off x="10018868" y="5943600"/>
            <a:ext cx="1298561" cy="5314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78044745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10152</TotalTime>
  <Words>3902</Words>
  <Application>Microsoft Office PowerPoint</Application>
  <PresentationFormat>Panorámica</PresentationFormat>
  <Paragraphs>285</Paragraphs>
  <Slides>59</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59</vt:i4>
      </vt:variant>
    </vt:vector>
  </HeadingPairs>
  <TitlesOfParts>
    <vt:vector size="70" baseType="lpstr">
      <vt:lpstr>Arial</vt:lpstr>
      <vt:lpstr>Calibri</vt:lpstr>
      <vt:lpstr>Calibri Light</vt:lpstr>
      <vt:lpstr>Cavolini</vt:lpstr>
      <vt:lpstr>Courier New</vt:lpstr>
      <vt:lpstr>Montserrat</vt:lpstr>
      <vt:lpstr>Symbol</vt:lpstr>
      <vt:lpstr>Times New Roman</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Maria Elena Correa Salazar</cp:lastModifiedBy>
  <cp:revision>68</cp:revision>
  <cp:lastPrinted>2021-11-25T06:24:01Z</cp:lastPrinted>
  <dcterms:created xsi:type="dcterms:W3CDTF">2020-09-08T15:51:56Z</dcterms:created>
  <dcterms:modified xsi:type="dcterms:W3CDTF">2025-07-25T14:13:22Z</dcterms:modified>
</cp:coreProperties>
</file>